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455" r:id="rId2"/>
    <p:sldId id="330" r:id="rId3"/>
    <p:sldId id="421" r:id="rId4"/>
    <p:sldId id="459" r:id="rId5"/>
    <p:sldId id="402" r:id="rId6"/>
    <p:sldId id="422" r:id="rId7"/>
    <p:sldId id="449" r:id="rId8"/>
    <p:sldId id="457" r:id="rId9"/>
    <p:sldId id="443" r:id="rId10"/>
    <p:sldId id="444" r:id="rId11"/>
    <p:sldId id="423" r:id="rId12"/>
    <p:sldId id="458" r:id="rId13"/>
    <p:sldId id="439" r:id="rId14"/>
    <p:sldId id="485" r:id="rId15"/>
    <p:sldId id="351" r:id="rId16"/>
  </p:sldIdLst>
  <p:sldSz cx="9144000" cy="6858000" type="screen4x3"/>
  <p:notesSz cx="6797675" cy="987266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3">
          <p15:clr>
            <a:srgbClr val="A4A3A4"/>
          </p15:clr>
        </p15:guide>
        <p15:guide id="2" orient="horz" pos="3929">
          <p15:clr>
            <a:srgbClr val="A4A3A4"/>
          </p15:clr>
        </p15:guide>
        <p15:guide id="3" orient="horz" pos="1661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3249">
          <p15:clr>
            <a:srgbClr val="A4A3A4"/>
          </p15:clr>
        </p15:guide>
        <p15:guide id="6" orient="horz" pos="3385">
          <p15:clr>
            <a:srgbClr val="A4A3A4"/>
          </p15:clr>
        </p15:guide>
        <p15:guide id="7" orient="horz" pos="890">
          <p15:clr>
            <a:srgbClr val="A4A3A4"/>
          </p15:clr>
        </p15:guide>
        <p15:guide id="8" pos="612">
          <p15:clr>
            <a:srgbClr val="A4A3A4"/>
          </p15:clr>
        </p15:guide>
        <p15:guide id="9" pos="5465">
          <p15:clr>
            <a:srgbClr val="A4A3A4"/>
          </p15:clr>
        </p15:guide>
        <p15:guide id="10" pos="2971">
          <p15:clr>
            <a:srgbClr val="A4A3A4"/>
          </p15:clr>
        </p15:guide>
        <p15:guide id="11" pos="31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FCA"/>
    <a:srgbClr val="0F3277"/>
    <a:srgbClr val="32578A"/>
    <a:srgbClr val="4876A8"/>
    <a:srgbClr val="85BDDC"/>
    <a:srgbClr val="A1D0E5"/>
    <a:srgbClr val="C6E5EC"/>
    <a:srgbClr val="8C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4" autoAdjust="0"/>
    <p:restoredTop sz="94717" autoAdjust="0"/>
  </p:normalViewPr>
  <p:slideViewPr>
    <p:cSldViewPr snapToGrid="0">
      <p:cViewPr varScale="1">
        <p:scale>
          <a:sx n="63" d="100"/>
          <a:sy n="63" d="100"/>
        </p:scale>
        <p:origin x="1120" y="48"/>
      </p:cViewPr>
      <p:guideLst>
        <p:guide orient="horz" pos="4133"/>
        <p:guide orient="horz" pos="3929"/>
        <p:guide orient="horz" pos="1661"/>
        <p:guide orient="horz" pos="1117"/>
        <p:guide orient="horz" pos="3249"/>
        <p:guide orient="horz" pos="3385"/>
        <p:guide orient="horz" pos="890"/>
        <p:guide pos="612"/>
        <p:guide pos="5465"/>
        <p:guide pos="2971"/>
        <p:guide pos="3107"/>
      </p:guideLst>
    </p:cSldViewPr>
  </p:slideViewPr>
  <p:outlineViewPr>
    <p:cViewPr>
      <p:scale>
        <a:sx n="33" d="100"/>
        <a:sy n="33" d="100"/>
      </p:scale>
      <p:origin x="0" y="-3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342" y="9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903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37903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D93506-367F-4CD0-B9B9-41D13445DE1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62444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689515"/>
            <a:ext cx="4984962" cy="444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die Formate des Vorlagentextes zu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5126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903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/>
          </a:p>
        </p:txBody>
      </p:sp>
      <p:sp>
        <p:nvSpPr>
          <p:cNvPr id="5127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7903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60A340-2167-4270-89CF-50EB6C0DB42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6349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0A340-2167-4270-89CF-50EB6C0DB420}" type="slidenum">
              <a:rPr lang="de-DE" altLang="de-DE" smtClean="0"/>
              <a:pPr/>
              <a:t>8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965105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0A340-2167-4270-89CF-50EB6C0DB420}" type="slidenum">
              <a:rPr lang="de-DE" altLang="de-DE" smtClean="0"/>
              <a:pPr/>
              <a:t>9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523597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0A340-2167-4270-89CF-50EB6C0DB420}" type="slidenum">
              <a:rPr lang="de-DE" altLang="de-DE" smtClean="0"/>
              <a:pPr/>
              <a:t>10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867753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0A340-2167-4270-89CF-50EB6C0DB420}" type="slidenum">
              <a:rPr lang="de-DE" altLang="de-DE" smtClean="0"/>
              <a:pPr/>
              <a:t>12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488802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7" name="Picture 25" descr="titel_master_1024_768_rgb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348"/>
          <a:stretch/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2565400"/>
            <a:ext cx="7704138" cy="1584325"/>
          </a:xfr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A1D0E5"/>
                </a:solidFill>
              </a:defRPr>
            </a:lvl1pPr>
          </a:lstStyle>
          <a:p>
            <a:pPr lvl="0"/>
            <a:r>
              <a:rPr lang="de-DE" altLang="de-DE" noProof="0"/>
              <a:t>Formatvorlage des Untertitelmasters durch Klicken bearbeiten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/>
              <a:t>Titelmasterformat durch Klicken bearbeiten</a:t>
            </a:r>
          </a:p>
        </p:txBody>
      </p:sp>
      <p:pic>
        <p:nvPicPr>
          <p:cNvPr id="8215" name="Picture 23" descr="hm_W_011_1-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75" y="269875"/>
            <a:ext cx="1981200" cy="53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20" name="Rectangle 28"/>
          <p:cNvSpPr>
            <a:spLocks noChangeArrowheads="1"/>
          </p:cNvSpPr>
          <p:nvPr userDrawn="1"/>
        </p:nvSpPr>
        <p:spPr bwMode="gray">
          <a:xfrm>
            <a:off x="990600" y="6629400"/>
            <a:ext cx="559752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l"/>
            <a:r>
              <a:rPr lang="de-DE" altLang="de-DE" sz="1000">
                <a:solidFill>
                  <a:srgbClr val="A4A7A6"/>
                </a:solidFill>
              </a:rPr>
              <a:t>Hochschule Mannheim University of Applied Sciences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/>
              <a:t>Hochschule Mannheim University of Applied Sciences</a:t>
            </a: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D12BB6-0ED4-46B6-AB23-7758AD07EFB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610988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988840"/>
            <a:ext cx="8075240" cy="410445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Hier steht Blindtext zu einem Thema mit Einleitung und folgenden Aufzählungspunkten: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br>
              <a:rPr lang="de-DE" dirty="0"/>
            </a:b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br>
              <a:rPr lang="de-DE" dirty="0"/>
            </a:br>
            <a:r>
              <a:rPr lang="de-DE" dirty="0" err="1"/>
              <a:t>elit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> </a:t>
            </a:r>
            <a:r>
              <a:rPr lang="de-DE" dirty="0" err="1"/>
              <a:t>euismod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laoreet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. 	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20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B56AEF-35B4-43AE-9A3F-FBFB3D6BED1E}" type="datetime4">
              <a:rPr lang="de-DE" smtClean="0"/>
              <a:t>25. September 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7" hasCustomPrompt="1"/>
          </p:nvPr>
        </p:nvSpPr>
        <p:spPr>
          <a:xfrm>
            <a:off x="720000" y="1152000"/>
            <a:ext cx="7488832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/>
              <a:t>Musterpräsentation</a:t>
            </a:r>
          </a:p>
        </p:txBody>
      </p:sp>
    </p:spTree>
    <p:extLst>
      <p:ext uri="{BB962C8B-B14F-4D97-AF65-F5344CB8AC3E}">
        <p14:creationId xmlns:p14="http://schemas.microsoft.com/office/powerpoint/2010/main" val="3734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28" name="Picture 60" descr="header_master_1024_133_rgb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18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24" name="Rectangle 56"/>
          <p:cNvSpPr>
            <a:spLocks noChangeArrowheads="1"/>
          </p:cNvSpPr>
          <p:nvPr/>
        </p:nvSpPr>
        <p:spPr bwMode="invGray">
          <a:xfrm>
            <a:off x="0" y="6553200"/>
            <a:ext cx="9144000" cy="304800"/>
          </a:xfrm>
          <a:prstGeom prst="rect">
            <a:avLst/>
          </a:prstGeom>
          <a:solidFill>
            <a:srgbClr val="A4A7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US" noProof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971550" y="2636838"/>
            <a:ext cx="7704138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noProof="0"/>
              <a:t>Mastertextformat bearbeiten</a:t>
            </a:r>
          </a:p>
          <a:p>
            <a:pPr lvl="1"/>
            <a:r>
              <a:rPr lang="en-US" altLang="de-DE" noProof="0"/>
              <a:t>Zweite Ebene</a:t>
            </a:r>
          </a:p>
          <a:p>
            <a:pPr lvl="2"/>
            <a:r>
              <a:rPr lang="en-US" altLang="de-DE" noProof="0"/>
              <a:t>Dritte Ebene</a:t>
            </a:r>
          </a:p>
          <a:p>
            <a:pPr lvl="3"/>
            <a:r>
              <a:rPr lang="en-US" altLang="de-DE" noProof="0"/>
              <a:t>Vierte Ebene</a:t>
            </a:r>
          </a:p>
          <a:p>
            <a:pPr lvl="4"/>
            <a:r>
              <a:rPr lang="en-US" altLang="de-DE" noProof="0"/>
              <a:t>Fünfte Ebene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 bwMode="gray">
          <a:xfrm>
            <a:off x="971550" y="1773238"/>
            <a:ext cx="77041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noProof="0"/>
              <a:t>Mastertitelformat bearbeiten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990601" y="6629400"/>
            <a:ext cx="5165576" cy="18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de-DE" noProof="0"/>
              <a:t>Hochschule Mannheim University of Applied Sciences</a:t>
            </a:r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invGray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US" noProof="0"/>
          </a:p>
        </p:txBody>
      </p:sp>
      <p:pic>
        <p:nvPicPr>
          <p:cNvPr id="7227" name="Picture 59" descr="hm_W_011_1-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75" y="269875"/>
            <a:ext cx="1981200" cy="53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6588224" y="65500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7D12BB6-0ED4-46B6-AB23-7758AD07EFBF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7" r:id="rId2"/>
    <p:sldLayoutId id="2147483658" r:id="rId3"/>
  </p:sldLayoutIdLst>
  <p:transition/>
  <p:hf hdr="0" dt="0"/>
  <p:txStyles>
    <p:titleStyle>
      <a:lvl1pPr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9pPr>
    </p:titleStyle>
    <p:bodyStyle>
      <a:lvl1pPr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2pPr>
      <a:lvl3pPr marL="366713" indent="-182563"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3pPr>
      <a:lvl4pPr marL="552450" indent="-184150"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738188" indent="-184150"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1195388" indent="-184150"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1652588" indent="-184150"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2109788" indent="-184150"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2566988" indent="-184150"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547853" y="4166612"/>
            <a:ext cx="7704138" cy="1359793"/>
          </a:xfrm>
        </p:spPr>
        <p:txBody>
          <a:bodyPr/>
          <a:lstStyle/>
          <a:p>
            <a:r>
              <a:rPr lang="en-US" sz="1300" dirty="0"/>
              <a:t>25.09.2019 | </a:t>
            </a:r>
            <a:r>
              <a:rPr lang="en-US" sz="1300" u="sng" dirty="0">
                <a:latin typeface="Arial" charset="0"/>
                <a:cs typeface="Arial" charset="0"/>
              </a:rPr>
              <a:t>D. </a:t>
            </a:r>
            <a:r>
              <a:rPr lang="en-US" sz="1300" u="sng" dirty="0" err="1">
                <a:latin typeface="Arial" charset="0"/>
                <a:cs typeface="Arial" charset="0"/>
              </a:rPr>
              <a:t>Henriques</a:t>
            </a:r>
            <a:r>
              <a:rPr lang="en-US" sz="1300" u="sng" baseline="30000" dirty="0" err="1">
                <a:latin typeface="Arial" charset="0"/>
                <a:cs typeface="Arial" charset="0"/>
              </a:rPr>
              <a:t>a</a:t>
            </a:r>
            <a:r>
              <a:rPr lang="en-US" sz="1300" dirty="0">
                <a:latin typeface="Arial" charset="0"/>
                <a:cs typeface="Arial" charset="0"/>
              </a:rPr>
              <a:t>,</a:t>
            </a:r>
            <a:r>
              <a:rPr lang="en-US" sz="1300" dirty="0"/>
              <a:t> M. </a:t>
            </a:r>
            <a:r>
              <a:rPr lang="en-US" sz="1300" dirty="0" err="1"/>
              <a:t>Schulz</a:t>
            </a:r>
            <a:r>
              <a:rPr lang="en-US" sz="1300" baseline="30000" dirty="0" err="1"/>
              <a:t>b</a:t>
            </a:r>
            <a:r>
              <a:rPr lang="en-US" sz="1300" dirty="0"/>
              <a:t>, H. </a:t>
            </a:r>
            <a:r>
              <a:rPr lang="en-US" sz="1300" dirty="0" err="1"/>
              <a:t>Fritze</a:t>
            </a:r>
            <a:r>
              <a:rPr lang="en-US" sz="1300" baseline="30000" dirty="0" err="1"/>
              <a:t>b</a:t>
            </a:r>
            <a:r>
              <a:rPr lang="en-US" sz="1300" dirty="0"/>
              <a:t>, T. </a:t>
            </a:r>
            <a:r>
              <a:rPr lang="en-US" sz="1300" dirty="0" err="1"/>
              <a:t>Markus</a:t>
            </a:r>
            <a:r>
              <a:rPr lang="en-US" sz="1300" baseline="30000" dirty="0" err="1"/>
              <a:t>a</a:t>
            </a:r>
            <a:endParaRPr lang="en-US" sz="1300" baseline="30000" dirty="0"/>
          </a:p>
          <a:p>
            <a:r>
              <a:rPr lang="en-US" sz="1300" dirty="0"/>
              <a:t>COMSOL Conference, Cambridge</a:t>
            </a:r>
          </a:p>
          <a:p>
            <a:r>
              <a:rPr lang="en-US" sz="1300" baseline="30000" dirty="0" err="1"/>
              <a:t>a</a:t>
            </a:r>
            <a:r>
              <a:rPr lang="en-US" sz="1300" dirty="0" err="1"/>
              <a:t>Mannheim</a:t>
            </a:r>
            <a:r>
              <a:rPr lang="en-US" sz="1300" dirty="0"/>
              <a:t> University of Applied Sciences / Germany</a:t>
            </a:r>
          </a:p>
          <a:p>
            <a:r>
              <a:rPr lang="en-US" sz="1300" baseline="30000" dirty="0" err="1"/>
              <a:t>b</a:t>
            </a:r>
            <a:r>
              <a:rPr lang="en-US" sz="1300" dirty="0" err="1"/>
              <a:t>Clausthal</a:t>
            </a:r>
            <a:r>
              <a:rPr lang="en-US" sz="1300" dirty="0"/>
              <a:t> University of Technology / Germany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A268B4F9-2958-42FB-B057-7EBAF24409D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69745" y="1986255"/>
            <a:ext cx="8804510" cy="908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/>
              <a:t>Simulation of silver evaporation for a Knudsen Effusion</a:t>
            </a:r>
          </a:p>
          <a:p>
            <a:pPr algn="ctr"/>
            <a:r>
              <a:rPr lang="en-US" sz="2400" kern="0" dirty="0"/>
              <a:t>experiment under zero gravity</a:t>
            </a:r>
          </a:p>
        </p:txBody>
      </p:sp>
    </p:spTree>
    <p:extLst>
      <p:ext uri="{BB962C8B-B14F-4D97-AF65-F5344CB8AC3E}">
        <p14:creationId xmlns:p14="http://schemas.microsoft.com/office/powerpoint/2010/main" val="310883364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88224" y="6540500"/>
            <a:ext cx="2133600" cy="365125"/>
          </a:xfrm>
        </p:spPr>
        <p:txBody>
          <a:bodyPr/>
          <a:lstStyle/>
          <a:p>
            <a:fld id="{57D12BB6-0ED4-46B6-AB23-7758AD07EFBF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1209EDB1-119C-4B9B-B954-665365F9F7A4}"/>
              </a:ext>
            </a:extLst>
          </p:cNvPr>
          <p:cNvSpPr txBox="1">
            <a:spLocks noChangeArrowheads="1"/>
          </p:cNvSpPr>
          <p:nvPr/>
        </p:nvSpPr>
        <p:spPr>
          <a:xfrm>
            <a:off x="1323126" y="611722"/>
            <a:ext cx="7945237" cy="45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10000"/>
              </a:lnSpc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2pPr>
            <a:lvl3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3pPr>
            <a:lvl4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4pPr>
            <a:lvl5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5pPr>
            <a:lvl6pPr marL="4572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6pPr>
            <a:lvl7pPr marL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7pPr>
            <a:lvl8pPr marL="13716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8pPr>
            <a:lvl9pPr marL="18288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9pPr>
          </a:lstStyle>
          <a:p>
            <a:r>
              <a:rPr lang="en-US" altLang="de-DE" dirty="0"/>
              <a:t>Flux Simulation “Knudsen Cell to the Nanobalance”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BCB4131-60CB-46F9-BD96-F9D75A9C1372}"/>
              </a:ext>
            </a:extLst>
          </p:cNvPr>
          <p:cNvSpPr txBox="1"/>
          <p:nvPr/>
        </p:nvSpPr>
        <p:spPr>
          <a:xfrm>
            <a:off x="1700089" y="1432967"/>
            <a:ext cx="75682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/>
              <a:t>Simulation of the flux from the Knudsen Cell to the Nanobalance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#1 Silver Sample:	920, 924 and 975 °C (radius=3mm)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#2 Knudsen-Cell:	800, 800 and 850 °C (inner surface temperature)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#3 : 20 °C (inner surface temperature)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#4 Simulated Flux on the Nanobalance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5226A560-DDE0-49DA-83B1-034D6597FB83}"/>
              </a:ext>
            </a:extLst>
          </p:cNvPr>
          <p:cNvGrpSpPr/>
          <p:nvPr/>
        </p:nvGrpSpPr>
        <p:grpSpPr>
          <a:xfrm>
            <a:off x="-201445" y="2203022"/>
            <a:ext cx="2765657" cy="4255482"/>
            <a:chOff x="12234" y="2680308"/>
            <a:chExt cx="2765657" cy="4255482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DD8E0FAD-4EA6-4844-ACE6-9FF5B0DC92DB}"/>
                </a:ext>
              </a:extLst>
            </p:cNvPr>
            <p:cNvGrpSpPr/>
            <p:nvPr/>
          </p:nvGrpSpPr>
          <p:grpSpPr>
            <a:xfrm>
              <a:off x="504577" y="2680308"/>
              <a:ext cx="2273314" cy="3613575"/>
              <a:chOff x="627427" y="2538292"/>
              <a:chExt cx="2273314" cy="3613575"/>
            </a:xfrm>
          </p:grpSpPr>
          <p:pic>
            <p:nvPicPr>
              <p:cNvPr id="16" name="Grafik 15">
                <a:extLst>
                  <a:ext uri="{FF2B5EF4-FFF2-40B4-BE49-F238E27FC236}">
                    <a16:creationId xmlns:a16="http://schemas.microsoft.com/office/drawing/2014/main" id="{37E5D1CE-0E90-47CE-A2B6-F3CFF621DD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6839" t="1" b="-1"/>
              <a:stretch/>
            </p:blipFill>
            <p:spPr>
              <a:xfrm>
                <a:off x="641232" y="2692578"/>
                <a:ext cx="848416" cy="187419"/>
              </a:xfrm>
              <a:prstGeom prst="rect">
                <a:avLst/>
              </a:prstGeom>
            </p:spPr>
          </p:pic>
          <p:pic>
            <p:nvPicPr>
              <p:cNvPr id="3" name="Grafik 2">
                <a:extLst>
                  <a:ext uri="{FF2B5EF4-FFF2-40B4-BE49-F238E27FC236}">
                    <a16:creationId xmlns:a16="http://schemas.microsoft.com/office/drawing/2014/main" id="{E33CA7A5-0D7F-4E33-8863-D992111DF8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987" t="15645" r="35507"/>
              <a:stretch/>
            </p:blipFill>
            <p:spPr>
              <a:xfrm>
                <a:off x="1141244" y="2926269"/>
                <a:ext cx="1759497" cy="3225598"/>
              </a:xfrm>
              <a:prstGeom prst="rect">
                <a:avLst/>
              </a:prstGeom>
            </p:spPr>
          </p:pic>
          <p:grpSp>
            <p:nvGrpSpPr>
              <p:cNvPr id="6" name="Gruppieren 5">
                <a:extLst>
                  <a:ext uri="{FF2B5EF4-FFF2-40B4-BE49-F238E27FC236}">
                    <a16:creationId xmlns:a16="http://schemas.microsoft.com/office/drawing/2014/main" id="{79B14871-E21E-4A90-87FA-F434C679781A}"/>
                  </a:ext>
                </a:extLst>
              </p:cNvPr>
              <p:cNvGrpSpPr/>
              <p:nvPr/>
            </p:nvGrpSpPr>
            <p:grpSpPr>
              <a:xfrm>
                <a:off x="1668179" y="2538292"/>
                <a:ext cx="383438" cy="536028"/>
                <a:chOff x="1716103" y="2599870"/>
                <a:chExt cx="383438" cy="536028"/>
              </a:xfrm>
            </p:grpSpPr>
            <p:sp>
              <p:nvSpPr>
                <p:cNvPr id="13" name="Rechteck 12">
                  <a:extLst>
                    <a:ext uri="{FF2B5EF4-FFF2-40B4-BE49-F238E27FC236}">
                      <a16:creationId xmlns:a16="http://schemas.microsoft.com/office/drawing/2014/main" id="{5281E24A-3C24-4143-95CC-CFF1EC90096D}"/>
                    </a:ext>
                  </a:extLst>
                </p:cNvPr>
                <p:cNvSpPr/>
                <p:nvPr/>
              </p:nvSpPr>
              <p:spPr>
                <a:xfrm>
                  <a:off x="1716103" y="2599870"/>
                  <a:ext cx="38343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/>
                    <a:t>#1</a:t>
                  </a:r>
                  <a:endParaRPr lang="de-DE" sz="1400" dirty="0"/>
                </a:p>
              </p:txBody>
            </p:sp>
            <p:cxnSp>
              <p:nvCxnSpPr>
                <p:cNvPr id="14" name="Gerade Verbindung mit Pfeil 13">
                  <a:extLst>
                    <a:ext uri="{FF2B5EF4-FFF2-40B4-BE49-F238E27FC236}">
                      <a16:creationId xmlns:a16="http://schemas.microsoft.com/office/drawing/2014/main" id="{4BEFF6FD-8BBA-4CDD-8AE1-5A70867E995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869120" y="2895600"/>
                  <a:ext cx="0" cy="240298"/>
                </a:xfrm>
                <a:prstGeom prst="straightConnector1">
                  <a:avLst/>
                </a:prstGeom>
                <a:ln w="38100">
                  <a:headEnd type="none" w="med" len="med"/>
                  <a:tailEnd type="triangle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2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uppieren 17">
                <a:extLst>
                  <a:ext uri="{FF2B5EF4-FFF2-40B4-BE49-F238E27FC236}">
                    <a16:creationId xmlns:a16="http://schemas.microsoft.com/office/drawing/2014/main" id="{E5810CD9-C870-4D0B-B367-A6D058EE3D09}"/>
                  </a:ext>
                </a:extLst>
              </p:cNvPr>
              <p:cNvGrpSpPr/>
              <p:nvPr/>
            </p:nvGrpSpPr>
            <p:grpSpPr>
              <a:xfrm>
                <a:off x="627427" y="3190566"/>
                <a:ext cx="878982" cy="307777"/>
                <a:chOff x="175652" y="3788002"/>
                <a:chExt cx="878982" cy="307777"/>
              </a:xfrm>
            </p:grpSpPr>
            <p:sp>
              <p:nvSpPr>
                <p:cNvPr id="19" name="Rechteck 18">
                  <a:extLst>
                    <a:ext uri="{FF2B5EF4-FFF2-40B4-BE49-F238E27FC236}">
                      <a16:creationId xmlns:a16="http://schemas.microsoft.com/office/drawing/2014/main" id="{3A3367E4-E046-44F0-96C6-84B056A984FB}"/>
                    </a:ext>
                  </a:extLst>
                </p:cNvPr>
                <p:cNvSpPr/>
                <p:nvPr/>
              </p:nvSpPr>
              <p:spPr>
                <a:xfrm>
                  <a:off x="175652" y="3788002"/>
                  <a:ext cx="38343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/>
                    <a:t>#2</a:t>
                  </a:r>
                  <a:endParaRPr lang="de-DE" sz="1400" dirty="0"/>
                </a:p>
              </p:txBody>
            </p:sp>
            <p:cxnSp>
              <p:nvCxnSpPr>
                <p:cNvPr id="20" name="Gerade Verbindung mit Pfeil 19">
                  <a:extLst>
                    <a:ext uri="{FF2B5EF4-FFF2-40B4-BE49-F238E27FC236}">
                      <a16:creationId xmlns:a16="http://schemas.microsoft.com/office/drawing/2014/main" id="{BE103379-CAF7-4D85-B4C5-2799F35CAC1B}"/>
                    </a:ext>
                  </a:extLst>
                </p:cNvPr>
                <p:cNvCxnSpPr>
                  <a:cxnSpLocks/>
                  <a:stCxn id="19" idx="3"/>
                </p:cNvCxnSpPr>
                <p:nvPr/>
              </p:nvCxnSpPr>
              <p:spPr bwMode="auto">
                <a:xfrm>
                  <a:off x="559090" y="3941891"/>
                  <a:ext cx="495544" cy="33518"/>
                </a:xfrm>
                <a:prstGeom prst="straightConnector1">
                  <a:avLst/>
                </a:prstGeom>
                <a:ln w="38100">
                  <a:headEnd type="none" w="med" len="med"/>
                  <a:tailEnd type="triangle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2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uppieren 20">
                <a:extLst>
                  <a:ext uri="{FF2B5EF4-FFF2-40B4-BE49-F238E27FC236}">
                    <a16:creationId xmlns:a16="http://schemas.microsoft.com/office/drawing/2014/main" id="{E2320F4B-B059-4A1C-8CDC-DEA560AF51B8}"/>
                  </a:ext>
                </a:extLst>
              </p:cNvPr>
              <p:cNvGrpSpPr/>
              <p:nvPr/>
            </p:nvGrpSpPr>
            <p:grpSpPr>
              <a:xfrm>
                <a:off x="701459" y="3840045"/>
                <a:ext cx="859525" cy="307777"/>
                <a:chOff x="138717" y="3480225"/>
                <a:chExt cx="859525" cy="307777"/>
              </a:xfrm>
            </p:grpSpPr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3B478C55-0F3A-4D71-A749-6A1E1148CE59}"/>
                    </a:ext>
                  </a:extLst>
                </p:cNvPr>
                <p:cNvSpPr/>
                <p:nvPr/>
              </p:nvSpPr>
              <p:spPr>
                <a:xfrm>
                  <a:off x="138717" y="3480225"/>
                  <a:ext cx="38343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/>
                    <a:t>#3</a:t>
                  </a:r>
                  <a:endParaRPr lang="de-DE" sz="1400" dirty="0"/>
                </a:p>
              </p:txBody>
            </p:sp>
            <p:cxnSp>
              <p:nvCxnSpPr>
                <p:cNvPr id="24" name="Gerade Verbindung mit Pfeil 23">
                  <a:extLst>
                    <a:ext uri="{FF2B5EF4-FFF2-40B4-BE49-F238E27FC236}">
                      <a16:creationId xmlns:a16="http://schemas.microsoft.com/office/drawing/2014/main" id="{4AD54065-523B-4FD9-A8C8-985D8B182A9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02698" y="3634114"/>
                  <a:ext cx="495544" cy="33518"/>
                </a:xfrm>
                <a:prstGeom prst="straightConnector1">
                  <a:avLst/>
                </a:prstGeom>
                <a:ln w="38100">
                  <a:headEnd type="none" w="med" len="med"/>
                  <a:tailEnd type="triangle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tx2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7007C746-BE87-4B36-8250-93CAD24D8F8B}"/>
                </a:ext>
              </a:extLst>
            </p:cNvPr>
            <p:cNvGrpSpPr/>
            <p:nvPr/>
          </p:nvGrpSpPr>
          <p:grpSpPr>
            <a:xfrm>
              <a:off x="12234" y="5750103"/>
              <a:ext cx="1906892" cy="1185687"/>
              <a:chOff x="1054634" y="4657769"/>
              <a:chExt cx="943254" cy="1185687"/>
            </a:xfrm>
          </p:grpSpPr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id="{0B1262AB-A334-4512-BE63-E9B40B6C71B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888678" y="4657769"/>
                <a:ext cx="0" cy="543780"/>
              </a:xfrm>
              <a:prstGeom prst="straightConnector1">
                <a:avLst/>
              </a:prstGeom>
              <a:ln w="38100">
                <a:headEnd type="none" w="med" len="med"/>
                <a:tailEnd type="triangle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grpSp>
            <p:nvGrpSpPr>
              <p:cNvPr id="30" name="Gruppieren 29">
                <a:extLst>
                  <a:ext uri="{FF2B5EF4-FFF2-40B4-BE49-F238E27FC236}">
                    <a16:creationId xmlns:a16="http://schemas.microsoft.com/office/drawing/2014/main" id="{F7B0241E-D573-408A-A4A0-6399D82A848E}"/>
                  </a:ext>
                </a:extLst>
              </p:cNvPr>
              <p:cNvGrpSpPr/>
              <p:nvPr/>
            </p:nvGrpSpPr>
            <p:grpSpPr>
              <a:xfrm>
                <a:off x="1054634" y="5172620"/>
                <a:ext cx="943254" cy="670836"/>
                <a:chOff x="2195189" y="2443860"/>
                <a:chExt cx="943254" cy="670836"/>
              </a:xfrm>
            </p:grpSpPr>
            <p:sp>
              <p:nvSpPr>
                <p:cNvPr id="31" name="Rechteck 30">
                  <a:extLst>
                    <a:ext uri="{FF2B5EF4-FFF2-40B4-BE49-F238E27FC236}">
                      <a16:creationId xmlns:a16="http://schemas.microsoft.com/office/drawing/2014/main" id="{35184FD2-EB22-4FEC-9648-E737E0BA8BE6}"/>
                    </a:ext>
                  </a:extLst>
                </p:cNvPr>
                <p:cNvSpPr/>
                <p:nvPr/>
              </p:nvSpPr>
              <p:spPr>
                <a:xfrm>
                  <a:off x="2920024" y="2443860"/>
                  <a:ext cx="218419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400" dirty="0"/>
                    <a:t>#4</a:t>
                  </a:r>
                  <a:endParaRPr lang="de-DE" sz="1400" b="1" dirty="0"/>
                </a:p>
              </p:txBody>
            </p:sp>
            <p:sp>
              <p:nvSpPr>
                <p:cNvPr id="32" name="Rechteck 31">
                  <a:extLst>
                    <a:ext uri="{FF2B5EF4-FFF2-40B4-BE49-F238E27FC236}">
                      <a16:creationId xmlns:a16="http://schemas.microsoft.com/office/drawing/2014/main" id="{A9AC4FBF-277D-4677-A0F9-CF65FB2705BC}"/>
                    </a:ext>
                  </a:extLst>
                </p:cNvPr>
                <p:cNvSpPr/>
                <p:nvPr/>
              </p:nvSpPr>
              <p:spPr>
                <a:xfrm>
                  <a:off x="2195189" y="2806919"/>
                  <a:ext cx="18473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l"/>
                  <a:endParaRPr lang="de-DE" sz="1400" dirty="0"/>
                </a:p>
              </p:txBody>
            </p:sp>
          </p:grpSp>
        </p:grpSp>
      </p:grpSp>
      <p:pic>
        <p:nvPicPr>
          <p:cNvPr id="25" name="Picture 2" descr="C:\Users\Henriques\Desktop\csm_image1_c962d28d95.jpg">
            <a:extLst>
              <a:ext uri="{FF2B5EF4-FFF2-40B4-BE49-F238E27FC236}">
                <a16:creationId xmlns:a16="http://schemas.microsoft.com/office/drawing/2014/main" id="{A363EA08-1C78-43AE-855F-E391ABBB78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"/>
          <a:stretch/>
        </p:blipFill>
        <p:spPr bwMode="auto">
          <a:xfrm>
            <a:off x="3774422" y="3009184"/>
            <a:ext cx="3711329" cy="299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0908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14189" y="692622"/>
            <a:ext cx="7704138" cy="792162"/>
          </a:xfrm>
          <a:prstGeom prst="rect">
            <a:avLst/>
          </a:prstGeom>
          <a:noFill/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altLang="de-DE" sz="2400" kern="0" dirty="0">
                <a:solidFill>
                  <a:srgbClr val="FFFFFF"/>
                </a:solidFill>
              </a:rPr>
              <a:t>Parabolic Flights</a:t>
            </a:r>
            <a:endParaRPr lang="en-US" altLang="de-DE" kern="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8D8275C-6DDA-4C21-8334-02DA7A0B3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784"/>
            <a:ext cx="5734466" cy="46104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9A53A0AB-CF52-4DFE-A2B6-FB75663F4F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148" y="1816625"/>
            <a:ext cx="2557009" cy="1440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3271A396-4BD9-4A22-8AA1-02FE1C8E5F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624" y="3957051"/>
            <a:ext cx="2699533" cy="178097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B05F0559-F7D7-4263-9F0F-8A576C98B828}"/>
              </a:ext>
            </a:extLst>
          </p:cNvPr>
          <p:cNvSpPr/>
          <p:nvPr/>
        </p:nvSpPr>
        <p:spPr>
          <a:xfrm>
            <a:off x="1007831" y="6569758"/>
            <a:ext cx="78955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200" dirty="0"/>
              <a:t>http://www.dlr.de/rd/Portaldata/28/Resources/dokumente/publikationen/Broschuere_Parabelflug_hires.pdf</a:t>
            </a:r>
          </a:p>
        </p:txBody>
      </p:sp>
    </p:spTree>
    <p:extLst>
      <p:ext uri="{BB962C8B-B14F-4D97-AF65-F5344CB8AC3E}">
        <p14:creationId xmlns:p14="http://schemas.microsoft.com/office/powerpoint/2010/main" val="300808761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88224" y="6540500"/>
            <a:ext cx="2133600" cy="365125"/>
          </a:xfrm>
        </p:spPr>
        <p:txBody>
          <a:bodyPr/>
          <a:lstStyle/>
          <a:p>
            <a:fld id="{57D12BB6-0ED4-46B6-AB23-7758AD07EFBF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1209EDB1-119C-4B9B-B954-665365F9F7A4}"/>
              </a:ext>
            </a:extLst>
          </p:cNvPr>
          <p:cNvSpPr txBox="1">
            <a:spLocks noChangeArrowheads="1"/>
          </p:cNvSpPr>
          <p:nvPr/>
        </p:nvSpPr>
        <p:spPr>
          <a:xfrm>
            <a:off x="1323126" y="611722"/>
            <a:ext cx="7945237" cy="45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10000"/>
              </a:lnSpc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2pPr>
            <a:lvl3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3pPr>
            <a:lvl4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4pPr>
            <a:lvl5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5pPr>
            <a:lvl6pPr marL="4572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6pPr>
            <a:lvl7pPr marL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7pPr>
            <a:lvl8pPr marL="13716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8pPr>
            <a:lvl9pPr marL="18288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9pPr>
          </a:lstStyle>
          <a:p>
            <a:r>
              <a:rPr lang="en-US" altLang="de-DE" dirty="0"/>
              <a:t>Flux Simulation “Knudsen Cell to the Nanobalance”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D8E0FAD-4EA6-4844-ACE6-9FF5B0DC92DB}"/>
              </a:ext>
            </a:extLst>
          </p:cNvPr>
          <p:cNvGrpSpPr/>
          <p:nvPr/>
        </p:nvGrpSpPr>
        <p:grpSpPr>
          <a:xfrm>
            <a:off x="29138" y="1799978"/>
            <a:ext cx="2820974" cy="4603034"/>
            <a:chOff x="822174" y="2731174"/>
            <a:chExt cx="2078567" cy="3420693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37E5D1CE-0E90-47CE-A2B6-F3CFF621DD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839" t="1" b="-1"/>
            <a:stretch/>
          </p:blipFill>
          <p:spPr>
            <a:xfrm>
              <a:off x="822174" y="2731174"/>
              <a:ext cx="848416" cy="187419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E33CA7A5-0D7F-4E33-8863-D992111DF8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87" t="15645" r="35507"/>
            <a:stretch/>
          </p:blipFill>
          <p:spPr>
            <a:xfrm>
              <a:off x="1141244" y="2926269"/>
              <a:ext cx="1759497" cy="3225598"/>
            </a:xfrm>
            <a:prstGeom prst="rect">
              <a:avLst/>
            </a:prstGeom>
          </p:spPr>
        </p:pic>
      </p:grpSp>
      <p:graphicFrame>
        <p:nvGraphicFramePr>
          <p:cNvPr id="33" name="Tabelle 32">
            <a:extLst>
              <a:ext uri="{FF2B5EF4-FFF2-40B4-BE49-F238E27FC236}">
                <a16:creationId xmlns:a16="http://schemas.microsoft.com/office/drawing/2014/main" id="{5DA8C495-BD54-4607-9804-BAA7EF5745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528842"/>
              </p:ext>
            </p:extLst>
          </p:nvPr>
        </p:nvGraphicFramePr>
        <p:xfrm>
          <a:off x="2850112" y="1352374"/>
          <a:ext cx="6234453" cy="1365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855">
                  <a:extLst>
                    <a:ext uri="{9D8B030D-6E8A-4147-A177-3AD203B41FA5}">
                      <a16:colId xmlns:a16="http://schemas.microsoft.com/office/drawing/2014/main" val="702711612"/>
                    </a:ext>
                  </a:extLst>
                </a:gridCol>
                <a:gridCol w="1483024">
                  <a:extLst>
                    <a:ext uri="{9D8B030D-6E8A-4147-A177-3AD203B41FA5}">
                      <a16:colId xmlns:a16="http://schemas.microsoft.com/office/drawing/2014/main" val="143531734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val="2155598536"/>
                    </a:ext>
                  </a:extLst>
                </a:gridCol>
                <a:gridCol w="1266324">
                  <a:extLst>
                    <a:ext uri="{9D8B030D-6E8A-4147-A177-3AD203B41FA5}">
                      <a16:colId xmlns:a16="http://schemas.microsoft.com/office/drawing/2014/main" val="653683022"/>
                    </a:ext>
                  </a:extLst>
                </a:gridCol>
                <a:gridCol w="562476">
                  <a:extLst>
                    <a:ext uri="{9D8B030D-6E8A-4147-A177-3AD203B41FA5}">
                      <a16:colId xmlns:a16="http://schemas.microsoft.com/office/drawing/2014/main" val="2628570847"/>
                    </a:ext>
                  </a:extLst>
                </a:gridCol>
              </a:tblGrid>
              <a:tr h="215491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Temperature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Simulation Flux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 (“Knudsen Cell to the Nanobalance”)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Measured Flux in ng/s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(“Measured Flux on the Parabolic Flight”)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n-fold of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Parabolic Flight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US" sz="105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695534"/>
                  </a:ext>
                </a:extLst>
              </a:tr>
              <a:tr h="264633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920 °C   (1193 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11.56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1.51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7.65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solid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432922"/>
                  </a:ext>
                </a:extLst>
              </a:tr>
              <a:tr h="264633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924 °C   (1197 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12.68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1.57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8.08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solid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619988"/>
                  </a:ext>
                </a:extLst>
              </a:tr>
              <a:tr h="264633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975 °C  (1248 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34.91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6.46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5.40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50" noProof="0" dirty="0"/>
                        <a:t>liquid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430335"/>
                  </a:ext>
                </a:extLst>
              </a:tr>
            </a:tbl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80ADF568-D0A7-4C8E-BC34-82D0F3B48A70}"/>
              </a:ext>
            </a:extLst>
          </p:cNvPr>
          <p:cNvSpPr txBox="1"/>
          <p:nvPr/>
        </p:nvSpPr>
        <p:spPr>
          <a:xfrm>
            <a:off x="2790677" y="2835394"/>
            <a:ext cx="62938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Simulated Flux: 5 – 8 n-fold of Parabolic Flight</a:t>
            </a:r>
          </a:p>
        </p:txBody>
      </p:sp>
      <p:pic>
        <p:nvPicPr>
          <p:cNvPr id="1026" name="38747EFF-75CF-4760-A4D7-1669E8E09B3D" descr="image001">
            <a:extLst>
              <a:ext uri="{FF2B5EF4-FFF2-40B4-BE49-F238E27FC236}">
                <a16:creationId xmlns:a16="http://schemas.microsoft.com/office/drawing/2014/main" id="{3204C792-40AC-4269-8C7A-259D15D127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5" t="11549" r="17388" b="13438"/>
          <a:stretch/>
        </p:blipFill>
        <p:spPr bwMode="auto">
          <a:xfrm>
            <a:off x="5295744" y="4470814"/>
            <a:ext cx="1369216" cy="149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8BF5BC54-66ED-42A9-BB8C-AF4D9714D97C}"/>
              </a:ext>
            </a:extLst>
          </p:cNvPr>
          <p:cNvSpPr/>
          <p:nvPr/>
        </p:nvSpPr>
        <p:spPr>
          <a:xfrm>
            <a:off x="3322981" y="6057874"/>
            <a:ext cx="4815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/>
              <a:t>Condensation</a:t>
            </a:r>
            <a:r>
              <a:rPr lang="de-DE" sz="1200"/>
              <a:t> of Silver on the sample holder after Parabolic Flights  </a:t>
            </a:r>
            <a:br>
              <a:rPr lang="de-DE" sz="1200" dirty="0"/>
            </a:br>
            <a:r>
              <a:rPr lang="de-DE" sz="1200" dirty="0"/>
              <a:t>(Dr. Michal Schulz, TU Clausthal</a:t>
            </a:r>
            <a:r>
              <a:rPr lang="de-DE" sz="1200"/>
              <a:t>)  </a:t>
            </a:r>
            <a:endParaRPr lang="de-DE" sz="12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AA2B2E0-AF05-41CE-8854-D19FC229F02C}"/>
              </a:ext>
            </a:extLst>
          </p:cNvPr>
          <p:cNvSpPr/>
          <p:nvPr/>
        </p:nvSpPr>
        <p:spPr>
          <a:xfrm>
            <a:off x="2942470" y="3276600"/>
            <a:ext cx="62344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1" dirty="0"/>
              <a:t>But:</a:t>
            </a:r>
          </a:p>
          <a:p>
            <a:pPr algn="l"/>
            <a:endParaRPr lang="en-US" sz="2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No Consideration of Vacuum Pressure of the sample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Temperature Gradients unknown (time dependent)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No Consideration of Wall-Condensations-Effects of Gas species</a:t>
            </a:r>
          </a:p>
          <a:p>
            <a:pPr algn="l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4859881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/>
              <a:t>Hochschule Mannheim University of Applied Sciences</a:t>
            </a: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88224" y="6540500"/>
            <a:ext cx="2133600" cy="365125"/>
          </a:xfrm>
        </p:spPr>
        <p:txBody>
          <a:bodyPr/>
          <a:lstStyle/>
          <a:p>
            <a:fld id="{57D12BB6-0ED4-46B6-AB23-7758AD07EFBF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14189" y="692622"/>
            <a:ext cx="7704138" cy="792162"/>
          </a:xfrm>
          <a:noFill/>
        </p:spPr>
        <p:txBody>
          <a:bodyPr/>
          <a:lstStyle/>
          <a:p>
            <a:r>
              <a:rPr lang="en-US" altLang="de-DE" sz="2400" noProof="0" dirty="0">
                <a:solidFill>
                  <a:srgbClr val="FFFFFF"/>
                </a:solidFill>
              </a:rPr>
              <a:t>Conclusion &amp; Outlook </a:t>
            </a:r>
            <a:endParaRPr lang="en-US" altLang="de-DE" noProof="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12685" y="1097280"/>
            <a:ext cx="8496944" cy="613291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563" indent="-180975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366713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552450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4pPr>
            <a:lvl5pPr marL="7381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11953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16525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21097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25669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74637"/>
            <a:endParaRPr lang="en-US" altLang="de-DE" kern="0" dirty="0"/>
          </a:p>
        </p:txBody>
      </p:sp>
      <p:pic>
        <p:nvPicPr>
          <p:cNvPr id="16" name="Picture 2" descr="C:\Users\Henriques\HS Mannheim\Knudsen EML\Diplomarbeit\ISS.JPG">
            <a:extLst>
              <a:ext uri="{FF2B5EF4-FFF2-40B4-BE49-F238E27FC236}">
                <a16:creationId xmlns:a16="http://schemas.microsoft.com/office/drawing/2014/main" id="{5B8CAED5-D883-4A60-9BB9-6355543F8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376" y="1572664"/>
            <a:ext cx="2487340" cy="165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Henriques\Desktop\Parabelflug.jpg">
            <a:extLst>
              <a:ext uri="{FF2B5EF4-FFF2-40B4-BE49-F238E27FC236}">
                <a16:creationId xmlns:a16="http://schemas.microsoft.com/office/drawing/2014/main" id="{988E8E77-853D-4569-98C3-A2C308889B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356691" y="3660541"/>
            <a:ext cx="2543430" cy="243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6EF4107D-12AC-4BB8-83C7-5E9A4FAB8E47}"/>
              </a:ext>
            </a:extLst>
          </p:cNvPr>
          <p:cNvSpPr/>
          <p:nvPr/>
        </p:nvSpPr>
        <p:spPr>
          <a:xfrm>
            <a:off x="134371" y="1314920"/>
            <a:ext cx="6166048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Method of Knudsen Effusion</a:t>
            </a:r>
          </a:p>
          <a:p>
            <a:pPr algn="l"/>
            <a:endParaRPr lang="en-US" sz="1100" dirty="0"/>
          </a:p>
          <a:p>
            <a:pPr algn="l">
              <a:lnSpc>
                <a:spcPct val="150000"/>
              </a:lnSpc>
            </a:pPr>
            <a:r>
              <a:rPr lang="en-US" dirty="0"/>
              <a:t>Results: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Simulation of a “Normal Knudsen Cell” with the  Analytical  Approach, DSMC and COMSOL Multiphysics are in very good agreement (&lt;2%)</a:t>
            </a:r>
          </a:p>
          <a:p>
            <a:pPr algn="l"/>
            <a:endParaRPr lang="en-US" sz="11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Simulation of the “Nano-Balance System”  5-8 n fold of the Experiment Parabolic flight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Further Work: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More information about conditions at the Experiment are needed (Temperature Gradient, Condensation effects)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Based on this information more Simulation can be performed to generate Knowledge about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    free vaporization and the gravity-effect to the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    evaporation process</a:t>
            </a: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06438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88224" y="6540500"/>
            <a:ext cx="2133600" cy="365125"/>
          </a:xfrm>
        </p:spPr>
        <p:txBody>
          <a:bodyPr/>
          <a:lstStyle/>
          <a:p>
            <a:fld id="{57D12BB6-0ED4-46B6-AB23-7758AD07EFBF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2" name="AutoShape 2" descr="Bildergebnis für Gewich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AutoShape 4" descr="Bildergebnis für Gewich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AutoShape 6" descr="Bildergebnis für Gewich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A1E348B3-9942-4534-BD3B-E49F6627473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414189" y="692622"/>
            <a:ext cx="7704138" cy="456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altLang="de-DE" sz="2400" kern="0" dirty="0">
                <a:solidFill>
                  <a:srgbClr val="FFFFFF"/>
                </a:solidFill>
              </a:rPr>
              <a:t>Acknowledgement</a:t>
            </a:r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287F9B5A-5053-44E7-9207-00CEFFA5D7F4}"/>
              </a:ext>
            </a:extLst>
          </p:cNvPr>
          <p:cNvCxnSpPr/>
          <p:nvPr/>
        </p:nvCxnSpPr>
        <p:spPr bwMode="auto">
          <a:xfrm>
            <a:off x="239112" y="2760934"/>
            <a:ext cx="8808474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E688116E-428C-4008-89F3-B1AEF76B0B0B}"/>
              </a:ext>
            </a:extLst>
          </p:cNvPr>
          <p:cNvSpPr/>
          <p:nvPr/>
        </p:nvSpPr>
        <p:spPr>
          <a:xfrm>
            <a:off x="902338" y="1708093"/>
            <a:ext cx="27609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2463" lvl="2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sz="1600" kern="0" dirty="0"/>
              <a:t>Prof. Torsten Markus </a:t>
            </a:r>
          </a:p>
          <a:p>
            <a:pPr marL="652463" lvl="2" indent="-285750">
              <a:lnSpc>
                <a:spcPct val="100000"/>
              </a:lnSpc>
              <a:spcAft>
                <a:spcPts val="0"/>
              </a:spcAft>
            </a:pPr>
            <a:endParaRPr lang="en-US" altLang="de-DE" sz="1600" kern="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6CB3E61-E2E3-492B-A373-31FE382F6368}"/>
              </a:ext>
            </a:extLst>
          </p:cNvPr>
          <p:cNvSpPr/>
          <p:nvPr/>
        </p:nvSpPr>
        <p:spPr>
          <a:xfrm>
            <a:off x="5721696" y="1483219"/>
            <a:ext cx="23372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2463" lvl="2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sz="1600" kern="0" dirty="0"/>
              <a:t>Maximilian Länge</a:t>
            </a:r>
          </a:p>
          <a:p>
            <a:pPr marL="652463" lvl="2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sz="1600" kern="0" dirty="0"/>
              <a:t>Uzair Tahir</a:t>
            </a:r>
          </a:p>
          <a:p>
            <a:pPr marL="652463" lvl="2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sz="1600" kern="0" dirty="0"/>
              <a:t>Christoph Huber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4AD8FA84-058E-498B-80CD-B0F37B81DB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12" y="1348840"/>
            <a:ext cx="1092791" cy="1061911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C4A68DCA-A7AD-4648-8CC1-E7F180CE495B}"/>
              </a:ext>
            </a:extLst>
          </p:cNvPr>
          <p:cNvSpPr/>
          <p:nvPr/>
        </p:nvSpPr>
        <p:spPr>
          <a:xfrm>
            <a:off x="3524369" y="1451446"/>
            <a:ext cx="20708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2463" lvl="2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sz="1600" kern="0" dirty="0"/>
              <a:t>Jens Peter</a:t>
            </a:r>
          </a:p>
          <a:p>
            <a:pPr marL="652463" lvl="2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sz="1600" kern="0" dirty="0"/>
              <a:t>Matthäus Wittek</a:t>
            </a:r>
          </a:p>
          <a:p>
            <a:pPr marL="652463" lvl="2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sz="1600" kern="0" dirty="0"/>
              <a:t>Gert Thiel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9EBEC1C-DE9D-4E00-8A79-F33FC31B1416}"/>
              </a:ext>
            </a:extLst>
          </p:cNvPr>
          <p:cNvSpPr/>
          <p:nvPr/>
        </p:nvSpPr>
        <p:spPr>
          <a:xfrm>
            <a:off x="-350792" y="2982819"/>
            <a:ext cx="946911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Knudsen EML - Technology demonstrator for measuring </a:t>
            </a:r>
          </a:p>
          <a:p>
            <a:r>
              <a:rPr lang="en-US" sz="2000" b="1" dirty="0"/>
              <a:t>evaporation rates of metals and alloys</a:t>
            </a:r>
          </a:p>
          <a:p>
            <a:endParaRPr lang="en-US" sz="600" b="1" dirty="0"/>
          </a:p>
          <a:p>
            <a:r>
              <a:rPr lang="en-US" sz="1400" dirty="0"/>
              <a:t>- High-precision determination of material constants under zero-g conditions - </a:t>
            </a:r>
          </a:p>
          <a:p>
            <a:r>
              <a:rPr lang="en-US" sz="1400" dirty="0"/>
              <a:t>- Preparatory work for measurements on the International Space Station (ISS) - 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2B0C8118-F1A8-4071-95BD-D9D80AADD7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481" y="4488154"/>
            <a:ext cx="2223968" cy="1836799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5DD2DAF5-B6D5-489B-BB6F-D2BFFCB3C8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349" y="4636878"/>
            <a:ext cx="19050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1947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85800" y="1262842"/>
            <a:ext cx="8172400" cy="1944216"/>
          </a:xfrm>
        </p:spPr>
        <p:txBody>
          <a:bodyPr/>
          <a:lstStyle/>
          <a:p>
            <a:pPr algn="ctr"/>
            <a:r>
              <a:rPr lang="en-US" sz="6000" noProof="0" dirty="0"/>
              <a:t>Thank you</a:t>
            </a:r>
            <a:br>
              <a:rPr lang="en-US" sz="6000" noProof="0" dirty="0"/>
            </a:br>
            <a:r>
              <a:rPr lang="en-US" sz="6000" noProof="0" dirty="0"/>
              <a:t>for your attention !!!</a:t>
            </a:r>
            <a:endParaRPr lang="en-US" altLang="de-DE" sz="5400" noProof="0" dirty="0"/>
          </a:p>
        </p:txBody>
      </p:sp>
    </p:spTree>
    <p:extLst>
      <p:ext uri="{BB962C8B-B14F-4D97-AF65-F5344CB8AC3E}">
        <p14:creationId xmlns:p14="http://schemas.microsoft.com/office/powerpoint/2010/main" val="154634529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dirty="0"/>
              <a:t>Hochschule Mannheim University </a:t>
            </a:r>
            <a:r>
              <a:rPr lang="de-DE" altLang="de-DE" dirty="0" err="1"/>
              <a:t>of</a:t>
            </a:r>
            <a:r>
              <a:rPr lang="de-DE" altLang="de-DE"/>
              <a:t> Applied Sciences</a:t>
            </a:r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88224" y="6540500"/>
            <a:ext cx="2133600" cy="365125"/>
          </a:xfrm>
        </p:spPr>
        <p:txBody>
          <a:bodyPr/>
          <a:lstStyle/>
          <a:p>
            <a:fld id="{57D12BB6-0ED4-46B6-AB23-7758AD07EFBF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14189" y="692622"/>
            <a:ext cx="7704138" cy="792162"/>
          </a:xfrm>
          <a:noFill/>
        </p:spPr>
        <p:txBody>
          <a:bodyPr/>
          <a:lstStyle/>
          <a:p>
            <a:r>
              <a:rPr lang="en-US" altLang="de-DE" sz="2400" dirty="0">
                <a:solidFill>
                  <a:srgbClr val="FFFFFF"/>
                </a:solidFill>
              </a:rPr>
              <a:t>Content</a:t>
            </a:r>
            <a:endParaRPr lang="en-US" altLang="de-DE" noProof="0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799C605-C7D0-4A9D-A8E0-87072CFF04B0}"/>
              </a:ext>
            </a:extLst>
          </p:cNvPr>
          <p:cNvSpPr/>
          <p:nvPr/>
        </p:nvSpPr>
        <p:spPr>
          <a:xfrm>
            <a:off x="1153161" y="2134215"/>
            <a:ext cx="4572000" cy="23436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Introduction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Method Knudsen Effusion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Results: Simulation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Results: Simulation vs. Experiment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293834991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14189" y="692622"/>
            <a:ext cx="7704138" cy="792162"/>
          </a:xfrm>
          <a:prstGeom prst="rect">
            <a:avLst/>
          </a:prstGeom>
          <a:noFill/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altLang="de-DE" sz="2400" kern="0" dirty="0">
                <a:solidFill>
                  <a:srgbClr val="FFFFFF"/>
                </a:solidFill>
              </a:rPr>
              <a:t>Introduction:   Project Partners</a:t>
            </a:r>
            <a:endParaRPr lang="en-US" altLang="de-DE" kern="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156612" y="3181380"/>
            <a:ext cx="7469735" cy="151759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563" indent="-180975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366713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552450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4pPr>
            <a:lvl5pPr marL="7381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11953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16525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21097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25669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de-DE" altLang="de-DE" sz="1600" kern="0" dirty="0">
                <a:latin typeface="Arial" panose="020B0604020202020204" pitchFamily="34" charset="0"/>
                <a:cs typeface="Arial" panose="020B0604020202020204" pitchFamily="34" charset="0"/>
              </a:rPr>
              <a:t>TU Clausthal – Energieforschungszentrum Niedersachsen</a:t>
            </a:r>
          </a:p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de-DE" altLang="de-DE" sz="1600" kern="0" dirty="0">
                <a:latin typeface="Arial" panose="020B0604020202020204" pitchFamily="34" charset="0"/>
                <a:cs typeface="Arial" panose="020B0604020202020204" pitchFamily="34" charset="0"/>
              </a:rPr>
              <a:t>Hochschule Mannheim – Institut für Angewandte Thermo- und Fluiddynamik </a:t>
            </a:r>
          </a:p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de-DE" altLang="de-DE" sz="1600" kern="0" dirty="0">
                <a:latin typeface="Arial" panose="020B0604020202020204" pitchFamily="34" charset="0"/>
                <a:cs typeface="Arial" panose="020B0604020202020204" pitchFamily="34" charset="0"/>
              </a:rPr>
              <a:t>DLR– Institut für Materialphysik im Weltraum</a:t>
            </a:r>
          </a:p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de-DE" altLang="de-DE" sz="1600" kern="0" dirty="0">
                <a:latin typeface="Arial" panose="020B0604020202020204" pitchFamily="34" charset="0"/>
                <a:cs typeface="Arial" panose="020B0604020202020204" pitchFamily="34" charset="0"/>
              </a:rPr>
              <a:t>Airbus Defence &amp; Space</a:t>
            </a:r>
          </a:p>
        </p:txBody>
      </p:sp>
      <p:sp>
        <p:nvSpPr>
          <p:cNvPr id="10" name="Rechteck 9"/>
          <p:cNvSpPr/>
          <p:nvPr/>
        </p:nvSpPr>
        <p:spPr>
          <a:xfrm>
            <a:off x="836065" y="6541936"/>
            <a:ext cx="7540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http://www.dlr-innospace.de/startseite/gefoerderte-projekte/knudsen-eml/</a:t>
            </a:r>
          </a:p>
        </p:txBody>
      </p:sp>
      <p:sp>
        <p:nvSpPr>
          <p:cNvPr id="12" name="Rechteck 11"/>
          <p:cNvSpPr/>
          <p:nvPr/>
        </p:nvSpPr>
        <p:spPr>
          <a:xfrm>
            <a:off x="386383" y="1379174"/>
            <a:ext cx="8440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600" kern="0" dirty="0"/>
              <a:t>High Precision Determination of Thermodynamic Data by </a:t>
            </a:r>
            <a:r>
              <a:rPr lang="en-US" sz="1600" kern="0" dirty="0"/>
              <a:t>Knudsen Effusion at Zero Gravity</a:t>
            </a:r>
          </a:p>
          <a:p>
            <a:r>
              <a:rPr lang="en-US" sz="1600" kern="0" dirty="0"/>
              <a:t>- preliminary studies for experiments at the International Space Station (ISS) - </a:t>
            </a:r>
            <a:endParaRPr lang="en-US" sz="1600" dirty="0"/>
          </a:p>
        </p:txBody>
      </p:sp>
      <p:sp>
        <p:nvSpPr>
          <p:cNvPr id="13" name="Rechteck 12"/>
          <p:cNvSpPr/>
          <p:nvPr/>
        </p:nvSpPr>
        <p:spPr>
          <a:xfrm>
            <a:off x="973290" y="4772220"/>
            <a:ext cx="7050328" cy="1400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altLang="de-DE" sz="1600" b="1" kern="0" dirty="0"/>
              <a:t>Determination of Gibbs-Energies (∆G) at Zero Gravity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altLang="de-DE" sz="1600" kern="0" dirty="0"/>
              <a:t>Relevant for new metals and alloys for new technologies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altLang="de-DE" sz="1600" kern="0" dirty="0"/>
              <a:t>Thermodynamic data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de-DE" altLang="de-DE" sz="1600" kern="0" dirty="0"/>
              <a:t>Evaporation rate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600" kern="0" dirty="0"/>
              <a:t>Electromagnetic Levitator Melting Furnace (EML) / Tempus System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F5BFA9B-DFF0-4860-B12E-7B9DAB3195C2}"/>
              </a:ext>
            </a:extLst>
          </p:cNvPr>
          <p:cNvGrpSpPr>
            <a:grpSpLocks noChangeAspect="1"/>
          </p:cNvGrpSpPr>
          <p:nvPr/>
        </p:nvGrpSpPr>
        <p:grpSpPr>
          <a:xfrm>
            <a:off x="432180" y="2218486"/>
            <a:ext cx="8279639" cy="730492"/>
            <a:chOff x="1599079" y="2495018"/>
            <a:chExt cx="5157234" cy="455010"/>
          </a:xfrm>
        </p:grpSpPr>
        <p:pic>
          <p:nvPicPr>
            <p:cNvPr id="11" name="Grafik 10" descr="C:\Users\Henriques\HS Mannheim\Knudsen EML\Thesis\Hochschule_Mannheim_logo.svg.png">
              <a:extLst>
                <a:ext uri="{FF2B5EF4-FFF2-40B4-BE49-F238E27FC236}">
                  <a16:creationId xmlns:a16="http://schemas.microsoft.com/office/drawing/2014/main" id="{A5A44F61-79D1-4D09-B920-E60791173BF2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6741" y="2525585"/>
              <a:ext cx="1138480" cy="3787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 descr="C:\Users\Henriques\HS Mannheim\Knudsen EML\Thesis\TU_Clausthal_Logo.svg.png">
              <a:extLst>
                <a:ext uri="{FF2B5EF4-FFF2-40B4-BE49-F238E27FC236}">
                  <a16:creationId xmlns:a16="http://schemas.microsoft.com/office/drawing/2014/main" id="{DED86DE1-76FD-4688-8235-43E59F7C57AF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9079" y="2495018"/>
              <a:ext cx="1431961" cy="3787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fik 14" descr="C:\Users\Henriques\HS Mannheim\Knudsen EML\Thesis\Airbus_Defense_and_Space.svg.png">
              <a:extLst>
                <a:ext uri="{FF2B5EF4-FFF2-40B4-BE49-F238E27FC236}">
                  <a16:creationId xmlns:a16="http://schemas.microsoft.com/office/drawing/2014/main" id="{56E97168-403A-4601-9628-3961564F1D67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6585" y="2571794"/>
              <a:ext cx="1259728" cy="3098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rafik 15" descr="C:\Users\Henriques\HS Mannheim\Knudsen EML\Thesis\DLR_Logo.svg.png">
              <a:extLst>
                <a:ext uri="{FF2B5EF4-FFF2-40B4-BE49-F238E27FC236}">
                  <a16:creationId xmlns:a16="http://schemas.microsoft.com/office/drawing/2014/main" id="{3EF20A8A-EB33-4687-9B8B-1DDA816A7616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0922" y="2495018"/>
              <a:ext cx="505508" cy="45501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50067843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</a:t>
            </a:fld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468283" y="1293309"/>
            <a:ext cx="3717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/>
              <a:t>Partial pressure:</a:t>
            </a:r>
          </a:p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756026" y="1742578"/>
                <a:ext cx="1571071" cy="6596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r>
                        <a:rPr lang="de-DE" b="0" i="1" smtClean="0">
                          <a:latin typeface="Cambria Math"/>
                        </a:rPr>
                        <m:t>𝑘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lang="de-DE" b="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26" y="1742578"/>
                <a:ext cx="1571071" cy="6596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158"/>
          <p:cNvSpPr>
            <a:spLocks noChangeArrowheads="1"/>
          </p:cNvSpPr>
          <p:nvPr/>
        </p:nvSpPr>
        <p:spPr bwMode="auto">
          <a:xfrm>
            <a:off x="151245" y="2261649"/>
            <a:ext cx="5557346" cy="1167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98654" tIns="199329" rIns="398654" bIns="199329"/>
          <a:lstStyle/>
          <a:p>
            <a:pPr algn="l" eaLnBrk="0" hangingPunct="0"/>
            <a:r>
              <a:rPr lang="en-US" sz="1100" i="1" dirty="0"/>
              <a:t>i	gas species</a:t>
            </a:r>
          </a:p>
          <a:p>
            <a:pPr algn="l" eaLnBrk="0" hangingPunct="0"/>
            <a:r>
              <a:rPr lang="en-US" sz="1100" i="1" dirty="0"/>
              <a:t>k	pressure calibration constant	</a:t>
            </a:r>
          </a:p>
          <a:p>
            <a:pPr algn="l" eaLnBrk="0" hangingPunct="0"/>
            <a:r>
              <a:rPr lang="en-US" sz="1100" i="1" dirty="0" err="1"/>
              <a:t>σ</a:t>
            </a:r>
            <a:r>
              <a:rPr lang="en-US" sz="1100" i="1" baseline="-25000" dirty="0" err="1"/>
              <a:t>i</a:t>
            </a:r>
            <a:r>
              <a:rPr lang="en-US" sz="1100" i="1" dirty="0"/>
              <a:t>	ionization cross section of species </a:t>
            </a:r>
            <a:r>
              <a:rPr lang="en-US" sz="1100" i="1" dirty="0" err="1"/>
              <a:t>i</a:t>
            </a:r>
            <a:endParaRPr lang="en-US" sz="1100" i="1" dirty="0"/>
          </a:p>
          <a:p>
            <a:pPr algn="l" eaLnBrk="0" hangingPunct="0"/>
            <a:r>
              <a:rPr lang="en-US" sz="1100" i="1" dirty="0"/>
              <a:t>I</a:t>
            </a:r>
            <a:r>
              <a:rPr lang="en-US" sz="1100" i="1" baseline="-25000" dirty="0"/>
              <a:t>i</a:t>
            </a:r>
            <a:r>
              <a:rPr lang="en-US" sz="1100" i="1" baseline="30000" dirty="0"/>
              <a:t>+</a:t>
            </a:r>
            <a:r>
              <a:rPr lang="en-US" sz="1100" i="1" dirty="0"/>
              <a:t>	ion intensity of the ion </a:t>
            </a:r>
            <a:r>
              <a:rPr lang="en-US" sz="1100" i="1" dirty="0" err="1"/>
              <a:t>i</a:t>
            </a:r>
            <a:r>
              <a:rPr lang="en-US" sz="1100" i="1" dirty="0"/>
              <a:t>+ originating from neutral species </a:t>
            </a:r>
            <a:r>
              <a:rPr lang="en-US" sz="1100" i="1" dirty="0" err="1"/>
              <a:t>i</a:t>
            </a:r>
            <a:endParaRPr lang="en-US" sz="1100" i="1" dirty="0"/>
          </a:p>
          <a:p>
            <a:pPr algn="l" eaLnBrk="0" hangingPunct="0"/>
            <a:r>
              <a:rPr lang="en-US" sz="1100" i="1" dirty="0"/>
              <a:t>T	temperature</a:t>
            </a:r>
          </a:p>
          <a:p>
            <a:pPr algn="l" defTabSz="3984625">
              <a:lnSpc>
                <a:spcPct val="150000"/>
              </a:lnSpc>
              <a:spcBef>
                <a:spcPct val="20000"/>
              </a:spcBef>
            </a:pPr>
            <a:endParaRPr lang="en-GB" sz="1100" b="1" i="1" dirty="0"/>
          </a:p>
          <a:p>
            <a:pPr algn="l" defTabSz="3984625">
              <a:lnSpc>
                <a:spcPct val="150000"/>
              </a:lnSpc>
              <a:spcBef>
                <a:spcPct val="20000"/>
              </a:spcBef>
            </a:pPr>
            <a:endParaRPr lang="en-GB" sz="1100" b="1" i="1" dirty="0"/>
          </a:p>
        </p:txBody>
      </p:sp>
      <p:pic>
        <p:nvPicPr>
          <p:cNvPr id="15" name="Picture 3" descr="C:\Users\dhenriques\Pictures\Bild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977" y="1250625"/>
            <a:ext cx="2839307" cy="308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/>
              <p:cNvSpPr txBox="1"/>
              <p:nvPr/>
            </p:nvSpPr>
            <p:spPr>
              <a:xfrm>
                <a:off x="756026" y="3916004"/>
                <a:ext cx="1696426" cy="6776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de-DE" b="0" i="1" smtClean="0">
                                  <a:latin typeface="Cambria Math"/>
                                </a:rPr>
                                <m:t>°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  <m:sub/>
                                <m:sup>
                                  <m:r>
                                    <a:rPr lang="de-DE" b="0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𝐼</m:t>
                              </m:r>
                              <m:r>
                                <a:rPr lang="de-DE" b="0" i="1" smtClean="0">
                                  <a:latin typeface="Cambria Math"/>
                                </a:rPr>
                                <m:t>°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0" i="1" smtClean="0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de-DE" b="0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26" y="3916004"/>
                <a:ext cx="1696426" cy="6776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feld 16"/>
          <p:cNvSpPr txBox="1"/>
          <p:nvPr/>
        </p:nvSpPr>
        <p:spPr>
          <a:xfrm>
            <a:off x="-175840" y="3518741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/>
              <a:t>Thermodynamic activity:</a:t>
            </a:r>
          </a:p>
          <a:p>
            <a:endParaRPr lang="en-US"/>
          </a:p>
        </p:txBody>
      </p:sp>
      <p:sp>
        <p:nvSpPr>
          <p:cNvPr id="18" name="Rectangle 1158"/>
          <p:cNvSpPr>
            <a:spLocks noChangeArrowheads="1"/>
          </p:cNvSpPr>
          <p:nvPr/>
        </p:nvSpPr>
        <p:spPr bwMode="auto">
          <a:xfrm>
            <a:off x="151245" y="4538669"/>
            <a:ext cx="6278459" cy="818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98654" tIns="199329" rIns="398654" bIns="199329"/>
          <a:lstStyle/>
          <a:p>
            <a:pPr algn="l" eaLnBrk="0" hangingPunct="0"/>
            <a:r>
              <a:rPr lang="en-US" sz="1100" i="1" dirty="0"/>
              <a:t>P</a:t>
            </a:r>
            <a:r>
              <a:rPr lang="en-US" sz="1100" i="1" baseline="-25000" dirty="0"/>
              <a:t>i</a:t>
            </a:r>
            <a:r>
              <a:rPr lang="en-US" sz="1100" i="1" dirty="0"/>
              <a:t>	partial pressure of species I over the mixture (</a:t>
            </a:r>
            <a:r>
              <a:rPr lang="en-US" sz="1100" i="1" dirty="0" err="1"/>
              <a:t>i</a:t>
            </a:r>
            <a:r>
              <a:rPr lang="en-US" sz="1100" i="1" dirty="0"/>
              <a:t>=</a:t>
            </a:r>
            <a:r>
              <a:rPr lang="en-US" sz="1100" i="1" dirty="0" err="1"/>
              <a:t>Li,Sn</a:t>
            </a:r>
            <a:r>
              <a:rPr lang="en-US" sz="1100" i="1" dirty="0"/>
              <a:t>)</a:t>
            </a:r>
          </a:p>
          <a:p>
            <a:pPr algn="l" eaLnBrk="0" hangingPunct="0"/>
            <a:r>
              <a:rPr lang="en-GB" sz="1100" i="1" dirty="0" err="1"/>
              <a:t>p°</a:t>
            </a:r>
            <a:r>
              <a:rPr lang="en-GB" sz="1100" i="1" baseline="-25000" dirty="0" err="1"/>
              <a:t>i</a:t>
            </a:r>
            <a:r>
              <a:rPr lang="en-GB" sz="1100" i="1" dirty="0"/>
              <a:t>	partial pressure of pure species I (I=</a:t>
            </a:r>
            <a:r>
              <a:rPr lang="en-GB" sz="1100" i="1" dirty="0" err="1"/>
              <a:t>Li,Sn</a:t>
            </a:r>
            <a:r>
              <a:rPr lang="en-GB" sz="1100" i="1" dirty="0"/>
              <a:t>) over the pure components</a:t>
            </a:r>
          </a:p>
          <a:p>
            <a:pPr algn="l" eaLnBrk="0" hangingPunct="0"/>
            <a:r>
              <a:rPr lang="en-GB" sz="1100" i="1" dirty="0"/>
              <a:t>	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61449" y="5323062"/>
            <a:ext cx="4294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Thermodynamic</a:t>
            </a:r>
            <a:r>
              <a:rPr lang="de-DE" dirty="0">
                <a:sym typeface="Wingdings" pitchFamily="2" charset="2"/>
              </a:rPr>
              <a:t> Data:</a:t>
            </a:r>
            <a:endParaRPr lang="de-DE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/>
              <a:t>Thermodynamic</a:t>
            </a:r>
            <a:r>
              <a:rPr lang="de-DE" dirty="0"/>
              <a:t> </a:t>
            </a:r>
            <a:r>
              <a:rPr lang="en-US" dirty="0"/>
              <a:t>activity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de-DE" dirty="0"/>
              <a:t>Chemical potential 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GB" dirty="0"/>
              <a:t>∆</a:t>
            </a:r>
            <a:r>
              <a:rPr lang="en-GB" baseline="-25000" dirty="0" err="1"/>
              <a:t>mix</a:t>
            </a:r>
            <a:r>
              <a:rPr lang="en-GB" i="1" dirty="0" err="1"/>
              <a:t>H</a:t>
            </a:r>
            <a:r>
              <a:rPr lang="en-GB" dirty="0"/>
              <a:t>, ∆</a:t>
            </a:r>
            <a:r>
              <a:rPr lang="hu-HU" baseline="-25000" dirty="0"/>
              <a:t>mix</a:t>
            </a:r>
            <a:r>
              <a:rPr lang="en-GB" i="1" dirty="0"/>
              <a:t>G</a:t>
            </a:r>
            <a:r>
              <a:rPr lang="en-GB" dirty="0"/>
              <a:t>, ∆</a:t>
            </a:r>
            <a:r>
              <a:rPr lang="hu-HU" baseline="-25000" dirty="0"/>
              <a:t> mix</a:t>
            </a:r>
            <a:r>
              <a:rPr lang="en-GB" i="1" dirty="0"/>
              <a:t>S</a:t>
            </a:r>
            <a:r>
              <a:rPr lang="de-DE" dirty="0"/>
              <a:t> </a:t>
            </a:r>
          </a:p>
        </p:txBody>
      </p:sp>
      <p:pic>
        <p:nvPicPr>
          <p:cNvPr id="21" name="Picture 2" descr="C:\Users\dhenriques\Desktop\David\00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361" y="5478577"/>
            <a:ext cx="1390746" cy="92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1414189" y="692622"/>
            <a:ext cx="77041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10000"/>
              </a:lnSpc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2pPr>
            <a:lvl3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3pPr>
            <a:lvl4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4pPr>
            <a:lvl5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5pPr>
            <a:lvl6pPr marL="4572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6pPr>
            <a:lvl7pPr marL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7pPr>
            <a:lvl8pPr marL="13716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8pPr>
            <a:lvl9pPr marL="18288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Introduction: Knudsen Effusion Method</a:t>
            </a:r>
            <a:endParaRPr lang="en-US" altLang="de-DE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7FA0BBEE-038E-4173-947F-80E4E54DD76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18" t="3883"/>
          <a:stretch/>
        </p:blipFill>
        <p:spPr>
          <a:xfrm>
            <a:off x="6292500" y="4564367"/>
            <a:ext cx="2725048" cy="190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77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5927" y="1266384"/>
            <a:ext cx="9042400" cy="480974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563" indent="-180975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366713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552450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4pPr>
            <a:lvl5pPr marL="7381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11953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16525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21097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2566988" indent="-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2000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de-DE" b="1" kern="0" dirty="0"/>
              <a:t>Lithium-Ion Batteries</a:t>
            </a:r>
          </a:p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kern="0" dirty="0"/>
              <a:t>Cell capacity, cell voltage</a:t>
            </a:r>
          </a:p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kern="0" dirty="0"/>
              <a:t>Thermal &amp; chemical stability</a:t>
            </a:r>
          </a:p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kern="0" dirty="0"/>
              <a:t>Thermal behavior during cycling</a:t>
            </a:r>
          </a:p>
          <a:p>
            <a:pPr lvl="1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de-DE" kern="0" dirty="0"/>
          </a:p>
          <a:p>
            <a:pPr lvl="1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de-DE" kern="0" dirty="0"/>
          </a:p>
          <a:p>
            <a:pPr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de-DE" b="1" kern="0" dirty="0"/>
              <a:t>Metallurgy</a:t>
            </a:r>
          </a:p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kern="0" dirty="0"/>
              <a:t>Vapor pressures</a:t>
            </a:r>
          </a:p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kern="0" dirty="0"/>
              <a:t>Thermodynamic activities</a:t>
            </a:r>
          </a:p>
          <a:p>
            <a:pPr marL="468313" lvl="1" indent="-285750">
              <a:lnSpc>
                <a:spcPct val="100000"/>
              </a:lnSpc>
              <a:spcAft>
                <a:spcPts val="0"/>
              </a:spcAft>
            </a:pPr>
            <a:r>
              <a:rPr lang="en-US" altLang="de-DE" kern="0" dirty="0"/>
              <a:t>Enthalpies and entropies of formation </a:t>
            </a:r>
          </a:p>
          <a:p>
            <a:pPr lvl="1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de-DE" kern="0" dirty="0"/>
          </a:p>
          <a:p>
            <a:pPr lvl="1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de-DE" kern="0" dirty="0"/>
          </a:p>
          <a:p>
            <a:pPr lvl="1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altLang="de-DE" b="1" kern="0" dirty="0"/>
              <a:t>Chemical Industry</a:t>
            </a:r>
          </a:p>
          <a:p>
            <a:pPr marL="563563" lvl="1" indent="-3810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kern="0" dirty="0"/>
              <a:t>Determination of chemical reactions and processes</a:t>
            </a:r>
          </a:p>
          <a:p>
            <a:pPr marL="563563" lvl="1" indent="-3810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kern="0" dirty="0"/>
              <a:t>Identification of gaseous species and their vapor pressures </a:t>
            </a:r>
          </a:p>
          <a:p>
            <a:pPr marL="563563" lvl="1" indent="-3810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kern="0" dirty="0"/>
              <a:t>REACH:  10</a:t>
            </a:r>
            <a:r>
              <a:rPr lang="en-US" altLang="de-DE" kern="0" baseline="30000" dirty="0"/>
              <a:t>-8</a:t>
            </a:r>
            <a:r>
              <a:rPr lang="en-US" altLang="de-DE" kern="0" dirty="0"/>
              <a:t> Pa – 100 Pa</a:t>
            </a:r>
            <a:endParaRPr lang="en-US" altLang="de-DE" kern="0" dirty="0">
              <a:solidFill>
                <a:srgbClr val="FF0000"/>
              </a:solidFill>
            </a:endParaRPr>
          </a:p>
          <a:p>
            <a:pPr lvl="1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de-DE" kern="0" dirty="0"/>
          </a:p>
          <a:p>
            <a:pPr marL="563563" lvl="1" indent="-3810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de-DE" kern="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14189" y="692622"/>
            <a:ext cx="7704138" cy="792162"/>
          </a:xfrm>
          <a:prstGeom prst="rect">
            <a:avLst/>
          </a:prstGeom>
          <a:noFill/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altLang="de-DE" sz="2400" kern="0" dirty="0">
                <a:solidFill>
                  <a:srgbClr val="FFFFFF"/>
                </a:solidFill>
              </a:rPr>
              <a:t>Use Cases </a:t>
            </a:r>
            <a:endParaRPr lang="de-DE" altLang="de-DE" kern="0" dirty="0"/>
          </a:p>
        </p:txBody>
      </p:sp>
      <p:sp>
        <p:nvSpPr>
          <p:cNvPr id="2" name="Rechteck 1"/>
          <p:cNvSpPr/>
          <p:nvPr/>
        </p:nvSpPr>
        <p:spPr>
          <a:xfrm>
            <a:off x="5518648" y="4665213"/>
            <a:ext cx="308580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100" dirty="0"/>
              <a:t>http://www.access.rwth-aachen.de/node/801</a:t>
            </a:r>
          </a:p>
        </p:txBody>
      </p:sp>
      <p:pic>
        <p:nvPicPr>
          <p:cNvPr id="2050" name="Picture 2" descr="C:\Users\Henriques\Desktop\software-micr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206" y="3226426"/>
            <a:ext cx="189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enriques\Desktop\software-star-ca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223" y="3246746"/>
            <a:ext cx="189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7550" y="6165378"/>
            <a:ext cx="911915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altLang="de-DE" b="1" kern="0" dirty="0">
                <a:ln>
                  <a:solidFill>
                    <a:schemeClr val="tx1"/>
                  </a:solidFill>
                </a:ln>
                <a:sym typeface="Wingdings" panose="05000000000000000000" pitchFamily="2" charset="2"/>
              </a:rPr>
              <a:t> </a:t>
            </a:r>
            <a:r>
              <a:rPr lang="en-US" b="1" dirty="0"/>
              <a:t>For Computer Simulations Materials Properties of High Quality are needed</a:t>
            </a:r>
            <a:endParaRPr lang="en-US" dirty="0"/>
          </a:p>
          <a:p>
            <a:endParaRPr lang="de-DE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138" y="1398168"/>
            <a:ext cx="225225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Daten\David Henriques\Daten\HS Mannheim\Präsentationen\Präsentationen Mannheim\20160927 MSE Darmstadt\Bilder\CC_neben_norm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598" y="1357528"/>
            <a:ext cx="1988608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31864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14189" y="692622"/>
            <a:ext cx="7704138" cy="792162"/>
          </a:xfrm>
          <a:prstGeom prst="rect">
            <a:avLst/>
          </a:prstGeom>
          <a:noFill/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altLang="de-DE" sz="2400" kern="0" dirty="0">
                <a:solidFill>
                  <a:srgbClr val="FFFFFF"/>
                </a:solidFill>
              </a:rPr>
              <a:t>Introduction:  Project Idea</a:t>
            </a:r>
            <a:endParaRPr lang="en-US" altLang="de-DE" kern="0" dirty="0"/>
          </a:p>
        </p:txBody>
      </p:sp>
      <p:pic>
        <p:nvPicPr>
          <p:cNvPr id="1026" name="Picture 2" descr="C:\Users\Henriques\Desktop\csm_image1_c962d28d9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"/>
          <a:stretch/>
        </p:blipFill>
        <p:spPr bwMode="auto">
          <a:xfrm>
            <a:off x="341667" y="1262841"/>
            <a:ext cx="4798339" cy="387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Henriques\Desktop\EML_4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543" y="1410745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Henriques\Desktop\EML_1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804" y="3793789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5403103" y="6003006"/>
            <a:ext cx="3594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sz="1200" kern="0" dirty="0"/>
              <a:t>Alexander </a:t>
            </a:r>
            <a:r>
              <a:rPr lang="en-US" altLang="de-DE" sz="1200" kern="0" dirty="0" err="1"/>
              <a:t>Gerst</a:t>
            </a:r>
            <a:r>
              <a:rPr lang="en-US" altLang="de-DE" sz="1200" kern="0" dirty="0"/>
              <a:t> (2014) </a:t>
            </a:r>
          </a:p>
          <a:p>
            <a:r>
              <a:rPr lang="en-US" sz="1200" kern="0" dirty="0"/>
              <a:t>(German Astronaut at the ISS, Mission Blue Dot) </a:t>
            </a:r>
            <a:endParaRPr lang="en-US" sz="1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4C6F3CF-41D5-4195-951D-4CA8E8DED71F}"/>
              </a:ext>
            </a:extLst>
          </p:cNvPr>
          <p:cNvSpPr/>
          <p:nvPr/>
        </p:nvSpPr>
        <p:spPr>
          <a:xfrm>
            <a:off x="467920" y="5193568"/>
            <a:ext cx="4798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de-DE" sz="1600" kern="0" dirty="0"/>
              <a:t>Thermodynamic data: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de-DE" sz="1600" kern="0" dirty="0"/>
              <a:t> without influence of gravity driven effects such as convection, sedimentation and natural draft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de-DE" sz="1600" kern="0" dirty="0"/>
              <a:t>Free vaporization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de-DE" sz="1600" kern="0" dirty="0"/>
              <a:t>No reaction with crucibles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altLang="de-DE" sz="1600" kern="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74D7354-736A-4E7A-BB23-E88EBED58E09}"/>
              </a:ext>
            </a:extLst>
          </p:cNvPr>
          <p:cNvSpPr/>
          <p:nvPr/>
        </p:nvSpPr>
        <p:spPr>
          <a:xfrm>
            <a:off x="2139519" y="6564935"/>
            <a:ext cx="52023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http://www.dlr-innospace.de/startseite/gefoerderte-projekte/knudsen-eml/</a:t>
            </a:r>
          </a:p>
        </p:txBody>
      </p:sp>
    </p:spTree>
    <p:extLst>
      <p:ext uri="{BB962C8B-B14F-4D97-AF65-F5344CB8AC3E}">
        <p14:creationId xmlns:p14="http://schemas.microsoft.com/office/powerpoint/2010/main" val="340553270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14189" y="692622"/>
            <a:ext cx="7704138" cy="792162"/>
          </a:xfrm>
          <a:prstGeom prst="rect">
            <a:avLst/>
          </a:prstGeom>
          <a:noFill/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altLang="de-DE" sz="2400" kern="0">
                <a:solidFill>
                  <a:srgbClr val="FFFFFF"/>
                </a:solidFill>
              </a:rPr>
              <a:t>Introduction  </a:t>
            </a:r>
            <a:endParaRPr lang="en-US" altLang="de-DE" kern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1842513-E4BE-4F66-B280-18CA98384DC0}"/>
              </a:ext>
            </a:extLst>
          </p:cNvPr>
          <p:cNvSpPr/>
          <p:nvPr/>
        </p:nvSpPr>
        <p:spPr>
          <a:xfrm>
            <a:off x="771362" y="1432427"/>
            <a:ext cx="9209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600" kern="0" dirty="0">
                <a:latin typeface="+mn-lt"/>
              </a:rPr>
              <a:t>Integration of the Nano-Balance  in the Tempus Facility  (Earth and Parabolic flights)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600" kern="0" dirty="0">
                <a:latin typeface="+mn-lt"/>
              </a:rPr>
              <a:t>Tempus System is similar to the EML System at the ISS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de-DE" sz="1600" kern="0" dirty="0">
                <a:latin typeface="+mn-lt"/>
              </a:rPr>
              <a:t>Developing new Knudsen Cell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B3C1ABE-A2B8-4268-ACFD-4169134BE4F3}"/>
              </a:ext>
            </a:extLst>
          </p:cNvPr>
          <p:cNvSpPr/>
          <p:nvPr/>
        </p:nvSpPr>
        <p:spPr>
          <a:xfrm>
            <a:off x="5156677" y="3381233"/>
            <a:ext cx="390233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1" algn="l" ea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de-DE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en-US" altLang="de-DE" sz="1600" b="1" kern="0" dirty="0"/>
              <a:t> Aim:</a:t>
            </a:r>
          </a:p>
          <a:p>
            <a:pPr marL="468313" lvl="1" indent="-285750" algn="l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en-US" altLang="de-DE" sz="1600" kern="0" dirty="0"/>
              <a:t>Showing feasibility to perform Knudsen experiments at the International Space Station (ISS)</a:t>
            </a:r>
          </a:p>
          <a:p>
            <a:pPr marL="182563" lvl="1" algn="l" eaLnBrk="1" hangingPunct="1">
              <a:spcBef>
                <a:spcPts val="0"/>
              </a:spcBef>
              <a:spcAft>
                <a:spcPts val="0"/>
              </a:spcAft>
            </a:pPr>
            <a:endParaRPr lang="en-US" altLang="de-DE" sz="1600" kern="0" dirty="0"/>
          </a:p>
          <a:p>
            <a:pPr marL="468313" lvl="1" indent="-285750" algn="l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en-US" altLang="de-DE" sz="1600" kern="0" dirty="0"/>
              <a:t>Modelling the evaporation out of a Knudsen Cell (HS Mannheim)</a:t>
            </a:r>
            <a:endParaRPr lang="en-US" sz="1600" kern="0" dirty="0"/>
          </a:p>
          <a:p>
            <a:pPr marL="468313" lvl="1" indent="-285750" algn="l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</a:pPr>
            <a:endParaRPr lang="en-US" altLang="de-DE" sz="1600" kern="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F153FD8-364A-411C-A910-DC79D4357C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07"/>
          <a:stretch/>
        </p:blipFill>
        <p:spPr>
          <a:xfrm>
            <a:off x="156013" y="2465384"/>
            <a:ext cx="5291334" cy="232047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7338216-0ED1-468D-B2B1-22B5FC202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208" y="4901958"/>
            <a:ext cx="1698354" cy="159548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5B26EF4-7A49-4388-8BC8-981C2BC66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7777" y="4785854"/>
            <a:ext cx="3070425" cy="171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8721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88224" y="6540500"/>
            <a:ext cx="2133600" cy="365125"/>
          </a:xfrm>
        </p:spPr>
        <p:txBody>
          <a:bodyPr/>
          <a:lstStyle/>
          <a:p>
            <a:fld id="{57D12BB6-0ED4-46B6-AB23-7758AD07EFBF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1209EDB1-119C-4B9B-B954-665365F9F7A4}"/>
              </a:ext>
            </a:extLst>
          </p:cNvPr>
          <p:cNvSpPr txBox="1">
            <a:spLocks noChangeArrowheads="1"/>
          </p:cNvSpPr>
          <p:nvPr/>
        </p:nvSpPr>
        <p:spPr>
          <a:xfrm>
            <a:off x="1323127" y="611722"/>
            <a:ext cx="7704138" cy="45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10000"/>
              </a:lnSpc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2pPr>
            <a:lvl3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3pPr>
            <a:lvl4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4pPr>
            <a:lvl5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5pPr>
            <a:lvl6pPr marL="4572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6pPr>
            <a:lvl7pPr marL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7pPr>
            <a:lvl8pPr marL="13716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8pPr>
            <a:lvl9pPr marL="18288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Simulation of a “normal Knudsen Cell” (Zinc)</a:t>
            </a:r>
            <a:endParaRPr lang="en-US" alt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C224991-CE4A-4E31-8D41-BA4BBE5812C5}"/>
              </a:ext>
            </a:extLst>
          </p:cNvPr>
          <p:cNvSpPr txBox="1"/>
          <p:nvPr/>
        </p:nvSpPr>
        <p:spPr>
          <a:xfrm>
            <a:off x="124364" y="1199503"/>
            <a:ext cx="86911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/>
              <a:t>Modelling Strategy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600" dirty="0"/>
              <a:t>3 different Methods were applied to simulate Knudsen Effusion (sample: Zinc)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Analytical Method: based on Hertz-Knudsen-Langmuir equation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Direct Simulation Monte Carlo Method: Hard Coded in MATLAB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COMSOL Multiphysics (Version 5.3a)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DB3F1E1-A9A3-4246-AB95-2AE48D5BDB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2" r="6069"/>
          <a:stretch/>
        </p:blipFill>
        <p:spPr>
          <a:xfrm>
            <a:off x="4183408" y="2732683"/>
            <a:ext cx="4904927" cy="3060000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6F5F5C1F-44DC-4359-8381-C7010A8BA409}"/>
              </a:ext>
            </a:extLst>
          </p:cNvPr>
          <p:cNvSpPr/>
          <p:nvPr/>
        </p:nvSpPr>
        <p:spPr>
          <a:xfrm>
            <a:off x="647770" y="5695577"/>
            <a:ext cx="80740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1" dirty="0"/>
              <a:t>Results: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All results in very good agreement   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 Deviation smaller than 2% (723K: 45 Pa) 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723 K : 1.247x10</a:t>
            </a:r>
            <a:r>
              <a:rPr lang="en-US" sz="1600" baseline="30000" dirty="0"/>
              <a:t>-7</a:t>
            </a:r>
            <a:r>
              <a:rPr lang="en-US" sz="1600" dirty="0"/>
              <a:t> kg/s (COMSOL)  </a:t>
            </a:r>
            <a:r>
              <a:rPr lang="en-US" sz="1600" dirty="0">
                <a:sym typeface="Wingdings" panose="05000000000000000000" pitchFamily="2" charset="2"/>
              </a:rPr>
              <a:t>  further Modelling with COMSOL</a:t>
            </a:r>
            <a:endParaRPr lang="en-US" sz="1600" dirty="0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447B672-EA38-4642-BAFB-E12E6A031E6D}"/>
              </a:ext>
            </a:extLst>
          </p:cNvPr>
          <p:cNvGrpSpPr/>
          <p:nvPr/>
        </p:nvGrpSpPr>
        <p:grpSpPr>
          <a:xfrm>
            <a:off x="1805846" y="2816341"/>
            <a:ext cx="2351547" cy="981251"/>
            <a:chOff x="1833902" y="2694118"/>
            <a:chExt cx="2351547" cy="981251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36D7E3AA-CB20-4D81-96D0-9C749F3834ED}"/>
                </a:ext>
              </a:extLst>
            </p:cNvPr>
            <p:cNvSpPr/>
            <p:nvPr/>
          </p:nvSpPr>
          <p:spPr>
            <a:xfrm>
              <a:off x="1833902" y="2694118"/>
              <a:ext cx="235154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/>
                <a:t>Knudsen Cell orifice:</a:t>
              </a:r>
              <a:endParaRPr lang="de-DE" sz="1600" b="1" dirty="0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D927827-49BC-426A-9410-D6A5450C3672}"/>
                </a:ext>
              </a:extLst>
            </p:cNvPr>
            <p:cNvSpPr/>
            <p:nvPr/>
          </p:nvSpPr>
          <p:spPr>
            <a:xfrm>
              <a:off x="2195189" y="3090594"/>
              <a:ext cx="16289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sz="1600" dirty="0"/>
                <a:t>Radius = 1mm  </a:t>
              </a:r>
            </a:p>
            <a:p>
              <a:pPr algn="l"/>
              <a:r>
                <a:rPr lang="en-US" sz="1600" dirty="0"/>
                <a:t>Length = 1mm</a:t>
              </a:r>
              <a:endParaRPr lang="de-DE" sz="1600" dirty="0"/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38814B53-FFE2-456D-B273-D63F83B22CEE}"/>
              </a:ext>
            </a:extLst>
          </p:cNvPr>
          <p:cNvGrpSpPr/>
          <p:nvPr/>
        </p:nvGrpSpPr>
        <p:grpSpPr>
          <a:xfrm>
            <a:off x="1756764" y="4106696"/>
            <a:ext cx="2568332" cy="997052"/>
            <a:chOff x="1695676" y="4098921"/>
            <a:chExt cx="2568332" cy="99705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15F42163-D42B-418F-AC10-7BEA1C3F6940}"/>
                </a:ext>
              </a:extLst>
            </p:cNvPr>
            <p:cNvSpPr/>
            <p:nvPr/>
          </p:nvSpPr>
          <p:spPr>
            <a:xfrm>
              <a:off x="1695676" y="4098921"/>
              <a:ext cx="256833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sz="1600" b="1" dirty="0"/>
                <a:t>Geometry Knudsen Cell</a:t>
              </a:r>
              <a:r>
                <a:rPr lang="en-US" sz="1600" dirty="0"/>
                <a:t>: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88BBFDA9-0BC9-476D-AFE5-E5E35FBD2BC1}"/>
                </a:ext>
              </a:extLst>
            </p:cNvPr>
            <p:cNvSpPr/>
            <p:nvPr/>
          </p:nvSpPr>
          <p:spPr>
            <a:xfrm>
              <a:off x="2195189" y="4511198"/>
              <a:ext cx="192713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sz="1600" dirty="0"/>
                <a:t>Height = 18.5 mm  </a:t>
              </a:r>
            </a:p>
            <a:p>
              <a:pPr algn="l"/>
              <a:r>
                <a:rPr lang="en-US" sz="1600" dirty="0"/>
                <a:t>Radius =  4.5  mm</a:t>
              </a:r>
              <a:endParaRPr lang="de-DE" sz="1600" dirty="0"/>
            </a:p>
          </p:txBody>
        </p:sp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60F64648-0A1A-49ED-BD76-BC8C2EAC69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5" t="15359" r="36270" b="6847"/>
          <a:stretch/>
        </p:blipFill>
        <p:spPr>
          <a:xfrm>
            <a:off x="38639" y="2801390"/>
            <a:ext cx="1560773" cy="2520577"/>
          </a:xfrm>
          <a:prstGeom prst="rect">
            <a:avLst/>
          </a:prstGeom>
        </p:spPr>
      </p:pic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3A65705D-84FC-45E3-90BE-D5E7191AAA3D}"/>
              </a:ext>
            </a:extLst>
          </p:cNvPr>
          <p:cNvCxnSpPr>
            <a:cxnSpLocks/>
          </p:cNvCxnSpPr>
          <p:nvPr/>
        </p:nvCxnSpPr>
        <p:spPr bwMode="auto">
          <a:xfrm flipH="1">
            <a:off x="838903" y="3176326"/>
            <a:ext cx="1285189" cy="198093"/>
          </a:xfrm>
          <a:prstGeom prst="straightConnector1">
            <a:avLst/>
          </a:prstGeom>
          <a:ln w="38100">
            <a:headEnd type="none" w="med" len="med"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" name="Grafik 1">
            <a:extLst>
              <a:ext uri="{FF2B5EF4-FFF2-40B4-BE49-F238E27FC236}">
                <a16:creationId xmlns:a16="http://schemas.microsoft.com/office/drawing/2014/main" id="{E394F28E-3F3E-4C6C-BF55-D30A008151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839" t="1" b="-1"/>
          <a:stretch/>
        </p:blipFill>
        <p:spPr>
          <a:xfrm>
            <a:off x="145969" y="2722631"/>
            <a:ext cx="848416" cy="18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13855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88224" y="6540500"/>
            <a:ext cx="2133600" cy="365125"/>
          </a:xfrm>
        </p:spPr>
        <p:txBody>
          <a:bodyPr/>
          <a:lstStyle/>
          <a:p>
            <a:fld id="{57D12BB6-0ED4-46B6-AB23-7758AD07EFBF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1209EDB1-119C-4B9B-B954-665365F9F7A4}"/>
              </a:ext>
            </a:extLst>
          </p:cNvPr>
          <p:cNvSpPr txBox="1">
            <a:spLocks noChangeArrowheads="1"/>
          </p:cNvSpPr>
          <p:nvPr/>
        </p:nvSpPr>
        <p:spPr>
          <a:xfrm>
            <a:off x="1323126" y="611722"/>
            <a:ext cx="7945237" cy="45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10000"/>
              </a:lnSpc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2pPr>
            <a:lvl3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3pPr>
            <a:lvl4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4pPr>
            <a:lvl5pPr algn="l" eaLnBrk="1" hangingPunct="1">
              <a:lnSpc>
                <a:spcPct val="110000"/>
              </a:lnSpc>
              <a:defRPr sz="2200" b="1">
                <a:solidFill>
                  <a:schemeClr val="tx2"/>
                </a:solidFill>
              </a:defRPr>
            </a:lvl5pPr>
            <a:lvl6pPr marL="4572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6pPr>
            <a:lvl7pPr marL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7pPr>
            <a:lvl8pPr marL="13716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8pPr>
            <a:lvl9pPr marL="18288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Simulation of a “new designed Knudsen Cell” (Silver) </a:t>
            </a:r>
            <a:endParaRPr lang="en-US" alt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2B4D12A-33EA-4D22-BDE2-F2BCB5D70C57}"/>
              </a:ext>
            </a:extLst>
          </p:cNvPr>
          <p:cNvSpPr txBox="1"/>
          <p:nvPr/>
        </p:nvSpPr>
        <p:spPr>
          <a:xfrm>
            <a:off x="0" y="6086529"/>
            <a:ext cx="914399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sz="1400" dirty="0"/>
              <a:t>Comparison between simulated flux with COMSOL out of the Knudsen cell orifice and calculated analytical values of a „normal Knudsen Cell“ with the same geometrical orifice </a:t>
            </a:r>
            <a:r>
              <a:rPr lang="en-US" sz="1400" b="1" dirty="0">
                <a:sym typeface="Wingdings" panose="05000000000000000000" pitchFamily="2" charset="2"/>
              </a:rPr>
              <a:t> </a:t>
            </a:r>
            <a:r>
              <a:rPr lang="en-US" sz="1400" b="1" dirty="0"/>
              <a:t>Deviation smaller than 10%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BCB4131-60CB-46F9-BD96-F9D75A9C1372}"/>
              </a:ext>
            </a:extLst>
          </p:cNvPr>
          <p:cNvSpPr txBox="1"/>
          <p:nvPr/>
        </p:nvSpPr>
        <p:spPr>
          <a:xfrm>
            <a:off x="124364" y="1199503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/>
              <a:t>Simulation of a “new designed Knudsen Cell”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600" dirty="0"/>
              <a:t>3 different aperture: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#1 aperture for temperature measurement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#2 aperture for sample positioning (silver sample: radius=3 mm)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1600" dirty="0"/>
              <a:t>#3 Knudsen Cell Orifice: (Molecular Beam to the Nano-balance)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D6CD15A2-FEB9-4707-A744-B81EBCAE7C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4469" r="23571" b="10189"/>
          <a:stretch/>
        </p:blipFill>
        <p:spPr>
          <a:xfrm>
            <a:off x="732578" y="2994671"/>
            <a:ext cx="2494172" cy="2221410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F1043B0D-94C4-4BD6-9D2F-DD0114E7399C}"/>
              </a:ext>
            </a:extLst>
          </p:cNvPr>
          <p:cNvSpPr/>
          <p:nvPr/>
        </p:nvSpPr>
        <p:spPr>
          <a:xfrm>
            <a:off x="1716103" y="2599870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#1</a:t>
            </a:r>
            <a:endParaRPr lang="de-DE" sz="14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7DE3DDC-C135-464D-8B4C-3BA7FE1D5675}"/>
              </a:ext>
            </a:extLst>
          </p:cNvPr>
          <p:cNvSpPr/>
          <p:nvPr/>
        </p:nvSpPr>
        <p:spPr>
          <a:xfrm>
            <a:off x="175652" y="3788002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#2</a:t>
            </a:r>
            <a:endParaRPr lang="de-DE" sz="1400" dirty="0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B0238BF-CD9B-4BE4-BC5A-A23E11566089}"/>
              </a:ext>
            </a:extLst>
          </p:cNvPr>
          <p:cNvCxnSpPr>
            <a:cxnSpLocks/>
          </p:cNvCxnSpPr>
          <p:nvPr/>
        </p:nvCxnSpPr>
        <p:spPr bwMode="auto">
          <a:xfrm>
            <a:off x="1869120" y="2895600"/>
            <a:ext cx="0" cy="240298"/>
          </a:xfrm>
          <a:prstGeom prst="straightConnector1">
            <a:avLst/>
          </a:prstGeom>
          <a:ln w="38100">
            <a:headEnd type="none" w="med" len="med"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4E6B2B9E-EB74-4D23-A544-DABFFF72969E}"/>
              </a:ext>
            </a:extLst>
          </p:cNvPr>
          <p:cNvCxnSpPr>
            <a:cxnSpLocks/>
            <a:stCxn id="27" idx="3"/>
          </p:cNvCxnSpPr>
          <p:nvPr/>
        </p:nvCxnSpPr>
        <p:spPr bwMode="auto">
          <a:xfrm>
            <a:off x="559090" y="3941891"/>
            <a:ext cx="495544" cy="33518"/>
          </a:xfrm>
          <a:prstGeom prst="straightConnector1">
            <a:avLst/>
          </a:prstGeom>
          <a:ln w="38100">
            <a:headEnd type="none" w="med" len="med"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B51C144C-F213-4FA2-9D3A-EBA2746FDBA7}"/>
              </a:ext>
            </a:extLst>
          </p:cNvPr>
          <p:cNvCxnSpPr>
            <a:cxnSpLocks/>
          </p:cNvCxnSpPr>
          <p:nvPr/>
        </p:nvCxnSpPr>
        <p:spPr bwMode="auto">
          <a:xfrm flipV="1">
            <a:off x="1869119" y="4672301"/>
            <a:ext cx="0" cy="543780"/>
          </a:xfrm>
          <a:prstGeom prst="straightConnector1">
            <a:avLst/>
          </a:prstGeom>
          <a:ln w="38100">
            <a:headEnd type="none" w="med" len="med"/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4670D3E9-C84E-4579-8DC1-1239F3EBC895}"/>
              </a:ext>
            </a:extLst>
          </p:cNvPr>
          <p:cNvGrpSpPr/>
          <p:nvPr/>
        </p:nvGrpSpPr>
        <p:grpSpPr>
          <a:xfrm>
            <a:off x="594161" y="5204034"/>
            <a:ext cx="2627323" cy="854865"/>
            <a:chOff x="1734716" y="2475274"/>
            <a:chExt cx="2627323" cy="854865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B64AE437-33EC-4372-87C7-64A584D98857}"/>
                </a:ext>
              </a:extLst>
            </p:cNvPr>
            <p:cNvSpPr/>
            <p:nvPr/>
          </p:nvSpPr>
          <p:spPr>
            <a:xfrm>
              <a:off x="1734716" y="2475274"/>
              <a:ext cx="262732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#3</a:t>
              </a:r>
              <a:r>
                <a:rPr lang="en-US" sz="1400" b="1" dirty="0"/>
                <a:t> Knudsen Cell orifice:</a:t>
              </a:r>
              <a:endParaRPr lang="de-DE" sz="1400" b="1" dirty="0"/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3E081AB1-125B-4951-86CE-0D0E4177EF2A}"/>
                </a:ext>
              </a:extLst>
            </p:cNvPr>
            <p:cNvSpPr/>
            <p:nvPr/>
          </p:nvSpPr>
          <p:spPr>
            <a:xfrm>
              <a:off x="2195189" y="2806919"/>
              <a:ext cx="164179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sz="1400" dirty="0"/>
                <a:t>Radius = 0.5 mm  </a:t>
              </a:r>
            </a:p>
            <a:p>
              <a:pPr algn="l"/>
              <a:r>
                <a:rPr lang="en-US" sz="1400" dirty="0"/>
                <a:t>Length = 1mm</a:t>
              </a:r>
              <a:endParaRPr lang="de-DE" sz="1400" dirty="0"/>
            </a:p>
          </p:txBody>
        </p:sp>
      </p:grpSp>
      <p:pic>
        <p:nvPicPr>
          <p:cNvPr id="16" name="Grafik 15">
            <a:extLst>
              <a:ext uri="{FF2B5EF4-FFF2-40B4-BE49-F238E27FC236}">
                <a16:creationId xmlns:a16="http://schemas.microsoft.com/office/drawing/2014/main" id="{37E5D1CE-0E90-47CE-A2B6-F3CFF621DD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839" t="1" b="-1"/>
          <a:stretch/>
        </p:blipFill>
        <p:spPr>
          <a:xfrm>
            <a:off x="630426" y="2968052"/>
            <a:ext cx="848416" cy="18741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503F2C0-C244-425B-A893-6A9C0CFADBC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r="5374"/>
          <a:stretch/>
        </p:blipFill>
        <p:spPr>
          <a:xfrm>
            <a:off x="3371385" y="2571244"/>
            <a:ext cx="5619750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56895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HSMA_021_WIN_081216">
  <a:themeElements>
    <a:clrScheme name="Standarddesign 1">
      <a:dk1>
        <a:srgbClr val="000000"/>
      </a:dk1>
      <a:lt1>
        <a:srgbClr val="FFFFFF"/>
      </a:lt1>
      <a:dk2>
        <a:srgbClr val="0F3277"/>
      </a:dk2>
      <a:lt2>
        <a:srgbClr val="143255"/>
      </a:lt2>
      <a:accent1>
        <a:srgbClr val="4876A8"/>
      </a:accent1>
      <a:accent2>
        <a:srgbClr val="32578A"/>
      </a:accent2>
      <a:accent3>
        <a:srgbClr val="FFFFFF"/>
      </a:accent3>
      <a:accent4>
        <a:srgbClr val="000000"/>
      </a:accent4>
      <a:accent5>
        <a:srgbClr val="B1BDD1"/>
      </a:accent5>
      <a:accent6>
        <a:srgbClr val="2C4E7D"/>
      </a:accent6>
      <a:hlink>
        <a:srgbClr val="649FCA"/>
      </a:hlink>
      <a:folHlink>
        <a:srgbClr val="C6E5EC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2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2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F3277"/>
        </a:dk2>
        <a:lt2>
          <a:srgbClr val="143255"/>
        </a:lt2>
        <a:accent1>
          <a:srgbClr val="4876A8"/>
        </a:accent1>
        <a:accent2>
          <a:srgbClr val="32578A"/>
        </a:accent2>
        <a:accent3>
          <a:srgbClr val="FFFFFF"/>
        </a:accent3>
        <a:accent4>
          <a:srgbClr val="000000"/>
        </a:accent4>
        <a:accent5>
          <a:srgbClr val="B1BDD1"/>
        </a:accent5>
        <a:accent6>
          <a:srgbClr val="2C4E7D"/>
        </a:accent6>
        <a:hlink>
          <a:srgbClr val="649FCA"/>
        </a:hlink>
        <a:folHlink>
          <a:srgbClr val="C6E5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HSMA_021_WIN_081216</Template>
  <TotalTime>0</TotalTime>
  <Words>963</Words>
  <Application>Microsoft Office PowerPoint</Application>
  <PresentationFormat>Bildschirmpräsentation (4:3)</PresentationFormat>
  <Paragraphs>186</Paragraphs>
  <Slides>15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Cambria Math</vt:lpstr>
      <vt:lpstr>Wingdings</vt:lpstr>
      <vt:lpstr>HSMA_021_WIN_081216</vt:lpstr>
      <vt:lpstr>PowerPoint-Präsentation</vt:lpstr>
      <vt:lpstr>Content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Conclusion &amp; Outlook </vt:lpstr>
      <vt:lpstr>PowerPoint-Präsentation</vt:lpstr>
      <vt:lpstr>Thank you for your attention 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Frank-Thomas Nürnberg</dc:creator>
  <dc:description>Präsentation mit Beispielfolien - Version Windows;_x000d_
Präsentationsvorlage für Beamer/Screen;_x000d_
Version 2.1; 2008-12-16;</dc:description>
  <cp:lastModifiedBy>david henriques</cp:lastModifiedBy>
  <cp:revision>479</cp:revision>
  <cp:lastPrinted>2016-10-03T08:31:08Z</cp:lastPrinted>
  <dcterms:created xsi:type="dcterms:W3CDTF">2013-12-03T19:59:32Z</dcterms:created>
  <dcterms:modified xsi:type="dcterms:W3CDTF">2019-09-25T07:55:08Z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rstellt von">
    <vt:lpwstr>office implementation</vt:lpwstr>
  </property>
  <property fmtid="{D5CDD505-2E9C-101B-9397-08002B2CF9AE}" pid="3" name="Erstellt am">
    <vt:lpwstr>01-09-2005</vt:lpwstr>
  </property>
  <property fmtid="{D5CDD505-2E9C-101B-9397-08002B2CF9AE}" pid="4" name="Bearbeiter">
    <vt:lpwstr>gadamovich</vt:lpwstr>
  </property>
  <property fmtid="{D5CDD505-2E9C-101B-9397-08002B2CF9AE}" pid="5" name="Version">
    <vt:lpwstr>2.1</vt:lpwstr>
  </property>
  <property fmtid="{D5CDD505-2E9C-101B-9397-08002B2CF9AE}" pid="6" name="Version vom">
    <vt:lpwstr>16-12-2008</vt:lpwstr>
  </property>
</Properties>
</file>