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
  </p:notesMasterIdLst>
  <p:sldIdLst>
    <p:sldId id="285" r:id="rId2"/>
  </p:sldIdLst>
  <p:sldSz cx="30495875" cy="430228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88819" autoAdjust="0"/>
  </p:normalViewPr>
  <p:slideViewPr>
    <p:cSldViewPr snapToGrid="0">
      <p:cViewPr varScale="1">
        <p:scale>
          <a:sx n="16" d="100"/>
          <a:sy n="16" d="100"/>
        </p:scale>
        <p:origin x="2604" y="13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1/9/2024</a:t>
            </a:fld>
            <a:endParaRPr lang="en-US"/>
          </a:p>
        </p:txBody>
      </p:sp>
      <p:sp>
        <p:nvSpPr>
          <p:cNvPr id="4" name="Folienbildplatzhalter 3"/>
          <p:cNvSpPr>
            <a:spLocks noGrp="1" noRot="1" noChangeAspect="1"/>
          </p:cNvSpPr>
          <p:nvPr>
            <p:ph type="sldImg" idx="2"/>
          </p:nvPr>
        </p:nvSpPr>
        <p:spPr>
          <a:xfrm>
            <a:off x="2336800" y="1143000"/>
            <a:ext cx="2184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200937" rtl="0" eaLnBrk="1" latinLnBrk="0" hangingPunct="1">
      <a:defRPr sz="5513" kern="1200">
        <a:solidFill>
          <a:schemeClr val="tx1"/>
        </a:solidFill>
        <a:latin typeface="+mn-lt"/>
        <a:ea typeface="+mn-ea"/>
        <a:cs typeface="+mn-cs"/>
      </a:defRPr>
    </a:lvl1pPr>
    <a:lvl2pPr marL="2100469" algn="l" defTabSz="4200937" rtl="0" eaLnBrk="1" latinLnBrk="0" hangingPunct="1">
      <a:defRPr sz="5513" kern="1200">
        <a:solidFill>
          <a:schemeClr val="tx1"/>
        </a:solidFill>
        <a:latin typeface="+mn-lt"/>
        <a:ea typeface="+mn-ea"/>
        <a:cs typeface="+mn-cs"/>
      </a:defRPr>
    </a:lvl2pPr>
    <a:lvl3pPr marL="4200937" algn="l" defTabSz="4200937" rtl="0" eaLnBrk="1" latinLnBrk="0" hangingPunct="1">
      <a:defRPr sz="5513" kern="1200">
        <a:solidFill>
          <a:schemeClr val="tx1"/>
        </a:solidFill>
        <a:latin typeface="+mn-lt"/>
        <a:ea typeface="+mn-ea"/>
        <a:cs typeface="+mn-cs"/>
      </a:defRPr>
    </a:lvl3pPr>
    <a:lvl4pPr marL="6301406" algn="l" defTabSz="4200937" rtl="0" eaLnBrk="1" latinLnBrk="0" hangingPunct="1">
      <a:defRPr sz="5513" kern="1200">
        <a:solidFill>
          <a:schemeClr val="tx1"/>
        </a:solidFill>
        <a:latin typeface="+mn-lt"/>
        <a:ea typeface="+mn-ea"/>
        <a:cs typeface="+mn-cs"/>
      </a:defRPr>
    </a:lvl4pPr>
    <a:lvl5pPr marL="8401875" algn="l" defTabSz="4200937" rtl="0" eaLnBrk="1" latinLnBrk="0" hangingPunct="1">
      <a:defRPr sz="5513" kern="1200">
        <a:solidFill>
          <a:schemeClr val="tx1"/>
        </a:solidFill>
        <a:latin typeface="+mn-lt"/>
        <a:ea typeface="+mn-ea"/>
        <a:cs typeface="+mn-cs"/>
      </a:defRPr>
    </a:lvl5pPr>
    <a:lvl6pPr marL="10502343" algn="l" defTabSz="4200937" rtl="0" eaLnBrk="1" latinLnBrk="0" hangingPunct="1">
      <a:defRPr sz="5513" kern="1200">
        <a:solidFill>
          <a:schemeClr val="tx1"/>
        </a:solidFill>
        <a:latin typeface="+mn-lt"/>
        <a:ea typeface="+mn-ea"/>
        <a:cs typeface="+mn-cs"/>
      </a:defRPr>
    </a:lvl6pPr>
    <a:lvl7pPr marL="12602812" algn="l" defTabSz="4200937" rtl="0" eaLnBrk="1" latinLnBrk="0" hangingPunct="1">
      <a:defRPr sz="5513" kern="1200">
        <a:solidFill>
          <a:schemeClr val="tx1"/>
        </a:solidFill>
        <a:latin typeface="+mn-lt"/>
        <a:ea typeface="+mn-ea"/>
        <a:cs typeface="+mn-cs"/>
      </a:defRPr>
    </a:lvl7pPr>
    <a:lvl8pPr marL="14703281" algn="l" defTabSz="4200937" rtl="0" eaLnBrk="1" latinLnBrk="0" hangingPunct="1">
      <a:defRPr sz="5513" kern="1200">
        <a:solidFill>
          <a:schemeClr val="tx1"/>
        </a:solidFill>
        <a:latin typeface="+mn-lt"/>
        <a:ea typeface="+mn-ea"/>
        <a:cs typeface="+mn-cs"/>
      </a:defRPr>
    </a:lvl8pPr>
    <a:lvl9pPr marL="16803749" algn="l" defTabSz="4200937" rtl="0" eaLnBrk="1" latinLnBrk="0" hangingPunct="1">
      <a:defRPr sz="551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0" y="1"/>
            <a:ext cx="30495875" cy="12048348"/>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20"/>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3152625" y="1503650"/>
            <a:ext cx="16231295" cy="3830123"/>
          </a:xfrm>
        </p:spPr>
        <p:txBody>
          <a:bodyPr anchor="b">
            <a:normAutofit/>
          </a:bodyPr>
          <a:lstStyle>
            <a:lvl1pPr>
              <a:defRPr sz="8041"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3152492" y="9800872"/>
            <a:ext cx="16231428" cy="1945022"/>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1111847" y="1037461"/>
            <a:ext cx="11315225" cy="1089713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59656" y="41766671"/>
            <a:ext cx="13373544" cy="711509"/>
          </a:xfrm>
          <a:prstGeom prst="rect">
            <a:avLst/>
          </a:prstGeom>
        </p:spPr>
        <p:txBody>
          <a:bodyPr wrap="none">
            <a:spAutoFit/>
          </a:bodyPr>
          <a:lstStyle/>
          <a:p>
            <a:r>
              <a:rPr lang="en-US" sz="402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2023 COMSOL Conference</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4503780" y="21258742"/>
            <a:ext cx="14880140" cy="6721051"/>
          </a:xfrm>
        </p:spPr>
        <p:txBody>
          <a:bodyPr>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08829" y="38839957"/>
            <a:ext cx="14100434" cy="2269423"/>
          </a:xfrm>
        </p:spPr>
        <p:txBody>
          <a:bodyPr>
            <a:noAutofit/>
          </a:bodyPr>
          <a:lstStyle>
            <a:lvl1pPr marL="0" indent="0">
              <a:buNone/>
              <a:defRPr sz="3216">
                <a:solidFill>
                  <a:schemeClr val="bg1">
                    <a:lumMod val="65000"/>
                  </a:schemeClr>
                </a:solidFill>
                <a:latin typeface="Calibri" panose="020F0502020204030204" pitchFamily="34" charset="0"/>
                <a:cs typeface="Calibri" panose="020F0502020204030204" pitchFamily="34" charset="0"/>
              </a:defRPr>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08829" y="37883659"/>
            <a:ext cx="14748250" cy="835241"/>
          </a:xfrm>
          <a:prstGeom prst="rect">
            <a:avLst/>
          </a:prstGeom>
          <a:noFill/>
        </p:spPr>
        <p:txBody>
          <a:bodyPr wrap="square" rtlCol="0">
            <a:spAutoFit/>
          </a:bodyPr>
          <a:lstStyle/>
          <a:p>
            <a:r>
              <a:rPr lang="en-US" sz="4824" b="1" dirty="0">
                <a:solidFill>
                  <a:schemeClr val="bg1">
                    <a:lumMod val="65000"/>
                  </a:schemeClr>
                </a:solidFill>
                <a:latin typeface="Calibri" panose="020F0502020204030204" pitchFamily="34" charset="0"/>
                <a:cs typeface="Calibri" panose="020F0502020204030204" pitchFamily="34" charset="0"/>
              </a:rPr>
              <a:t>REFERENCES</a:t>
            </a:r>
            <a:endParaRPr lang="en-US" sz="402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3152600" y="5570984"/>
            <a:ext cx="16231428" cy="4097654"/>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08829" y="13010063"/>
            <a:ext cx="28275091" cy="66377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0"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08829" y="28378369"/>
            <a:ext cx="2827509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08829" y="37620638"/>
            <a:ext cx="2827509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528139" y="14549110"/>
            <a:ext cx="27436470" cy="4620854"/>
          </a:xfrm>
        </p:spPr>
        <p:txBody>
          <a:bodyPr numCol="2" spcCol="914400">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528139" y="13272380"/>
            <a:ext cx="27436470" cy="127673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4503780" y="19994542"/>
            <a:ext cx="14880140" cy="127800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08829" y="19957628"/>
            <a:ext cx="12701898" cy="61324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08829" y="26572939"/>
            <a:ext cx="12762598" cy="1439297"/>
          </a:xfrm>
        </p:spPr>
        <p:txBody>
          <a:bodyPr>
            <a:noAutofit/>
          </a:bodyPr>
          <a:lstStyle>
            <a:lvl1pPr marL="0" indent="0">
              <a:buNone/>
              <a:defRPr sz="400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5857079" y="38019216"/>
            <a:ext cx="13575222" cy="3090165"/>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08829" y="30330905"/>
            <a:ext cx="14298300" cy="6961076"/>
          </a:xfrm>
        </p:spPr>
        <p:txBody>
          <a:bodyPr>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08829" y="28944905"/>
            <a:ext cx="14231947" cy="127800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6236338" y="28948560"/>
            <a:ext cx="13147582" cy="6435627"/>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6254231" y="35782764"/>
            <a:ext cx="13178070" cy="1439297"/>
          </a:xfrm>
        </p:spPr>
        <p:txBody>
          <a:bodyPr>
            <a:noAutofit/>
          </a:bodyPr>
          <a:lstStyle>
            <a:lvl1pPr marL="0" indent="0">
              <a:buNone/>
              <a:defRPr sz="400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Captions should be 18–40 pt. Write captions: “FIGURE #. Text…” </a:t>
            </a:r>
          </a:p>
        </p:txBody>
      </p:sp>
    </p:spTree>
    <p:extLst>
      <p:ext uri="{BB962C8B-B14F-4D97-AF65-F5344CB8AC3E}">
        <p14:creationId xmlns:p14="http://schemas.microsoft.com/office/powerpoint/2010/main" val="124907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47A5ED2-A0C3-409C-AD7A-B1754458CD1D}"/>
              </a:ext>
            </a:extLst>
          </p:cNvPr>
          <p:cNvGrpSpPr/>
          <p:nvPr userDrawn="1"/>
        </p:nvGrpSpPr>
        <p:grpSpPr>
          <a:xfrm>
            <a:off x="0" y="-11824"/>
            <a:ext cx="30496907" cy="43034662"/>
            <a:chOff x="0" y="-11824"/>
            <a:chExt cx="30496907" cy="43034662"/>
          </a:xfrm>
        </p:grpSpPr>
        <p:sp>
          <p:nvSpPr>
            <p:cNvPr id="19" name="Rectangle 18">
              <a:extLst>
                <a:ext uri="{FF2B5EF4-FFF2-40B4-BE49-F238E27FC236}">
                  <a16:creationId xmlns:a16="http://schemas.microsoft.com/office/drawing/2014/main" id="{944516B2-34A6-407A-B06A-72C9E15F25D8}"/>
                </a:ext>
              </a:extLst>
            </p:cNvPr>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7F7CE39-9823-4F5B-ABFE-098F325D8F35}"/>
                </a:ext>
              </a:extLst>
            </p:cNvPr>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57C28E66-72CA-4593-A5C3-C152AF7401E0}"/>
                </a:ext>
              </a:extLst>
            </p:cNvPr>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5D7C444-DE16-42DD-9599-D07A4F3B6CB7}"/>
                </a:ext>
              </a:extLst>
            </p:cNvPr>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4C1A78C-DD81-48B0-B5FB-B545B0991A8C}"/>
                </a:ext>
              </a:extLst>
            </p:cNvPr>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B22A3E9-DA00-46AF-B9F1-54AC93CFAAE1}"/>
                </a:ext>
              </a:extLst>
            </p:cNvPr>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6C92FBF-DC74-4B45-BD34-D5360DA66C2F}"/>
                </a:ext>
              </a:extLst>
            </p:cNvPr>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4E91BDC-6419-4206-9FBB-965A380CC1A6}"/>
                </a:ext>
              </a:extLst>
            </p:cNvPr>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176143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96592" y="2290577"/>
            <a:ext cx="26302692" cy="8315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96592" y="11452839"/>
            <a:ext cx="26302692" cy="272975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96591" y="39875806"/>
            <a:ext cx="6861572" cy="2290568"/>
          </a:xfrm>
          <a:prstGeom prst="rect">
            <a:avLst/>
          </a:prstGeom>
        </p:spPr>
        <p:txBody>
          <a:bodyPr vert="horz" lIns="91440" tIns="45720" rIns="91440" bIns="45720" rtlCol="0" anchor="ctr"/>
          <a:lstStyle>
            <a:lvl1pPr algn="l">
              <a:defRPr sz="4002">
                <a:solidFill>
                  <a:schemeClr val="tx1">
                    <a:tint val="75000"/>
                  </a:schemeClr>
                </a:solidFill>
              </a:defRPr>
            </a:lvl1pPr>
          </a:lstStyle>
          <a:p>
            <a:fld id="{A0C7885C-1B56-43D4-9483-3AAFF5FDFB8F}" type="datetimeFigureOut">
              <a:rPr lang="en-US" smtClean="0"/>
              <a:t>1/9/2024</a:t>
            </a:fld>
            <a:endParaRPr lang="en-US"/>
          </a:p>
        </p:txBody>
      </p:sp>
      <p:sp>
        <p:nvSpPr>
          <p:cNvPr id="5" name="Footer Placeholder 4"/>
          <p:cNvSpPr>
            <a:spLocks noGrp="1"/>
          </p:cNvSpPr>
          <p:nvPr>
            <p:ph type="ftr" sz="quarter" idx="3"/>
          </p:nvPr>
        </p:nvSpPr>
        <p:spPr>
          <a:xfrm>
            <a:off x="10101759" y="39875806"/>
            <a:ext cx="10292358" cy="2290568"/>
          </a:xfrm>
          <a:prstGeom prst="rect">
            <a:avLst/>
          </a:prstGeom>
        </p:spPr>
        <p:txBody>
          <a:bodyPr vert="horz" lIns="91440" tIns="45720" rIns="91440" bIns="45720" rtlCol="0" anchor="ctr"/>
          <a:lstStyle>
            <a:lvl1pPr algn="ctr">
              <a:defRPr sz="400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537712" y="39875806"/>
            <a:ext cx="6861572" cy="2290568"/>
          </a:xfrm>
          <a:prstGeom prst="rect">
            <a:avLst/>
          </a:prstGeom>
        </p:spPr>
        <p:txBody>
          <a:bodyPr vert="horz" lIns="91440" tIns="45720" rIns="91440" bIns="45720" rtlCol="0" anchor="ctr"/>
          <a:lstStyle>
            <a:lvl1pPr algn="r">
              <a:defRPr sz="4002">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652215490"/>
      </p:ext>
    </p:extLst>
  </p:cSld>
  <p:clrMap bg1="lt1" tx1="dk1" bg2="lt2" tx2="dk2" accent1="accent1" accent2="accent2" accent3="accent3" accent4="accent4" accent5="accent5" accent6="accent6" hlink="hlink" folHlink="folHlink"/>
  <p:sldLayoutIdLst>
    <p:sldLayoutId id="2147483693" r:id="rId1"/>
    <p:sldLayoutId id="2147483694" r:id="rId2"/>
  </p:sldLayoutIdLst>
  <p:txStyles>
    <p:titleStyle>
      <a:lvl1pPr algn="l" defTabSz="3049615" rtl="0" eaLnBrk="1" latinLnBrk="0" hangingPunct="1">
        <a:lnSpc>
          <a:spcPct val="90000"/>
        </a:lnSpc>
        <a:spcBef>
          <a:spcPct val="0"/>
        </a:spcBef>
        <a:buNone/>
        <a:defRPr sz="14674" kern="1200">
          <a:solidFill>
            <a:schemeClr val="tx1"/>
          </a:solidFill>
          <a:latin typeface="+mj-lt"/>
          <a:ea typeface="+mj-ea"/>
          <a:cs typeface="+mj-cs"/>
        </a:defRPr>
      </a:lvl1pPr>
    </p:titleStyle>
    <p:body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p:bodyStyle>
    <p:otherStyle>
      <a:defPPr>
        <a:defRPr lang="en-US"/>
      </a:defPPr>
      <a:lvl1pPr marL="0" algn="l" defTabSz="3049615" rtl="0" eaLnBrk="1" latinLnBrk="0" hangingPunct="1">
        <a:defRPr sz="6003" kern="1200">
          <a:solidFill>
            <a:schemeClr val="tx1"/>
          </a:solidFill>
          <a:latin typeface="+mn-lt"/>
          <a:ea typeface="+mn-ea"/>
          <a:cs typeface="+mn-cs"/>
        </a:defRPr>
      </a:lvl1pPr>
      <a:lvl2pPr marL="1524808" algn="l" defTabSz="3049615" rtl="0" eaLnBrk="1" latinLnBrk="0" hangingPunct="1">
        <a:defRPr sz="6003" kern="1200">
          <a:solidFill>
            <a:schemeClr val="tx1"/>
          </a:solidFill>
          <a:latin typeface="+mn-lt"/>
          <a:ea typeface="+mn-ea"/>
          <a:cs typeface="+mn-cs"/>
        </a:defRPr>
      </a:lvl2pPr>
      <a:lvl3pPr marL="3049615" algn="l" defTabSz="3049615" rtl="0" eaLnBrk="1" latinLnBrk="0" hangingPunct="1">
        <a:defRPr sz="6003" kern="1200">
          <a:solidFill>
            <a:schemeClr val="tx1"/>
          </a:solidFill>
          <a:latin typeface="+mn-lt"/>
          <a:ea typeface="+mn-ea"/>
          <a:cs typeface="+mn-cs"/>
        </a:defRPr>
      </a:lvl3pPr>
      <a:lvl4pPr marL="4574423" algn="l" defTabSz="3049615" rtl="0" eaLnBrk="1" latinLnBrk="0" hangingPunct="1">
        <a:defRPr sz="6003" kern="1200">
          <a:solidFill>
            <a:schemeClr val="tx1"/>
          </a:solidFill>
          <a:latin typeface="+mn-lt"/>
          <a:ea typeface="+mn-ea"/>
          <a:cs typeface="+mn-cs"/>
        </a:defRPr>
      </a:lvl4pPr>
      <a:lvl5pPr marL="6099231" algn="l" defTabSz="3049615" rtl="0" eaLnBrk="1" latinLnBrk="0" hangingPunct="1">
        <a:defRPr sz="6003" kern="1200">
          <a:solidFill>
            <a:schemeClr val="tx1"/>
          </a:solidFill>
          <a:latin typeface="+mn-lt"/>
          <a:ea typeface="+mn-ea"/>
          <a:cs typeface="+mn-cs"/>
        </a:defRPr>
      </a:lvl5pPr>
      <a:lvl6pPr marL="7624039" algn="l" defTabSz="3049615" rtl="0" eaLnBrk="1" latinLnBrk="0" hangingPunct="1">
        <a:defRPr sz="6003" kern="1200">
          <a:solidFill>
            <a:schemeClr val="tx1"/>
          </a:solidFill>
          <a:latin typeface="+mn-lt"/>
          <a:ea typeface="+mn-ea"/>
          <a:cs typeface="+mn-cs"/>
        </a:defRPr>
      </a:lvl6pPr>
      <a:lvl7pPr marL="9148846" algn="l" defTabSz="3049615" rtl="0" eaLnBrk="1" latinLnBrk="0" hangingPunct="1">
        <a:defRPr sz="6003" kern="1200">
          <a:solidFill>
            <a:schemeClr val="tx1"/>
          </a:solidFill>
          <a:latin typeface="+mn-lt"/>
          <a:ea typeface="+mn-ea"/>
          <a:cs typeface="+mn-cs"/>
        </a:defRPr>
      </a:lvl7pPr>
      <a:lvl8pPr marL="10673654" algn="l" defTabSz="3049615" rtl="0" eaLnBrk="1" latinLnBrk="0" hangingPunct="1">
        <a:defRPr sz="6003" kern="1200">
          <a:solidFill>
            <a:schemeClr val="tx1"/>
          </a:solidFill>
          <a:latin typeface="+mn-lt"/>
          <a:ea typeface="+mn-ea"/>
          <a:cs typeface="+mn-cs"/>
        </a:defRPr>
      </a:lvl8pPr>
      <a:lvl9pPr marL="12198462" algn="l" defTabSz="3049615" rtl="0" eaLnBrk="1" latinLnBrk="0" hangingPunct="1">
        <a:defRPr sz="600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sz="8000" dirty="0"/>
              <a:t>Thermal Simulation Using COMSOL Application Builder for Oil-Air Transformer Bushings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Somil Joshi</a:t>
            </a:r>
          </a:p>
          <a:p>
            <a:pPr>
              <a:spcBef>
                <a:spcPts val="0"/>
              </a:spcBef>
            </a:pPr>
            <a:r>
              <a:rPr lang="en-US" dirty="0"/>
              <a:t>Technology Center (Product development Engineer), Hitachi Energy India Limited, Vadodara, Gujarat</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4503780" y="21258742"/>
            <a:ext cx="14880140" cy="6753494"/>
          </a:xfrm>
        </p:spPr>
        <p:txBody>
          <a:bodyPr/>
          <a:lstStyle/>
          <a:p>
            <a:r>
              <a:rPr lang="en-US" dirty="0"/>
              <a:t>A generic &amp; parametric 2D axis symmetry sketch of bushing with all components was created in COMSOL geometry builder. Each bushing components were given required material properties. The current carrying central conductor were given temperature dependent heat losses. Heat loss calculation includes skin depth were ever applicable as per conductor configuration. </a:t>
            </a:r>
          </a:p>
          <a:p>
            <a:r>
              <a:rPr lang="en-US" dirty="0"/>
              <a:t>All boundary conditions, with required ambient temperature were given to the bushing  components. The heat transfer in solids &amp; laminar flow module were used to simulate thermal phenomena.</a:t>
            </a:r>
          </a:p>
          <a:p>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rtl="0"/>
            <a:r>
              <a:rPr lang="en-US" dirty="0"/>
              <a:t>1.</a:t>
            </a:r>
            <a:r>
              <a:rPr lang="en-US" dirty="0">
                <a:effectLst/>
                <a:latin typeface="-apple-system"/>
              </a:rPr>
              <a:t> "Insulated Bushings for alternating voltages above 1000 V", </a:t>
            </a:r>
            <a:r>
              <a:rPr lang="en-US" i="1" dirty="0">
                <a:effectLst/>
                <a:latin typeface="-apple-system"/>
              </a:rPr>
              <a:t>IEC 60137</a:t>
            </a:r>
            <a:r>
              <a:rPr lang="en-US" i="1" dirty="0">
                <a:latin typeface="-apple-system"/>
              </a:rPr>
              <a:t>-</a:t>
            </a:r>
            <a:r>
              <a:rPr lang="en-US" dirty="0">
                <a:effectLst/>
                <a:latin typeface="-apple-system"/>
              </a:rPr>
              <a:t>2017.</a:t>
            </a: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noChangeAspect="1"/>
          </p:cNvSpPr>
          <p:nvPr>
            <p:ph sz="quarter" idx="26"/>
          </p:nvPr>
        </p:nvSpPr>
        <p:spPr/>
        <p:txBody>
          <a:bodyPr/>
          <a:lstStyle/>
          <a:p>
            <a:r>
              <a:rPr lang="en-US" sz="5400" dirty="0"/>
              <a:t>This application was developed for loss estimation and temperature prediction during design stage of condenser bushings. The application also incorporates comparison with type test results performed on existing designs.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108829" y="13793168"/>
            <a:ext cx="28275091" cy="5813788"/>
          </a:xfrm>
        </p:spPr>
        <p:txBody>
          <a:bodyPr/>
          <a:lstStyle/>
          <a:p>
            <a:r>
              <a:rPr lang="en-US" sz="4800" dirty="0"/>
              <a:t>Transformer bushings are power system equipment installed on transformers tank to connect overhead conductor &amp; transformer leads. These Bushings at high voltages carry large currents leading to higher temperature &amp; catastrophic failures. Whereas excess insulation further reduces Inservice life. Hence during design, it becomes important to thermally comply with governing standards (Ref. 1) &amp; ensure reliable operation. </a:t>
            </a:r>
          </a:p>
          <a:p>
            <a:r>
              <a:rPr lang="en-US" sz="4800" dirty="0"/>
              <a:t>The purpose of this work was to develop user friendly thermal simulation application which reduces efforts during preprocessing, give accurate losses &amp; temperature prediction for newly designed condenser core transformer bushings. The key users from product development, design &amp; tender can use this application to predict temperature, compare existing designs &amp; generate reports swiftly.</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108829" y="12678563"/>
            <a:ext cx="27436470" cy="1276730"/>
          </a:xfrm>
        </p:spPr>
        <p:txBody>
          <a:bodyPr/>
          <a:lstStyle/>
          <a:p>
            <a:r>
              <a:rPr lang="en-US"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08828" y="26911396"/>
            <a:ext cx="13190487" cy="1439297"/>
          </a:xfrm>
        </p:spPr>
        <p:txBody>
          <a:bodyPr/>
          <a:lstStyle/>
          <a:p>
            <a:r>
              <a:rPr lang="en-US" sz="4000" dirty="0"/>
              <a:t>FIGURE 1. Transformer bushings installed on transformer tank connecting over head conductor with transformer leads.</a:t>
            </a:r>
            <a:endParaRPr lang="en-US" dirty="0"/>
          </a:p>
        </p:txBody>
      </p:sp>
      <p:pic>
        <p:nvPicPr>
          <p:cNvPr id="30" name="Picture Placeholder 29" descr="A close up of a logo&#10;&#10;Description automatically generated">
            <a:extLst>
              <a:ext uri="{FF2B5EF4-FFF2-40B4-BE49-F238E27FC236}">
                <a16:creationId xmlns:a16="http://schemas.microsoft.com/office/drawing/2014/main" id="{CEA59505-CD87-5674-D77D-6C9F4A6CE528}"/>
              </a:ext>
            </a:extLst>
          </p:cNvPr>
          <p:cNvPicPr>
            <a:picLocks noGrp="1" noChangeAspect="1"/>
          </p:cNvPicPr>
          <p:nvPr>
            <p:ph type="pic" sz="quarter" idx="31"/>
          </p:nvPr>
        </p:nvPicPr>
        <p:blipFill>
          <a:blip r:embed="rId2">
            <a:extLst>
              <a:ext uri="{28A0092B-C50C-407E-A947-70E740481C1C}">
                <a14:useLocalDpi xmlns:a14="http://schemas.microsoft.com/office/drawing/2010/main" val="0"/>
              </a:ext>
            </a:extLst>
          </a:blip>
          <a:srcRect t="8231" b="8231"/>
          <a:stretch>
            <a:fillRect/>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The measured hotspot temperature and simulation results have close correlation for different current ratings and bushing dimension. About 95 % accuracy in estimation of hotspot temperature was achieved over 30 different thermally tested designs.</a:t>
            </a:r>
          </a:p>
          <a:p>
            <a:r>
              <a:rPr lang="en-US" dirty="0"/>
              <a:t>Due to higher oil temperature (80-90 </a:t>
            </a:r>
            <a:r>
              <a:rPr lang="en-US" dirty="0">
                <a:latin typeface="Calibri" panose="020F0502020204030204" pitchFamily="34" charset="0"/>
                <a:cs typeface="Calibri" panose="020F0502020204030204" pitchFamily="34" charset="0"/>
              </a:rPr>
              <a:t>°C) and heat losses generated by current carrying central conductor</a:t>
            </a:r>
            <a:r>
              <a:rPr lang="en-US" dirty="0"/>
              <a:t>, hotspots at lower middle region of bushings were seen in simulation. Due to low ambient temperature (&lt; 30</a:t>
            </a:r>
            <a:r>
              <a:rPr lang="en-US" dirty="0">
                <a:latin typeface="Calibri" panose="020F0502020204030204" pitchFamily="34" charset="0"/>
                <a:cs typeface="Calibri" panose="020F0502020204030204" pitchFamily="34" charset="0"/>
              </a:rPr>
              <a:t> °C)</a:t>
            </a:r>
            <a:r>
              <a:rPr lang="en-US" dirty="0"/>
              <a:t> in air region a reduction in temperature is observed while moving towards top axially. The process time of thermal simulation was significantly reduced from days to hours.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6236338" y="35570082"/>
            <a:ext cx="13195963" cy="2013212"/>
          </a:xfrm>
        </p:spPr>
        <p:txBody>
          <a:bodyPr/>
          <a:lstStyle/>
          <a:p>
            <a:r>
              <a:rPr lang="en-US" sz="3600" dirty="0"/>
              <a:t>FIGURE 2. Hotspot comparisons of measured and simulation results  for seven designs. Bushings with different voltage, current ratings and physical dimensions showed variation in hotspot temperature. </a:t>
            </a:r>
          </a:p>
        </p:txBody>
      </p:sp>
      <p:pic>
        <p:nvPicPr>
          <p:cNvPr id="45" name="equ_ht_1.png">
            <a:extLst>
              <a:ext uri="{FF2B5EF4-FFF2-40B4-BE49-F238E27FC236}">
                <a16:creationId xmlns:a16="http://schemas.microsoft.com/office/drawing/2014/main" id="{A05AA13D-44FA-1DFA-5D5E-3D705C6B0D53}"/>
              </a:ext>
            </a:extLst>
          </p:cNvPr>
          <p:cNvPicPr/>
          <p:nvPr/>
        </p:nvPicPr>
        <p:blipFill>
          <a:blip r:embed="rId3" cstate="print"/>
          <a:stretch>
            <a:fillRect/>
          </a:stretch>
        </p:blipFill>
        <p:spPr>
          <a:xfrm>
            <a:off x="18956336" y="26832494"/>
            <a:ext cx="5770564" cy="531551"/>
          </a:xfrm>
          <a:prstGeom prst="rect">
            <a:avLst/>
          </a:prstGeom>
        </p:spPr>
      </p:pic>
      <p:pic>
        <p:nvPicPr>
          <p:cNvPr id="46" name="equ_ht_2.png">
            <a:extLst>
              <a:ext uri="{FF2B5EF4-FFF2-40B4-BE49-F238E27FC236}">
                <a16:creationId xmlns:a16="http://schemas.microsoft.com/office/drawing/2014/main" id="{E929E8F7-493A-A669-5960-64C1F76417E6}"/>
              </a:ext>
            </a:extLst>
          </p:cNvPr>
          <p:cNvPicPr/>
          <p:nvPr/>
        </p:nvPicPr>
        <p:blipFill>
          <a:blip r:embed="rId4" cstate="print"/>
          <a:stretch>
            <a:fillRect/>
          </a:stretch>
        </p:blipFill>
        <p:spPr>
          <a:xfrm>
            <a:off x="20309274" y="27364045"/>
            <a:ext cx="1917863" cy="534001"/>
          </a:xfrm>
          <a:prstGeom prst="rect">
            <a:avLst/>
          </a:prstGeom>
        </p:spPr>
      </p:pic>
      <p:pic>
        <p:nvPicPr>
          <p:cNvPr id="109" name="Picture Placeholder 108" descr="A graph of different colored bars&#10;&#10;Description automatically generated">
            <a:extLst>
              <a:ext uri="{FF2B5EF4-FFF2-40B4-BE49-F238E27FC236}">
                <a16:creationId xmlns:a16="http://schemas.microsoft.com/office/drawing/2014/main" id="{A03EE47E-6CCB-DA23-C5E8-C7373C523F1A}"/>
              </a:ext>
            </a:extLst>
          </p:cNvPr>
          <p:cNvPicPr>
            <a:picLocks noGrp="1" noChangeAspect="1"/>
          </p:cNvPicPr>
          <p:nvPr>
            <p:ph type="pic" sz="quarter" idx="34"/>
          </p:nvPr>
        </p:nvPicPr>
        <p:blipFill>
          <a:blip r:embed="rId5">
            <a:extLst>
              <a:ext uri="{28A0092B-C50C-407E-A947-70E740481C1C}">
                <a14:useLocalDpi xmlns:a14="http://schemas.microsoft.com/office/drawing/2010/main" val="0"/>
              </a:ext>
            </a:extLst>
          </a:blip>
          <a:srcRect l="3149" r="3149"/>
          <a:stretch>
            <a:fillRect/>
          </a:stretch>
        </p:blipFill>
        <p:spPr/>
      </p:pic>
      <p:pic>
        <p:nvPicPr>
          <p:cNvPr id="115" name="Picture Placeholder 114" descr="A rainbow colored sword on a black background&#10;&#10;Description automatically generated">
            <a:extLst>
              <a:ext uri="{FF2B5EF4-FFF2-40B4-BE49-F238E27FC236}">
                <a16:creationId xmlns:a16="http://schemas.microsoft.com/office/drawing/2014/main" id="{571812EB-2F25-A4D9-6A3B-D5548E9080FF}"/>
              </a:ext>
            </a:extLst>
          </p:cNvPr>
          <p:cNvPicPr>
            <a:picLocks noGrp="1" noChangeAspect="1"/>
          </p:cNvPicPr>
          <p:nvPr>
            <p:ph type="pic" sz="quarter" idx="11"/>
          </p:nvPr>
        </p:nvPicPr>
        <p:blipFill>
          <a:blip r:embed="rId6">
            <a:extLst>
              <a:ext uri="{28A0092B-C50C-407E-A947-70E740481C1C}">
                <a14:useLocalDpi xmlns:a14="http://schemas.microsoft.com/office/drawing/2010/main" val="0"/>
              </a:ext>
            </a:extLst>
          </a:blip>
          <a:srcRect l="24525" r="24525"/>
          <a:stretch>
            <a:fillRect/>
          </a:stretch>
        </p:blipFill>
        <p:spPr/>
      </p:pic>
      <p:pic>
        <p:nvPicPr>
          <p:cNvPr id="127" name="Picture Placeholder 126" descr="A large blue electrical equipment&#10;&#10;Description automatically generated with medium confidence">
            <a:extLst>
              <a:ext uri="{FF2B5EF4-FFF2-40B4-BE49-F238E27FC236}">
                <a16:creationId xmlns:a16="http://schemas.microsoft.com/office/drawing/2014/main" id="{3CF573B2-B7B3-800E-0391-5A27BD11E286}"/>
              </a:ext>
            </a:extLst>
          </p:cNvPr>
          <p:cNvPicPr>
            <a:picLocks noGrp="1" noChangeAspect="1"/>
          </p:cNvPicPr>
          <p:nvPr>
            <p:ph type="pic" sz="quarter" idx="29"/>
          </p:nvPr>
        </p:nvPicPr>
        <p:blipFill>
          <a:blip r:embed="rId7">
            <a:extLst>
              <a:ext uri="{28A0092B-C50C-407E-A947-70E740481C1C}">
                <a14:useLocalDpi xmlns:a14="http://schemas.microsoft.com/office/drawing/2010/main" val="0"/>
              </a:ext>
            </a:extLst>
          </a:blip>
          <a:srcRect t="9482" b="9482"/>
          <a:stretch>
            <a:fillRect/>
          </a:stretch>
        </p:blipFill>
        <p:spPr>
          <a:xfrm>
            <a:off x="1108075" y="19958050"/>
            <a:ext cx="12703175" cy="6873875"/>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442</Words>
  <Application>Microsoft Office PowerPoint</Application>
  <PresentationFormat>Custom</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-apple-system</vt:lpstr>
      <vt:lpstr>Arial</vt:lpstr>
      <vt:lpstr>Calibri</vt:lpstr>
      <vt:lpstr>Calibri Light</vt:lpstr>
      <vt:lpstr>Office</vt:lpstr>
      <vt:lpstr>Thermal Simulation Using COMSOL Application Builder for Oil-Air Transformer Bushings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Anties K. Martin</cp:lastModifiedBy>
  <cp:revision>124</cp:revision>
  <cp:lastPrinted>2023-01-06T15:48:30Z</cp:lastPrinted>
  <dcterms:created xsi:type="dcterms:W3CDTF">2023-01-03T14:57:49Z</dcterms:created>
  <dcterms:modified xsi:type="dcterms:W3CDTF">2024-01-09T09:40:02Z</dcterms:modified>
</cp:coreProperties>
</file>