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"/>
  </p:notesMasterIdLst>
  <p:sldIdLst>
    <p:sldId id="285" r:id="rId2"/>
  </p:sldIdLst>
  <p:sldSz cx="30495875" cy="43022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Your poster" id="{FBD8B3AE-BE91-4C46-B2EC-4082CAFA89BA}">
          <p14:sldIdLst>
            <p14:sldId id="285"/>
          </p14:sldIdLst>
        </p14:section>
        <p14:section name="Guidelines &amp; Examples" id="{31D5EE60-8FE9-4475-976F-B13E2EBE6E3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94" autoAdjust="0"/>
    <p:restoredTop sz="96341" autoAdjust="0"/>
  </p:normalViewPr>
  <p:slideViewPr>
    <p:cSldViewPr snapToGrid="0">
      <p:cViewPr>
        <p:scale>
          <a:sx n="40" d="100"/>
          <a:sy n="40" d="100"/>
        </p:scale>
        <p:origin x="390" y="-59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200937" rtl="0" eaLnBrk="1" latinLnBrk="0" hangingPunct="1">
      <a:defRPr sz="5513" kern="1200">
        <a:solidFill>
          <a:schemeClr val="tx1"/>
        </a:solidFill>
        <a:latin typeface="+mn-lt"/>
        <a:ea typeface="+mn-ea"/>
        <a:cs typeface="+mn-cs"/>
      </a:defRPr>
    </a:lvl1pPr>
    <a:lvl2pPr marL="2100469" algn="l" defTabSz="4200937" rtl="0" eaLnBrk="1" latinLnBrk="0" hangingPunct="1">
      <a:defRPr sz="5513" kern="1200">
        <a:solidFill>
          <a:schemeClr val="tx1"/>
        </a:solidFill>
        <a:latin typeface="+mn-lt"/>
        <a:ea typeface="+mn-ea"/>
        <a:cs typeface="+mn-cs"/>
      </a:defRPr>
    </a:lvl2pPr>
    <a:lvl3pPr marL="4200937" algn="l" defTabSz="4200937" rtl="0" eaLnBrk="1" latinLnBrk="0" hangingPunct="1">
      <a:defRPr sz="5513" kern="1200">
        <a:solidFill>
          <a:schemeClr val="tx1"/>
        </a:solidFill>
        <a:latin typeface="+mn-lt"/>
        <a:ea typeface="+mn-ea"/>
        <a:cs typeface="+mn-cs"/>
      </a:defRPr>
    </a:lvl3pPr>
    <a:lvl4pPr marL="6301406" algn="l" defTabSz="4200937" rtl="0" eaLnBrk="1" latinLnBrk="0" hangingPunct="1">
      <a:defRPr sz="5513" kern="1200">
        <a:solidFill>
          <a:schemeClr val="tx1"/>
        </a:solidFill>
        <a:latin typeface="+mn-lt"/>
        <a:ea typeface="+mn-ea"/>
        <a:cs typeface="+mn-cs"/>
      </a:defRPr>
    </a:lvl4pPr>
    <a:lvl5pPr marL="8401875" algn="l" defTabSz="4200937" rtl="0" eaLnBrk="1" latinLnBrk="0" hangingPunct="1">
      <a:defRPr sz="5513" kern="1200">
        <a:solidFill>
          <a:schemeClr val="tx1"/>
        </a:solidFill>
        <a:latin typeface="+mn-lt"/>
        <a:ea typeface="+mn-ea"/>
        <a:cs typeface="+mn-cs"/>
      </a:defRPr>
    </a:lvl5pPr>
    <a:lvl6pPr marL="10502343" algn="l" defTabSz="4200937" rtl="0" eaLnBrk="1" latinLnBrk="0" hangingPunct="1">
      <a:defRPr sz="5513" kern="1200">
        <a:solidFill>
          <a:schemeClr val="tx1"/>
        </a:solidFill>
        <a:latin typeface="+mn-lt"/>
        <a:ea typeface="+mn-ea"/>
        <a:cs typeface="+mn-cs"/>
      </a:defRPr>
    </a:lvl6pPr>
    <a:lvl7pPr marL="12602812" algn="l" defTabSz="4200937" rtl="0" eaLnBrk="1" latinLnBrk="0" hangingPunct="1">
      <a:defRPr sz="5513" kern="1200">
        <a:solidFill>
          <a:schemeClr val="tx1"/>
        </a:solidFill>
        <a:latin typeface="+mn-lt"/>
        <a:ea typeface="+mn-ea"/>
        <a:cs typeface="+mn-cs"/>
      </a:defRPr>
    </a:lvl7pPr>
    <a:lvl8pPr marL="14703281" algn="l" defTabSz="4200937" rtl="0" eaLnBrk="1" latinLnBrk="0" hangingPunct="1">
      <a:defRPr sz="5513" kern="1200">
        <a:solidFill>
          <a:schemeClr val="tx1"/>
        </a:solidFill>
        <a:latin typeface="+mn-lt"/>
        <a:ea typeface="+mn-ea"/>
        <a:cs typeface="+mn-cs"/>
      </a:defRPr>
    </a:lvl8pPr>
    <a:lvl9pPr marL="16803749" algn="l" defTabSz="4200937" rtl="0" eaLnBrk="1" latinLnBrk="0" hangingPunct="1">
      <a:defRPr sz="55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A54C-B7EC-4455-BC07-3E60C62A4E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40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0" y="1"/>
            <a:ext cx="30495875" cy="12048348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2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52625" y="1503650"/>
            <a:ext cx="16231295" cy="3830123"/>
          </a:xfrm>
        </p:spPr>
        <p:txBody>
          <a:bodyPr anchor="b">
            <a:normAutofit/>
          </a:bodyPr>
          <a:lstStyle>
            <a:lvl1pPr>
              <a:defRPr sz="8041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The Title of Poster (try to keep short, font size is 90-120 </a:t>
            </a:r>
            <a:r>
              <a:rPr lang="en-US" noProof="0" dirty="0" err="1"/>
              <a:t>pt</a:t>
            </a:r>
            <a:r>
              <a:rPr lang="en-US" noProof="0" dirty="0"/>
              <a:t>)</a:t>
            </a:r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152492" y="9800872"/>
            <a:ext cx="16231428" cy="194502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noProof="0" dirty="0"/>
              <a:t>Affiliation (30-40 </a:t>
            </a:r>
            <a:r>
              <a:rPr lang="en-US" noProof="0" dirty="0" err="1"/>
              <a:t>pt</a:t>
            </a:r>
            <a:r>
              <a:rPr lang="en-US" noProof="0" dirty="0"/>
              <a:t>)</a:t>
            </a:r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11847" y="1037461"/>
            <a:ext cx="11315225" cy="1089713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Your simulation results (export the image from COMSOL using the image snap shot with the format: PNG &amp; Background: transparent)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7040779" y="41869506"/>
            <a:ext cx="14927869" cy="7109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2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Boston</a:t>
            </a: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503780" y="21258742"/>
            <a:ext cx="14880140" cy="6721051"/>
          </a:xfrm>
        </p:spPr>
        <p:txBody>
          <a:bodyPr>
            <a:noAutofit/>
          </a:bodyPr>
          <a:lstStyle>
            <a:lvl1pPr marL="0" indent="0">
              <a:buNone/>
              <a:defRPr sz="4020"/>
            </a:lvl1pPr>
            <a:lvl2pPr marL="1521463" indent="0">
              <a:buNone/>
              <a:defRPr sz="3216"/>
            </a:lvl2pPr>
            <a:lvl3pPr marL="3042927" indent="0">
              <a:buNone/>
              <a:defRPr sz="2814"/>
            </a:lvl3pPr>
            <a:lvl4pPr marL="4564390" indent="0">
              <a:buNone/>
              <a:defRPr sz="2010"/>
            </a:lvl4pPr>
            <a:lvl5pPr marL="6085854" indent="0">
              <a:buNone/>
              <a:defRPr sz="2010"/>
            </a:lvl5pPr>
          </a:lstStyle>
          <a:p>
            <a:pPr lvl="0"/>
            <a:r>
              <a:rPr lang="en-US" noProof="0" dirty="0"/>
              <a:t>Write your methods here.</a:t>
            </a:r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08829" y="38839957"/>
            <a:ext cx="14100434" cy="2269423"/>
          </a:xfrm>
        </p:spPr>
        <p:txBody>
          <a:bodyPr>
            <a:noAutofit/>
          </a:bodyPr>
          <a:lstStyle>
            <a:lvl1pPr marL="0" indent="0">
              <a:buNone/>
              <a:defRPr sz="3216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21463" indent="0">
              <a:buNone/>
              <a:defRPr sz="3216"/>
            </a:lvl2pPr>
            <a:lvl3pPr marL="3042927" indent="0">
              <a:buNone/>
              <a:defRPr sz="2814"/>
            </a:lvl3pPr>
            <a:lvl4pPr marL="4564390" indent="0">
              <a:buNone/>
              <a:defRPr sz="2010"/>
            </a:lvl4pPr>
            <a:lvl5pPr marL="6085854" indent="0">
              <a:buNone/>
              <a:defRPr sz="2010"/>
            </a:lvl5pPr>
          </a:lstStyle>
          <a:p>
            <a:pPr lvl="0"/>
            <a:r>
              <a:rPr lang="en-US" noProof="0" dirty="0"/>
              <a:t>Add your references here.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08829" y="37883659"/>
            <a:ext cx="14748250" cy="83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24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  <a:endParaRPr lang="en-US" sz="402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3152600" y="5570984"/>
            <a:ext cx="16231428" cy="409765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noProof="0" dirty="0"/>
              <a:t>Short 1-2 sentence introductory information about your project (font size 50-60 </a:t>
            </a:r>
            <a:r>
              <a:rPr lang="en-US" noProof="0" dirty="0" err="1"/>
              <a:t>pt</a:t>
            </a:r>
            <a:r>
              <a:rPr lang="en-US" noProof="0" dirty="0"/>
              <a:t>).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08829" y="13010063"/>
            <a:ext cx="28275091" cy="663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2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08829" y="28378369"/>
            <a:ext cx="2827509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08829" y="37620638"/>
            <a:ext cx="2827509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8139" y="14549110"/>
            <a:ext cx="27436470" cy="4620854"/>
          </a:xfrm>
        </p:spPr>
        <p:txBody>
          <a:bodyPr numCol="2" spcCol="914400">
            <a:noAutofit/>
          </a:bodyPr>
          <a:lstStyle>
            <a:lvl1pPr marL="0" indent="0">
              <a:buNone/>
              <a:defRPr sz="4020"/>
            </a:lvl1pPr>
            <a:lvl2pPr marL="1521463" indent="0">
              <a:buNone/>
              <a:defRPr sz="3216"/>
            </a:lvl2pPr>
            <a:lvl3pPr marL="3042927" indent="0">
              <a:buNone/>
              <a:defRPr sz="2814"/>
            </a:lvl3pPr>
            <a:lvl4pPr marL="4564390" indent="0">
              <a:buNone/>
              <a:defRPr sz="2010"/>
            </a:lvl4pPr>
            <a:lvl5pPr marL="6085854" indent="0">
              <a:buNone/>
              <a:defRPr sz="2010"/>
            </a:lvl5pPr>
          </a:lstStyle>
          <a:p>
            <a:pPr lvl="0"/>
            <a:r>
              <a:rPr lang="en-US" noProof="0" dirty="0"/>
              <a:t>This space is best used for including your paper abstract/introduction and conclusions. Do NOT include images here. Keep the text in two columns as it is set </a:t>
            </a:r>
            <a:br>
              <a:rPr lang="en-US" noProof="0" dirty="0"/>
            </a:br>
            <a:r>
              <a:rPr lang="en-US" noProof="0" dirty="0"/>
              <a:t>(text in just 1 column would not be readable). </a:t>
            </a:r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528139" y="13272380"/>
            <a:ext cx="27436470" cy="1276730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21463" indent="0">
              <a:buNone/>
              <a:defRPr sz="3216"/>
            </a:lvl2pPr>
            <a:lvl3pPr marL="3042927" indent="0">
              <a:buNone/>
              <a:defRPr sz="2814"/>
            </a:lvl3pPr>
            <a:lvl4pPr marL="4564390" indent="0">
              <a:buNone/>
              <a:defRPr sz="2010"/>
            </a:lvl4pPr>
            <a:lvl5pPr marL="6085854" indent="0">
              <a:buNone/>
              <a:defRPr sz="2010"/>
            </a:lvl5pPr>
          </a:lstStyle>
          <a:p>
            <a:pPr lvl="0"/>
            <a:r>
              <a:rPr lang="en-US" noProof="0" dirty="0"/>
              <a:t>Subtitle (write either: Abstract, Introduction, or Goals)</a:t>
            </a:r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4503780" y="19994542"/>
            <a:ext cx="14880140" cy="1278000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21463" indent="0">
              <a:buNone/>
              <a:defRPr sz="3216"/>
            </a:lvl2pPr>
            <a:lvl3pPr marL="3042927" indent="0">
              <a:buNone/>
              <a:defRPr sz="2814"/>
            </a:lvl3pPr>
            <a:lvl4pPr marL="4564390" indent="0">
              <a:buNone/>
              <a:defRPr sz="2010"/>
            </a:lvl4pPr>
            <a:lvl5pPr marL="6085854" indent="0">
              <a:buNone/>
              <a:defRPr sz="2010"/>
            </a:lvl5pPr>
          </a:lstStyle>
          <a:p>
            <a:pPr lvl="0"/>
            <a:r>
              <a:rPr lang="en-US" noProof="0" dirty="0"/>
              <a:t>Subtitle (write: Methodology)</a:t>
            </a:r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08829" y="19957628"/>
            <a:ext cx="12701898" cy="61324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Include relevant images and diagrams here</a:t>
            </a:r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08829" y="26572939"/>
            <a:ext cx="12762598" cy="143929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21463" indent="0">
              <a:buNone/>
              <a:defRPr sz="3216"/>
            </a:lvl2pPr>
            <a:lvl3pPr marL="3042927" indent="0">
              <a:buNone/>
              <a:defRPr sz="2814"/>
            </a:lvl3pPr>
            <a:lvl4pPr marL="4564390" indent="0">
              <a:buNone/>
              <a:defRPr sz="2010"/>
            </a:lvl4pPr>
            <a:lvl5pPr marL="6085854" indent="0">
              <a:buNone/>
              <a:defRPr sz="2010"/>
            </a:lvl5pPr>
          </a:lstStyle>
          <a:p>
            <a:pPr lvl="0"/>
            <a:r>
              <a:rPr lang="en-US" noProof="0" dirty="0"/>
              <a:t>Captions should be 18–40 pt. Write captions: “FIGURE #. Text…” </a:t>
            </a:r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5857079" y="38019216"/>
            <a:ext cx="13575222" cy="3090165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Your organization logo</a:t>
            </a:r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08829" y="30330905"/>
            <a:ext cx="14298300" cy="6961076"/>
          </a:xfrm>
        </p:spPr>
        <p:txBody>
          <a:bodyPr>
            <a:noAutofit/>
          </a:bodyPr>
          <a:lstStyle>
            <a:lvl1pPr marL="0" indent="0">
              <a:buNone/>
              <a:defRPr sz="4020"/>
            </a:lvl1pPr>
            <a:lvl2pPr marL="1521463" indent="0">
              <a:buNone/>
              <a:defRPr sz="3216"/>
            </a:lvl2pPr>
            <a:lvl3pPr marL="3042927" indent="0">
              <a:buNone/>
              <a:defRPr sz="2814"/>
            </a:lvl3pPr>
            <a:lvl4pPr marL="4564390" indent="0">
              <a:buNone/>
              <a:defRPr sz="2010"/>
            </a:lvl4pPr>
            <a:lvl5pPr marL="6085854" indent="0">
              <a:buNone/>
              <a:defRPr sz="2010"/>
            </a:lvl5pPr>
          </a:lstStyle>
          <a:p>
            <a:pPr lvl="0"/>
            <a:r>
              <a:rPr lang="en-US" noProof="0" dirty="0"/>
              <a:t>Write your results here.</a:t>
            </a:r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08829" y="28944905"/>
            <a:ext cx="14231947" cy="1278000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21463" indent="0">
              <a:buNone/>
              <a:defRPr sz="3216"/>
            </a:lvl2pPr>
            <a:lvl3pPr marL="3042927" indent="0">
              <a:buNone/>
              <a:defRPr sz="2814"/>
            </a:lvl3pPr>
            <a:lvl4pPr marL="4564390" indent="0">
              <a:buNone/>
              <a:defRPr sz="2010"/>
            </a:lvl4pPr>
            <a:lvl5pPr marL="6085854" indent="0">
              <a:buNone/>
              <a:defRPr sz="2010"/>
            </a:lvl5pPr>
          </a:lstStyle>
          <a:p>
            <a:pPr lvl="0"/>
            <a:r>
              <a:rPr lang="en-US" noProof="0" dirty="0"/>
              <a:t>Subtitle (write: Results)</a:t>
            </a:r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6236338" y="28948560"/>
            <a:ext cx="13147582" cy="6435627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Include relevant images and diagrams here</a:t>
            </a:r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6254231" y="35782764"/>
            <a:ext cx="13178070" cy="143929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21463" indent="0">
              <a:buNone/>
              <a:defRPr sz="3216"/>
            </a:lvl2pPr>
            <a:lvl3pPr marL="3042927" indent="0">
              <a:buNone/>
              <a:defRPr sz="2814"/>
            </a:lvl3pPr>
            <a:lvl4pPr marL="4564390" indent="0">
              <a:buNone/>
              <a:defRPr sz="2010"/>
            </a:lvl4pPr>
            <a:lvl5pPr marL="6085854" indent="0">
              <a:buNone/>
              <a:defRPr sz="2010"/>
            </a:lvl5pPr>
          </a:lstStyle>
          <a:p>
            <a:pPr lvl="0"/>
            <a:r>
              <a:rPr lang="en-US" noProof="0" dirty="0"/>
              <a:t>Captions should be 18–40 pt. Write captions: “FIGURE #. Text…” </a:t>
            </a:r>
          </a:p>
        </p:txBody>
      </p:sp>
    </p:spTree>
    <p:extLst>
      <p:ext uri="{BB962C8B-B14F-4D97-AF65-F5344CB8AC3E}">
        <p14:creationId xmlns:p14="http://schemas.microsoft.com/office/powerpoint/2010/main" val="124907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C47A5ED2-A0C3-409C-AD7A-B1754458CD1D}"/>
              </a:ext>
            </a:extLst>
          </p:cNvPr>
          <p:cNvGrpSpPr/>
          <p:nvPr userDrawn="1"/>
        </p:nvGrpSpPr>
        <p:grpSpPr>
          <a:xfrm>
            <a:off x="0" y="-11824"/>
            <a:ext cx="30496907" cy="43034662"/>
            <a:chOff x="0" y="-11824"/>
            <a:chExt cx="30496907" cy="4303466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44516B2-34A6-407A-B06A-72C9E15F25D8}"/>
                </a:ext>
              </a:extLst>
            </p:cNvPr>
            <p:cNvSpPr/>
            <p:nvPr/>
          </p:nvSpPr>
          <p:spPr>
            <a:xfrm>
              <a:off x="0" y="42914838"/>
              <a:ext cx="30494905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7F7CE39-9823-4F5B-ABFE-098F325D8F35}"/>
                </a:ext>
              </a:extLst>
            </p:cNvPr>
            <p:cNvSpPr/>
            <p:nvPr/>
          </p:nvSpPr>
          <p:spPr>
            <a:xfrm rot="16200000">
              <a:off x="8926562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7C28E66-72CA-4593-A5C3-C152AF7401E0}"/>
                </a:ext>
              </a:extLst>
            </p:cNvPr>
            <p:cNvSpPr/>
            <p:nvPr/>
          </p:nvSpPr>
          <p:spPr>
            <a:xfrm rot="16200000">
              <a:off x="-21461373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5D7C444-DE16-42DD-9599-D07A4F3B6CB7}"/>
                </a:ext>
              </a:extLst>
            </p:cNvPr>
            <p:cNvSpPr/>
            <p:nvPr/>
          </p:nvSpPr>
          <p:spPr>
            <a:xfrm>
              <a:off x="0" y="-11824"/>
              <a:ext cx="30495876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4C1A78C-DD81-48B0-B5FB-B545B0991A8C}"/>
                </a:ext>
              </a:extLst>
            </p:cNvPr>
            <p:cNvSpPr/>
            <p:nvPr/>
          </p:nvSpPr>
          <p:spPr>
            <a:xfrm rot="16200000">
              <a:off x="-21255792" y="21454172"/>
              <a:ext cx="42830489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B22A3E9-DA00-46AF-B9F1-54AC93CFAAE1}"/>
                </a:ext>
              </a:extLst>
            </p:cNvPr>
            <p:cNvSpPr/>
            <p:nvPr/>
          </p:nvSpPr>
          <p:spPr>
            <a:xfrm rot="16200000">
              <a:off x="8918160" y="21457418"/>
              <a:ext cx="42830488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6C92FBF-DC74-4B45-BD34-D5360DA66C2F}"/>
                </a:ext>
              </a:extLst>
            </p:cNvPr>
            <p:cNvSpPr/>
            <p:nvPr/>
          </p:nvSpPr>
          <p:spPr>
            <a:xfrm>
              <a:off x="107456" y="92927"/>
              <a:ext cx="30279447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E91BDC-6419-4206-9FBB-965A380CC1A6}"/>
                </a:ext>
              </a:extLst>
            </p:cNvPr>
            <p:cNvSpPr/>
            <p:nvPr/>
          </p:nvSpPr>
          <p:spPr>
            <a:xfrm>
              <a:off x="108973" y="42806838"/>
              <a:ext cx="30277930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7614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6592" y="2290577"/>
            <a:ext cx="26302692" cy="831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6592" y="11452839"/>
            <a:ext cx="26302692" cy="27297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6591" y="39875806"/>
            <a:ext cx="6861572" cy="22905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01759" y="39875806"/>
            <a:ext cx="10292358" cy="22905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537712" y="39875806"/>
            <a:ext cx="6861572" cy="22905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1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xStyles>
    <p:titleStyle>
      <a:lvl1pPr algn="l" defTabSz="3049615" rtl="0" eaLnBrk="1" latinLnBrk="0" hangingPunct="1">
        <a:lnSpc>
          <a:spcPct val="90000"/>
        </a:lnSpc>
        <a:spcBef>
          <a:spcPct val="0"/>
        </a:spcBef>
        <a:buNone/>
        <a:defRPr sz="146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2404" indent="-762404" algn="l" defTabSz="3049615" rtl="0" eaLnBrk="1" latinLnBrk="0" hangingPunct="1">
        <a:lnSpc>
          <a:spcPct val="90000"/>
        </a:lnSpc>
        <a:spcBef>
          <a:spcPts val="3335"/>
        </a:spcBef>
        <a:buFont typeface="Arial" panose="020B0604020202020204" pitchFamily="34" charset="0"/>
        <a:buChar char="•"/>
        <a:defRPr sz="9338" kern="1200">
          <a:solidFill>
            <a:schemeClr val="tx1"/>
          </a:solidFill>
          <a:latin typeface="+mn-lt"/>
          <a:ea typeface="+mn-ea"/>
          <a:cs typeface="+mn-cs"/>
        </a:defRPr>
      </a:lvl1pPr>
      <a:lvl2pPr marL="2287212" indent="-762404" algn="l" defTabSz="3049615" rtl="0" eaLnBrk="1" latinLnBrk="0" hangingPunct="1">
        <a:lnSpc>
          <a:spcPct val="90000"/>
        </a:lnSpc>
        <a:spcBef>
          <a:spcPts val="1668"/>
        </a:spcBef>
        <a:buFont typeface="Arial" panose="020B0604020202020204" pitchFamily="34" charset="0"/>
        <a:buChar char="•"/>
        <a:defRPr sz="8004" kern="1200">
          <a:solidFill>
            <a:schemeClr val="tx1"/>
          </a:solidFill>
          <a:latin typeface="+mn-lt"/>
          <a:ea typeface="+mn-ea"/>
          <a:cs typeface="+mn-cs"/>
        </a:defRPr>
      </a:lvl2pPr>
      <a:lvl3pPr marL="3812019" indent="-762404" algn="l" defTabSz="3049615" rtl="0" eaLnBrk="1" latinLnBrk="0" hangingPunct="1">
        <a:lnSpc>
          <a:spcPct val="90000"/>
        </a:lnSpc>
        <a:spcBef>
          <a:spcPts val="1668"/>
        </a:spcBef>
        <a:buFont typeface="Arial" panose="020B0604020202020204" pitchFamily="34" charset="0"/>
        <a:buChar char="•"/>
        <a:defRPr sz="6670" kern="1200">
          <a:solidFill>
            <a:schemeClr val="tx1"/>
          </a:solidFill>
          <a:latin typeface="+mn-lt"/>
          <a:ea typeface="+mn-ea"/>
          <a:cs typeface="+mn-cs"/>
        </a:defRPr>
      </a:lvl3pPr>
      <a:lvl4pPr marL="5336827" indent="-762404" algn="l" defTabSz="3049615" rtl="0" eaLnBrk="1" latinLnBrk="0" hangingPunct="1">
        <a:lnSpc>
          <a:spcPct val="90000"/>
        </a:lnSpc>
        <a:spcBef>
          <a:spcPts val="1668"/>
        </a:spcBef>
        <a:buFont typeface="Arial" panose="020B0604020202020204" pitchFamily="34" charset="0"/>
        <a:buChar char="•"/>
        <a:defRPr sz="6003" kern="1200">
          <a:solidFill>
            <a:schemeClr val="tx1"/>
          </a:solidFill>
          <a:latin typeface="+mn-lt"/>
          <a:ea typeface="+mn-ea"/>
          <a:cs typeface="+mn-cs"/>
        </a:defRPr>
      </a:lvl4pPr>
      <a:lvl5pPr marL="6861635" indent="-762404" algn="l" defTabSz="3049615" rtl="0" eaLnBrk="1" latinLnBrk="0" hangingPunct="1">
        <a:lnSpc>
          <a:spcPct val="90000"/>
        </a:lnSpc>
        <a:spcBef>
          <a:spcPts val="1668"/>
        </a:spcBef>
        <a:buFont typeface="Arial" panose="020B0604020202020204" pitchFamily="34" charset="0"/>
        <a:buChar char="•"/>
        <a:defRPr sz="6003" kern="1200">
          <a:solidFill>
            <a:schemeClr val="tx1"/>
          </a:solidFill>
          <a:latin typeface="+mn-lt"/>
          <a:ea typeface="+mn-ea"/>
          <a:cs typeface="+mn-cs"/>
        </a:defRPr>
      </a:lvl5pPr>
      <a:lvl6pPr marL="8386442" indent="-762404" algn="l" defTabSz="3049615" rtl="0" eaLnBrk="1" latinLnBrk="0" hangingPunct="1">
        <a:lnSpc>
          <a:spcPct val="90000"/>
        </a:lnSpc>
        <a:spcBef>
          <a:spcPts val="1668"/>
        </a:spcBef>
        <a:buFont typeface="Arial" panose="020B0604020202020204" pitchFamily="34" charset="0"/>
        <a:buChar char="•"/>
        <a:defRPr sz="6003" kern="1200">
          <a:solidFill>
            <a:schemeClr val="tx1"/>
          </a:solidFill>
          <a:latin typeface="+mn-lt"/>
          <a:ea typeface="+mn-ea"/>
          <a:cs typeface="+mn-cs"/>
        </a:defRPr>
      </a:lvl6pPr>
      <a:lvl7pPr marL="9911250" indent="-762404" algn="l" defTabSz="3049615" rtl="0" eaLnBrk="1" latinLnBrk="0" hangingPunct="1">
        <a:lnSpc>
          <a:spcPct val="90000"/>
        </a:lnSpc>
        <a:spcBef>
          <a:spcPts val="1668"/>
        </a:spcBef>
        <a:buFont typeface="Arial" panose="020B0604020202020204" pitchFamily="34" charset="0"/>
        <a:buChar char="•"/>
        <a:defRPr sz="6003" kern="1200">
          <a:solidFill>
            <a:schemeClr val="tx1"/>
          </a:solidFill>
          <a:latin typeface="+mn-lt"/>
          <a:ea typeface="+mn-ea"/>
          <a:cs typeface="+mn-cs"/>
        </a:defRPr>
      </a:lvl7pPr>
      <a:lvl8pPr marL="11436058" indent="-762404" algn="l" defTabSz="3049615" rtl="0" eaLnBrk="1" latinLnBrk="0" hangingPunct="1">
        <a:lnSpc>
          <a:spcPct val="90000"/>
        </a:lnSpc>
        <a:spcBef>
          <a:spcPts val="1668"/>
        </a:spcBef>
        <a:buFont typeface="Arial" panose="020B0604020202020204" pitchFamily="34" charset="0"/>
        <a:buChar char="•"/>
        <a:defRPr sz="6003" kern="1200">
          <a:solidFill>
            <a:schemeClr val="tx1"/>
          </a:solidFill>
          <a:latin typeface="+mn-lt"/>
          <a:ea typeface="+mn-ea"/>
          <a:cs typeface="+mn-cs"/>
        </a:defRPr>
      </a:lvl8pPr>
      <a:lvl9pPr marL="12960866" indent="-762404" algn="l" defTabSz="3049615" rtl="0" eaLnBrk="1" latinLnBrk="0" hangingPunct="1">
        <a:lnSpc>
          <a:spcPct val="90000"/>
        </a:lnSpc>
        <a:spcBef>
          <a:spcPts val="1668"/>
        </a:spcBef>
        <a:buFont typeface="Arial" panose="020B0604020202020204" pitchFamily="34" charset="0"/>
        <a:buChar char="•"/>
        <a:defRPr sz="6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9615" rtl="0" eaLnBrk="1" latinLnBrk="0" hangingPunct="1">
        <a:defRPr sz="6003" kern="1200">
          <a:solidFill>
            <a:schemeClr val="tx1"/>
          </a:solidFill>
          <a:latin typeface="+mn-lt"/>
          <a:ea typeface="+mn-ea"/>
          <a:cs typeface="+mn-cs"/>
        </a:defRPr>
      </a:lvl1pPr>
      <a:lvl2pPr marL="1524808" algn="l" defTabSz="3049615" rtl="0" eaLnBrk="1" latinLnBrk="0" hangingPunct="1">
        <a:defRPr sz="6003" kern="1200">
          <a:solidFill>
            <a:schemeClr val="tx1"/>
          </a:solidFill>
          <a:latin typeface="+mn-lt"/>
          <a:ea typeface="+mn-ea"/>
          <a:cs typeface="+mn-cs"/>
        </a:defRPr>
      </a:lvl2pPr>
      <a:lvl3pPr marL="3049615" algn="l" defTabSz="3049615" rtl="0" eaLnBrk="1" latinLnBrk="0" hangingPunct="1">
        <a:defRPr sz="6003" kern="1200">
          <a:solidFill>
            <a:schemeClr val="tx1"/>
          </a:solidFill>
          <a:latin typeface="+mn-lt"/>
          <a:ea typeface="+mn-ea"/>
          <a:cs typeface="+mn-cs"/>
        </a:defRPr>
      </a:lvl3pPr>
      <a:lvl4pPr marL="4574423" algn="l" defTabSz="3049615" rtl="0" eaLnBrk="1" latinLnBrk="0" hangingPunct="1">
        <a:defRPr sz="6003" kern="1200">
          <a:solidFill>
            <a:schemeClr val="tx1"/>
          </a:solidFill>
          <a:latin typeface="+mn-lt"/>
          <a:ea typeface="+mn-ea"/>
          <a:cs typeface="+mn-cs"/>
        </a:defRPr>
      </a:lvl4pPr>
      <a:lvl5pPr marL="6099231" algn="l" defTabSz="3049615" rtl="0" eaLnBrk="1" latinLnBrk="0" hangingPunct="1">
        <a:defRPr sz="6003" kern="1200">
          <a:solidFill>
            <a:schemeClr val="tx1"/>
          </a:solidFill>
          <a:latin typeface="+mn-lt"/>
          <a:ea typeface="+mn-ea"/>
          <a:cs typeface="+mn-cs"/>
        </a:defRPr>
      </a:lvl5pPr>
      <a:lvl6pPr marL="7624039" algn="l" defTabSz="3049615" rtl="0" eaLnBrk="1" latinLnBrk="0" hangingPunct="1">
        <a:defRPr sz="6003" kern="1200">
          <a:solidFill>
            <a:schemeClr val="tx1"/>
          </a:solidFill>
          <a:latin typeface="+mn-lt"/>
          <a:ea typeface="+mn-ea"/>
          <a:cs typeface="+mn-cs"/>
        </a:defRPr>
      </a:lvl6pPr>
      <a:lvl7pPr marL="9148846" algn="l" defTabSz="3049615" rtl="0" eaLnBrk="1" latinLnBrk="0" hangingPunct="1">
        <a:defRPr sz="6003" kern="1200">
          <a:solidFill>
            <a:schemeClr val="tx1"/>
          </a:solidFill>
          <a:latin typeface="+mn-lt"/>
          <a:ea typeface="+mn-ea"/>
          <a:cs typeface="+mn-cs"/>
        </a:defRPr>
      </a:lvl7pPr>
      <a:lvl8pPr marL="10673654" algn="l" defTabSz="3049615" rtl="0" eaLnBrk="1" latinLnBrk="0" hangingPunct="1">
        <a:defRPr sz="6003" kern="1200">
          <a:solidFill>
            <a:schemeClr val="tx1"/>
          </a:solidFill>
          <a:latin typeface="+mn-lt"/>
          <a:ea typeface="+mn-ea"/>
          <a:cs typeface="+mn-cs"/>
        </a:defRPr>
      </a:lvl8pPr>
      <a:lvl9pPr marL="12198462" algn="l" defTabSz="3049615" rtl="0" eaLnBrk="1" latinLnBrk="0" hangingPunct="1">
        <a:defRPr sz="60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150B9D7-42F7-4B50-93BD-21299D6C7D8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3152492" y="1115759"/>
                <a:ext cx="16231295" cy="2738013"/>
              </a:xfrm>
            </p:spPr>
            <p:txBody>
              <a:bodyPr/>
              <a:lstStyle/>
              <a:p>
                <a:r>
                  <a:rPr lang="en-US" dirty="0"/>
                  <a:t>Optimization of the cylindrical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desorption reactor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150B9D7-42F7-4B50-93BD-21299D6C7D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152492" y="1115759"/>
                <a:ext cx="16231295" cy="2738013"/>
              </a:xfrm>
              <a:blipFill>
                <a:blip r:embed="rId3"/>
                <a:stretch>
                  <a:fillRect l="-3268" b="-20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152492" y="8390375"/>
            <a:ext cx="16231428" cy="2133721"/>
          </a:xfrm>
        </p:spPr>
        <p:txBody>
          <a:bodyPr/>
          <a:lstStyle/>
          <a:p>
            <a:r>
              <a:rPr lang="en-US" dirty="0"/>
              <a:t>Hassan Ali Alkhalifah1, Arvind Narayanaswamy1, Alissa Park2</a:t>
            </a:r>
          </a:p>
          <a:p>
            <a:r>
              <a:rPr lang="en-US" dirty="0"/>
              <a:t>1. Mechanical Engineering Department, Columbia University, New York City, NY, USA.</a:t>
            </a:r>
          </a:p>
          <a:p>
            <a:r>
              <a:rPr lang="en-US" dirty="0"/>
              <a:t>2. Samueli School of Engineering, UCLA, Los Angeles, CA, USA.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231C6298-FDF9-47FA-8627-A8259918CF73}"/>
                  </a:ext>
                </a:extLst>
              </p:cNvPr>
              <p:cNvSpPr>
                <a:spLocks noGrp="1"/>
              </p:cNvSpPr>
              <p:nvPr>
                <p:ph type="body" sz="quarter" idx="23"/>
              </p:nvPr>
            </p:nvSpPr>
            <p:spPr/>
            <p:txBody>
              <a:bodyPr/>
              <a:lstStyle/>
              <a:p>
                <a:r>
                  <a:rPr lang="en-US" sz="4800" dirty="0"/>
                  <a:t>The time-harmonic electric field wave equation for the electric field can thus derived from Maxwell's equations and be written as: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sz="480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4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num>
                            <m:den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en-US" sz="4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80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480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4800"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4800" dirty="0">
                  <a:latin typeface="Cambria Math" panose="02040503050406030204" pitchFamily="18" charset="0"/>
                </a:endParaRPr>
              </a:p>
              <a:p>
                <a:r>
                  <a:rPr lang="en-US" sz="4800" dirty="0"/>
                  <a:t>To calculate temperature distribution, use the heat transfer equation as follows: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4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sSub>
                                <m:sSubPr>
                                  <m:ctrlPr>
                                    <a:rPr lang="en-US" sz="4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80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480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f>
                        <m:f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4800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l-GR" sz="4800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480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480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480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48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480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sSubSup>
                        <m:sSubSup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"</m:t>
                          </m:r>
                        </m:sup>
                      </m:sSubSup>
                      <m:sSup>
                        <m:sSup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4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</m:d>
                        </m:e>
                        <m:sup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4800" dirty="0">
                  <a:latin typeface="Cambria Math" panose="02040503050406030204" pitchFamily="18" charset="0"/>
                </a:endParaRPr>
              </a:p>
              <a:p>
                <a:endParaRPr lang="en-US" sz="48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231C6298-FDF9-47FA-8627-A8259918CF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3"/>
              </p:nvPr>
            </p:nvSpPr>
            <p:spPr>
              <a:blipFill>
                <a:blip r:embed="rId4"/>
                <a:stretch>
                  <a:fillRect l="-1844" t="-3083" r="-23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08829" y="38839957"/>
            <a:ext cx="14100434" cy="2269424"/>
          </a:xfrm>
        </p:spPr>
        <p:txBody>
          <a:bodyPr/>
          <a:lstStyle/>
          <a:p>
            <a:r>
              <a:rPr lang="en-US" sz="1800" dirty="0"/>
              <a:t>[1] C. e. a. Ellison, "Comparison of microwave and conventional heating for CO2 desorption from zeolite 13X," International Journal of Greenhouse Gas Control, 107(103311), 2021., vol. 107, 2021. </a:t>
            </a:r>
          </a:p>
          <a:p>
            <a:r>
              <a:rPr lang="en-US" sz="1800" dirty="0"/>
              <a:t>[2] e. a. </a:t>
            </a:r>
            <a:r>
              <a:rPr lang="en-US" sz="1800" dirty="0" err="1"/>
              <a:t>Yamid</a:t>
            </a:r>
            <a:r>
              <a:rPr lang="en-US" sz="1800" dirty="0"/>
              <a:t> Gomez-Rueda, "Rapid temperature swing adsorption using microwave regeneration for carbon capture," Chemical Engineering Journal, vol. 446, 2022. </a:t>
            </a:r>
          </a:p>
          <a:p>
            <a:r>
              <a:rPr lang="en-US" sz="1800" dirty="0"/>
              <a:t>[3] e. a. Tar Hwan Lim, "Microwave-based CO2 desorption for enhanced direct air capture: experimental validation and techno-economic perspectives," Environmental Research Letters, vol. 19, 2024.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3152492" y="4279708"/>
            <a:ext cx="16231428" cy="4097654"/>
          </a:xfrm>
        </p:spPr>
        <p:txBody>
          <a:bodyPr/>
          <a:lstStyle/>
          <a:p>
            <a:r>
              <a:rPr lang="en-US" dirty="0"/>
              <a:t>A simulation study was constructed using the COMSOL Multiphysics program to investigate, simulate, improve the heating process and optimize microwave cavity.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528139" y="14549110"/>
            <a:ext cx="27436470" cy="5161656"/>
          </a:xfrm>
        </p:spPr>
        <p:txBody>
          <a:bodyPr/>
          <a:lstStyle/>
          <a:p>
            <a:r>
              <a:rPr lang="en-US" sz="4800" dirty="0"/>
              <a:t>Microwave heating offers a promising approach for efficient desorption in carbon capture. </a:t>
            </a:r>
          </a:p>
          <a:p>
            <a:r>
              <a:rPr lang="en-US" sz="4800" dirty="0"/>
              <a:t>The COMSOL Multiphysics simulation study described here optimized microwave cavity design, revealing that optimal dimensions can absorb over 98% of input power. </a:t>
            </a:r>
          </a:p>
          <a:p>
            <a:r>
              <a:rPr lang="en-US" sz="4800" dirty="0"/>
              <a:t>Positioning the waveguide at the cavity's middle height proved most effective, not only absorbing 1.6% more power but, possibly more importantly, providing uniform heating distribution. This configuration is ideal for fluidized bed reactors, potentially enhancing energy efficiency in carbon capture processes.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/>
              <a:t>The optimal dimensions for case one and case two.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Key findings include:</a:t>
            </a:r>
          </a:p>
          <a:p>
            <a:r>
              <a:rPr lang="en-US" dirty="0"/>
              <a:t>- Optimal cavity dimensions can result in over 98% absorption of microwave power input, significantly enhancing system efficiency.</a:t>
            </a:r>
          </a:p>
          <a:p>
            <a:r>
              <a:rPr lang="en-US" dirty="0"/>
              <a:t>- Waveguide positioning at the middle height of the cavity proved superior, absorbing 1.6% more power than the top-end position and providing more uniform electrical and temperature distribution.</a:t>
            </a:r>
          </a:p>
          <a:p>
            <a:r>
              <a:rPr lang="en-US" dirty="0"/>
              <a:t>- The middle waveguide position is particularly suitable for fluidized bed reactors, where sorbent material moves along the reactor's length.</a:t>
            </a: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/>
              <a:t>The temperature field [K] and temperature distributions within the sorbent for A) case one and B) case two.</a:t>
            </a:r>
          </a:p>
        </p:txBody>
      </p:sp>
      <p:pic>
        <p:nvPicPr>
          <p:cNvPr id="98" name="Picture Placeholder 97">
            <a:extLst>
              <a:ext uri="{FF2B5EF4-FFF2-40B4-BE49-F238E27FC236}">
                <a16:creationId xmlns:a16="http://schemas.microsoft.com/office/drawing/2014/main" id="{908BD2D5-84C6-6DD8-B173-68C32655C2AE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5"/>
          <a:srcRect t="29508" b="29508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8" name="Picture Placeholder 17" descr="A screenshot of a computer&#10;&#10;Description automatically generated">
            <a:extLst>
              <a:ext uri="{FF2B5EF4-FFF2-40B4-BE49-F238E27FC236}">
                <a16:creationId xmlns:a16="http://schemas.microsoft.com/office/drawing/2014/main" id="{FDE886E5-5FA1-A0F1-4509-32D85BFB7A5A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6"/>
          <a:srcRect l="54406" t="30753" r="19056" b="38855"/>
          <a:stretch/>
        </p:blipFill>
        <p:spPr bwMode="auto">
          <a:xfrm>
            <a:off x="17236214" y="28559004"/>
            <a:ext cx="11214103" cy="72237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Placeholder 20" descr="A screenshot of a computer&#10;&#10;Description automatically generated">
            <a:extLst>
              <a:ext uri="{FF2B5EF4-FFF2-40B4-BE49-F238E27FC236}">
                <a16:creationId xmlns:a16="http://schemas.microsoft.com/office/drawing/2014/main" id="{FAF93056-EB23-2656-068B-7398EBA2B7EB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7"/>
          <a:srcRect l="52083" t="30327" r="16091" b="34421"/>
          <a:stretch/>
        </p:blipFill>
        <p:spPr>
          <a:xfrm>
            <a:off x="1108829" y="20026699"/>
            <a:ext cx="10419524" cy="6492240"/>
          </a:xfrm>
          <a:prstGeom prst="rect">
            <a:avLst/>
          </a:prstGeom>
        </p:spPr>
      </p:pic>
      <p:pic>
        <p:nvPicPr>
          <p:cNvPr id="42" name="Picture 41" descr="A diagram of a cylinder&#10;&#10;Description automatically generated">
            <a:extLst>
              <a:ext uri="{FF2B5EF4-FFF2-40B4-BE49-F238E27FC236}">
                <a16:creationId xmlns:a16="http://schemas.microsoft.com/office/drawing/2014/main" id="{64CC7449-AE4D-26B7-962D-777BE793F78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38" r="29453"/>
          <a:stretch/>
        </p:blipFill>
        <p:spPr>
          <a:xfrm>
            <a:off x="245514" y="998545"/>
            <a:ext cx="12906978" cy="1065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</TotalTime>
  <Words>440</Words>
  <Application>Microsoft Office PowerPoint</Application>
  <PresentationFormat>Custom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</vt:lpstr>
      <vt:lpstr>Optimization of the cylindrical CO_2  desorption reactor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Hassan Ali Ahmad Alkhalifah</cp:lastModifiedBy>
  <cp:revision>112</cp:revision>
  <cp:lastPrinted>2023-01-06T15:48:30Z</cp:lastPrinted>
  <dcterms:created xsi:type="dcterms:W3CDTF">2023-01-03T14:57:49Z</dcterms:created>
  <dcterms:modified xsi:type="dcterms:W3CDTF">2024-08-09T15:31:53Z</dcterms:modified>
</cp:coreProperties>
</file>