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1" autoAdjust="0"/>
    <p:restoredTop sz="96405" autoAdjust="0"/>
  </p:normalViewPr>
  <p:slideViewPr>
    <p:cSldViewPr snapToGrid="0">
      <p:cViewPr>
        <p:scale>
          <a:sx n="40" d="100"/>
          <a:sy n="40" d="100"/>
        </p:scale>
        <p:origin x="438" y="3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10/22/2024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10/22/2024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oleObject" Target="../embeddings/oleObject1.bin"/><Relationship Id="rId18" Type="http://schemas.openxmlformats.org/officeDocument/2006/relationships/image" Target="../media/image3.wmf"/><Relationship Id="rId3" Type="http://schemas.openxmlformats.org/officeDocument/2006/relationships/image" Target="../media/image7.png"/><Relationship Id="rId21" Type="http://schemas.openxmlformats.org/officeDocument/2006/relationships/oleObject" Target="../embeddings/oleObject5.bin"/><Relationship Id="rId7" Type="http://schemas.openxmlformats.org/officeDocument/2006/relationships/image" Target="../media/image11.jpeg"/><Relationship Id="rId12" Type="http://schemas.openxmlformats.org/officeDocument/2006/relationships/image" Target="../media/image16.png"/><Relationship Id="rId17" Type="http://schemas.openxmlformats.org/officeDocument/2006/relationships/oleObject" Target="../embeddings/oleObject3.bin"/><Relationship Id="rId2" Type="http://schemas.openxmlformats.org/officeDocument/2006/relationships/slideLayout" Target="../slideLayouts/slideLayout1.xml"/><Relationship Id="rId16" Type="http://schemas.openxmlformats.org/officeDocument/2006/relationships/image" Target="../media/image2.wmf"/><Relationship Id="rId20" Type="http://schemas.openxmlformats.org/officeDocument/2006/relationships/image" Target="../media/image4.wmf"/><Relationship Id="rId1" Type="http://schemas.openxmlformats.org/officeDocument/2006/relationships/vmlDrawing" Target="../drawings/vmlDrawing1.vml"/><Relationship Id="rId6" Type="http://schemas.openxmlformats.org/officeDocument/2006/relationships/image" Target="../media/image10.png"/><Relationship Id="rId11" Type="http://schemas.openxmlformats.org/officeDocument/2006/relationships/image" Target="../media/image15.jpeg"/><Relationship Id="rId24" Type="http://schemas.openxmlformats.org/officeDocument/2006/relationships/image" Target="../media/image6.wmf"/><Relationship Id="rId5" Type="http://schemas.openxmlformats.org/officeDocument/2006/relationships/image" Target="../media/image9.png"/><Relationship Id="rId15" Type="http://schemas.openxmlformats.org/officeDocument/2006/relationships/oleObject" Target="../embeddings/oleObject2.bin"/><Relationship Id="rId23" Type="http://schemas.openxmlformats.org/officeDocument/2006/relationships/oleObject" Target="../embeddings/oleObject6.bin"/><Relationship Id="rId10" Type="http://schemas.openxmlformats.org/officeDocument/2006/relationships/image" Target="../media/image14.png"/><Relationship Id="rId19" Type="http://schemas.openxmlformats.org/officeDocument/2006/relationships/oleObject" Target="../embeddings/oleObject4.bin"/><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wmf"/><Relationship Id="rId22"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73265" y="1770732"/>
            <a:ext cx="17520673" cy="3907429"/>
          </a:xfrm>
        </p:spPr>
        <p:txBody>
          <a:bodyPr>
            <a:normAutofit/>
          </a:bodyPr>
          <a:lstStyle/>
          <a:p>
            <a:r>
              <a:rPr lang="en-US" sz="9600" dirty="0" err="1">
                <a:latin typeface="等线" panose="02010600030101010101" pitchFamily="2" charset="-122"/>
                <a:ea typeface="等线" panose="02010600030101010101" pitchFamily="2" charset="-122"/>
              </a:rPr>
              <a:t>基于</a:t>
            </a:r>
            <a:r>
              <a:rPr lang="en-US" sz="9600" dirty="0">
                <a:latin typeface="等线" panose="02010600030101010101" pitchFamily="2" charset="-122"/>
                <a:ea typeface="等线" panose="02010600030101010101" pitchFamily="2" charset="-122"/>
              </a:rPr>
              <a:t> </a:t>
            </a:r>
            <a:r>
              <a:rPr lang="en-US" sz="9600" dirty="0">
                <a:latin typeface="+mn-lt"/>
                <a:ea typeface="等线" panose="02010600030101010101" pitchFamily="2" charset="-122"/>
              </a:rPr>
              <a:t>COMSOL</a:t>
            </a:r>
            <a:r>
              <a:rPr lang="en-US" sz="9600" dirty="0">
                <a:latin typeface="等线" panose="02010600030101010101" pitchFamily="2" charset="-122"/>
                <a:ea typeface="等线" panose="02010600030101010101" pitchFamily="2" charset="-122"/>
              </a:rPr>
              <a:t> </a:t>
            </a:r>
            <a:r>
              <a:rPr lang="en-US" sz="9600" dirty="0" err="1">
                <a:latin typeface="等线" panose="02010600030101010101" pitchFamily="2" charset="-122"/>
                <a:ea typeface="等线" panose="02010600030101010101" pitchFamily="2" charset="-122"/>
              </a:rPr>
              <a:t>仓储稻谷籽粒黄变规律的数值模拟研究</a:t>
            </a:r>
            <a:endParaRPr lang="en-US" sz="9600" dirty="0">
              <a:latin typeface="等线" panose="02010600030101010101" pitchFamily="2" charset="-122"/>
              <a:ea typeface="等线" panose="02010600030101010101" pitchFamily="2" charset="-122"/>
            </a:endParaRPr>
          </a:p>
        </p:txBody>
      </p:sp>
      <p:sp>
        <p:nvSpPr>
          <p:cNvPr id="3" name="Content Placeholder 2"/>
          <p:cNvSpPr>
            <a:spLocks noGrp="1"/>
          </p:cNvSpPr>
          <p:nvPr>
            <p:ph sz="quarter" idx="10"/>
          </p:nvPr>
        </p:nvSpPr>
        <p:spPr>
          <a:xfrm>
            <a:off x="14197297" y="8107335"/>
            <a:ext cx="17520817" cy="1984280"/>
          </a:xfrm>
        </p:spPr>
        <p:txBody>
          <a:bodyPr/>
          <a:lstStyle/>
          <a:p>
            <a:pPr fontAlgn="auto">
              <a:spcBef>
                <a:spcPts val="1200"/>
              </a:spcBef>
            </a:pPr>
            <a:r>
              <a:rPr lang="en-US" dirty="0">
                <a:latin typeface="+mn-lt"/>
              </a:rPr>
              <a:t>王远成，余海，杨开敏，董晓倩，褚凤娇</a:t>
            </a:r>
          </a:p>
          <a:p>
            <a:pPr fontAlgn="auto">
              <a:spcBef>
                <a:spcPts val="1200"/>
              </a:spcBef>
            </a:pPr>
            <a:r>
              <a:rPr lang="en-US" dirty="0">
                <a:latin typeface="+mn-lt"/>
              </a:rPr>
              <a:t>山东建筑大学热能工程学院</a:t>
            </a:r>
          </a:p>
        </p:txBody>
      </p:sp>
      <p:sp>
        <p:nvSpPr>
          <p:cNvPr id="6" name="Text Placeholder 5"/>
          <p:cNvSpPr>
            <a:spLocks noGrp="1"/>
          </p:cNvSpPr>
          <p:nvPr>
            <p:ph type="body" sz="quarter" idx="23"/>
          </p:nvPr>
        </p:nvSpPr>
        <p:spPr/>
        <p:txBody>
          <a:bodyPr/>
          <a:lstStyle/>
          <a:p>
            <a:r>
              <a:rPr lang="en-US" dirty="0" err="1">
                <a:latin typeface="等线" panose="02010600030101010101" pitchFamily="2" charset="-122"/>
                <a:ea typeface="等线" panose="02010600030101010101" pitchFamily="2" charset="-122"/>
              </a:rPr>
              <a:t>粮仓内部微气流运动的连续性方程、自然对流流动方程、热量传递方程和水分迁移方程</a:t>
            </a:r>
            <a:endParaRPr lang="en-US" dirty="0">
              <a:latin typeface="等线" panose="02010600030101010101" pitchFamily="2" charset="-122"/>
              <a:ea typeface="等线" panose="02010600030101010101" pitchFamily="2" charset="-122"/>
            </a:endParaRPr>
          </a:p>
          <a:p>
            <a:endParaRPr lang="en-US" altLang="en-US" dirty="0">
              <a:latin typeface="等线" panose="02010600030101010101" pitchFamily="2" charset="-122"/>
              <a:ea typeface="等线" panose="02010600030101010101" pitchFamily="2" charset="-122"/>
            </a:endParaRPr>
          </a:p>
          <a:p>
            <a:endParaRPr lang="en-US" altLang="en-US" dirty="0">
              <a:latin typeface="等线" panose="02010600030101010101" pitchFamily="2" charset="-122"/>
              <a:ea typeface="等线" panose="02010600030101010101" pitchFamily="2" charset="-122"/>
            </a:endParaRPr>
          </a:p>
          <a:p>
            <a:endParaRPr lang="en-US" altLang="en-US" dirty="0">
              <a:latin typeface="等线" panose="02010600030101010101" pitchFamily="2" charset="-122"/>
              <a:ea typeface="等线" panose="02010600030101010101" pitchFamily="2" charset="-122"/>
            </a:endParaRPr>
          </a:p>
          <a:p>
            <a:pPr algn="l">
              <a:buClrTx/>
              <a:buSzTx/>
            </a:pPr>
            <a:r>
              <a:rPr lang="en-US" dirty="0" err="1">
                <a:latin typeface="等线" panose="02010600030101010101" pitchFamily="2" charset="-122"/>
                <a:ea typeface="等线" panose="02010600030101010101" pitchFamily="2" charset="-122"/>
              </a:rPr>
              <a:t>稻谷黄变模型</a:t>
            </a:r>
            <a:endParaRPr lang="en-US" dirty="0">
              <a:latin typeface="等线" panose="02010600030101010101" pitchFamily="2" charset="-122"/>
              <a:ea typeface="等线" panose="02010600030101010101" pitchFamily="2" charset="-122"/>
            </a:endParaRPr>
          </a:p>
          <a:p>
            <a:r>
              <a:rPr lang="en-US" altLang="zh-CN" dirty="0">
                <a:latin typeface="等线" panose="02010600030101010101" pitchFamily="2" charset="-122"/>
                <a:ea typeface="等线" panose="02010600030101010101" pitchFamily="2" charset="-122"/>
              </a:rPr>
              <a:t>                                    </a:t>
            </a:r>
          </a:p>
        </p:txBody>
      </p:sp>
      <p:sp>
        <p:nvSpPr>
          <p:cNvPr id="7" name="Text Placeholder 6"/>
          <p:cNvSpPr>
            <a:spLocks noGrp="1"/>
          </p:cNvSpPr>
          <p:nvPr>
            <p:ph type="body" sz="quarter" idx="24"/>
          </p:nvPr>
        </p:nvSpPr>
        <p:spPr/>
        <p:txBody>
          <a:bodyPr/>
          <a:lstStyle/>
          <a:p>
            <a:r>
              <a:rPr lang="en-US">
                <a:latin typeface="等线" panose="02010600030101010101" pitchFamily="2" charset="-122"/>
                <a:ea typeface="等线" panose="02010600030101010101" pitchFamily="2" charset="-122"/>
              </a:rPr>
              <a:t>[1]余海,杨开敏,王远成,等.储粮横向通风多尺度热湿耦合传递研究[J].中国粮油学报,2021,36(08):74-78+87.</a:t>
            </a:r>
          </a:p>
          <a:p>
            <a:r>
              <a:rPr lang="en-US">
                <a:latin typeface="等线" panose="02010600030101010101" pitchFamily="2" charset="-122"/>
                <a:ea typeface="等线" panose="02010600030101010101" pitchFamily="2" charset="-122"/>
              </a:rPr>
              <a:t>[2]余海.典型局地气候条件下仓储稻谷黄变的数值模拟研究[D].山东建筑大学,2022.DOI:10.27273/d.cnki.gsajc.2022.000243. </a:t>
            </a:r>
          </a:p>
          <a:p>
            <a:endParaRPr lang="en-US">
              <a:latin typeface="等线" panose="02010600030101010101" pitchFamily="2" charset="-122"/>
              <a:ea typeface="等线" panose="02010600030101010101" pitchFamily="2" charset="-122"/>
            </a:endParaRPr>
          </a:p>
        </p:txBody>
      </p:sp>
      <p:pic>
        <p:nvPicPr>
          <p:cNvPr id="24" name="内容占位符 23"/>
          <p:cNvPicPr>
            <a:picLocks noGrp="1" noChangeAspect="1"/>
          </p:cNvPicPr>
          <p:nvPr>
            <p:ph sz="quarter" idx="26"/>
          </p:nvPr>
        </p:nvPicPr>
        <p:blipFill>
          <a:blip r:embed="rId3"/>
          <a:stretch>
            <a:fillRect/>
          </a:stretch>
        </p:blipFill>
        <p:spPr>
          <a:xfrm>
            <a:off x="23626445" y="29529405"/>
            <a:ext cx="3415188" cy="3240000"/>
          </a:xfrm>
          <a:prstGeom prst="rect">
            <a:avLst/>
          </a:prstGeom>
        </p:spPr>
      </p:pic>
      <p:sp>
        <p:nvSpPr>
          <p:cNvPr id="5" name="Text Placeholder 4"/>
          <p:cNvSpPr>
            <a:spLocks noGrp="1"/>
          </p:cNvSpPr>
          <p:nvPr>
            <p:ph type="body" sz="quarter" idx="18"/>
          </p:nvPr>
        </p:nvSpPr>
        <p:spPr/>
        <p:txBody>
          <a:bodyPr/>
          <a:lstStyle/>
          <a:p>
            <a:r>
              <a:rPr lang="en-US" altLang="zh-CN" dirty="0">
                <a:latin typeface="等线" panose="02010600030101010101" pitchFamily="2" charset="-122"/>
                <a:ea typeface="等线" panose="02010600030101010101" pitchFamily="2" charset="-122"/>
              </a:rPr>
              <a:t>粮食在储藏过程中，温度和水分是影响其安全储藏的主要因素，如果不能保证合适的温度和水分，很容易诱发粮食霉变、发热和虫害，而在高温高湿环境中，稻谷还容易黄变。仓外大气温湿度随季节的更替而变化，最终通过粮仓围护结构与粮堆发生热湿传递。由于外界环境与粮堆内部粮食颗粒呼吸作用的共同影响，会导致粮堆局部区域温度和水分升高，导致粮堆内部虫霉滋生和繁衍以及稻谷的黄变，不利于粮食的安全储藏。该研究基于</a:t>
            </a:r>
            <a:r>
              <a:rPr lang="en-US" altLang="zh-CN" dirty="0">
                <a:ea typeface="等线" panose="02010600030101010101" pitchFamily="2" charset="-122"/>
              </a:rPr>
              <a:t>COMSOL</a:t>
            </a:r>
            <a:r>
              <a:rPr lang="en-US" altLang="zh-CN" dirty="0">
                <a:latin typeface="等线" panose="02010600030101010101" pitchFamily="2" charset="-122"/>
                <a:ea typeface="等线" panose="02010600030101010101" pitchFamily="2" charset="-122"/>
              </a:rPr>
              <a:t> 模拟的方法，分析了浅圆仓仓储稻谷籽粒自然密闭储藏期间稻谷黄变规律。研究发现，稻谷堆内；同时，在粮堆内部形成空气的自然对流，引起粮堆内部水分向上部粮面迁移，并加剧该区域稻谷籽粒黄变的速度。另外，还对密闭储藏时不同高径比条件下浅圆仓南内部稻谷籽粒黄变规律进行了探究。研究结果可为粮食仓储企业安全储粮提供参考和理论依据。</a:t>
            </a:r>
          </a:p>
        </p:txBody>
      </p:sp>
      <p:sp>
        <p:nvSpPr>
          <p:cNvPr id="9" name="Text Placeholder 8"/>
          <p:cNvSpPr>
            <a:spLocks noGrp="1"/>
          </p:cNvSpPr>
          <p:nvPr>
            <p:ph type="body" sz="quarter" idx="27"/>
          </p:nvPr>
        </p:nvSpPr>
        <p:spPr/>
        <p:txBody>
          <a:bodyPr/>
          <a:lstStyle/>
          <a:p>
            <a:r>
              <a:rPr lang="zh-CN" altLang="en-US" dirty="0"/>
              <a:t>摘要</a:t>
            </a:r>
          </a:p>
        </p:txBody>
      </p:sp>
      <p:sp>
        <p:nvSpPr>
          <p:cNvPr id="10" name="Text Placeholder 9"/>
          <p:cNvSpPr>
            <a:spLocks noGrp="1"/>
          </p:cNvSpPr>
          <p:nvPr>
            <p:ph type="body" sz="quarter" idx="28"/>
          </p:nvPr>
        </p:nvSpPr>
        <p:spPr/>
        <p:txBody>
          <a:bodyPr/>
          <a:lstStyle/>
          <a:p>
            <a:r>
              <a:rPr lang="zh-CN" altLang="en-US" dirty="0"/>
              <a:t>方法</a:t>
            </a:r>
          </a:p>
        </p:txBody>
      </p:sp>
      <p:pic>
        <p:nvPicPr>
          <p:cNvPr id="21" name="图片占位符 20"/>
          <p:cNvPicPr>
            <a:picLocks noGrp="1" noChangeAspect="1"/>
          </p:cNvPicPr>
          <p:nvPr>
            <p:ph type="pic" sz="quarter" idx="29"/>
          </p:nvPr>
        </p:nvPicPr>
        <p:blipFill>
          <a:blip r:embed="rId4"/>
          <a:stretch>
            <a:fillRect/>
          </a:stretch>
        </p:blipFill>
        <p:spPr>
          <a:xfrm>
            <a:off x="7604760" y="20701000"/>
            <a:ext cx="4267200" cy="2847975"/>
          </a:xfrm>
          <a:prstGeom prst="rect">
            <a:avLst/>
          </a:prstGeom>
        </p:spPr>
      </p:pic>
      <p:sp>
        <p:nvSpPr>
          <p:cNvPr id="12" name="Text Placeholder 11"/>
          <p:cNvSpPr>
            <a:spLocks noGrp="1"/>
          </p:cNvSpPr>
          <p:nvPr>
            <p:ph type="body" sz="quarter" idx="30"/>
          </p:nvPr>
        </p:nvSpPr>
        <p:spPr/>
        <p:txBody>
          <a:bodyPr/>
          <a:lstStyle/>
          <a:p>
            <a:r>
              <a:rPr lang="zh-CN" altLang="en-US"/>
              <a:t>图</a:t>
            </a:r>
            <a:r>
              <a:rPr lang="en-US" altLang="zh-CN"/>
              <a:t>1 </a:t>
            </a:r>
            <a:r>
              <a:rPr lang="zh-CN" altLang="en-US"/>
              <a:t>浅圆仓实物及物理模型和仓内存储稻谷</a:t>
            </a:r>
          </a:p>
        </p:txBody>
      </p:sp>
      <p:pic>
        <p:nvPicPr>
          <p:cNvPr id="22" name="图片占位符 21"/>
          <p:cNvPicPr>
            <a:picLocks noGrp="1" noChangeAspect="1"/>
          </p:cNvPicPr>
          <p:nvPr>
            <p:ph type="pic" sz="quarter" idx="31"/>
          </p:nvPr>
        </p:nvPicPr>
        <p:blipFill>
          <a:blip r:embed="rId5"/>
          <a:stretch>
            <a:fillRect/>
          </a:stretch>
        </p:blipFill>
        <p:spPr>
          <a:xfrm>
            <a:off x="4135120" y="24088090"/>
            <a:ext cx="3780000" cy="2520000"/>
          </a:xfrm>
          <a:prstGeom prst="rect">
            <a:avLst/>
          </a:prstGeom>
        </p:spPr>
      </p:pic>
      <p:sp>
        <p:nvSpPr>
          <p:cNvPr id="14" name="Text Placeholder 13"/>
          <p:cNvSpPr>
            <a:spLocks noGrp="1"/>
          </p:cNvSpPr>
          <p:nvPr>
            <p:ph type="body" sz="quarter" idx="32"/>
          </p:nvPr>
        </p:nvSpPr>
        <p:spPr/>
        <p:txBody>
          <a:bodyPr/>
          <a:lstStyle/>
          <a:p>
            <a:r>
              <a:rPr lang="en-US" dirty="0">
                <a:latin typeface="等线" panose="02010600030101010101" pitchFamily="2" charset="-122"/>
                <a:ea typeface="等线" panose="02010600030101010101" pitchFamily="2" charset="-122"/>
              </a:rPr>
              <a:t>1）稻谷全年自然储藏时，由于环境温度、太阳辐射和谷物呼吸的共同影响，部分区域的稻谷极易黄变。</a:t>
            </a:r>
          </a:p>
          <a:p>
            <a:r>
              <a:rPr lang="en-US" dirty="0">
                <a:latin typeface="等线" panose="02010600030101010101" pitchFamily="2" charset="-122"/>
                <a:ea typeface="等线" panose="02010600030101010101" pitchFamily="2" charset="-122"/>
              </a:rPr>
              <a:t>2）自然储藏和机械通风交替进行的情况下，粮堆内部整体温度较低，粮堆内部的稻谷黄变较低，但由于太阳辐射的影响，部分区域的稻谷黄变较严重；通风降温可以有效降低的粮温，同时也降低了粮堆的含水率，从而有效抑制仓储稻谷黄变速度。</a:t>
            </a:r>
          </a:p>
          <a:p>
            <a:r>
              <a:rPr lang="en-US" dirty="0">
                <a:latin typeface="等线" panose="02010600030101010101" pitchFamily="2" charset="-122"/>
                <a:ea typeface="等线" panose="02010600030101010101" pitchFamily="2" charset="-122"/>
              </a:rPr>
              <a:t>3）浅圆仓装粮高度与直径比为1.0的浅圆仓储存稻谷时，稻谷粮堆的整体温度更低，黄变程度也更轻，表明装粮高度与直径比为1.0的浅圆仓更适合稻谷储存。</a:t>
            </a:r>
          </a:p>
        </p:txBody>
      </p:sp>
      <p:sp>
        <p:nvSpPr>
          <p:cNvPr id="15" name="Text Placeholder 14"/>
          <p:cNvSpPr>
            <a:spLocks noGrp="1"/>
          </p:cNvSpPr>
          <p:nvPr>
            <p:ph type="body" sz="quarter" idx="33"/>
          </p:nvPr>
        </p:nvSpPr>
        <p:spPr/>
        <p:txBody>
          <a:bodyPr/>
          <a:lstStyle/>
          <a:p>
            <a:r>
              <a:rPr lang="zh-CN" altLang="en-US"/>
              <a:t>结果</a:t>
            </a:r>
          </a:p>
        </p:txBody>
      </p:sp>
      <p:pic>
        <p:nvPicPr>
          <p:cNvPr id="23" name="图片占位符 22"/>
          <p:cNvPicPr>
            <a:picLocks noGrp="1" noChangeAspect="1"/>
          </p:cNvPicPr>
          <p:nvPr>
            <p:ph type="pic" sz="quarter" idx="34"/>
          </p:nvPr>
        </p:nvPicPr>
        <p:blipFill>
          <a:blip r:embed="rId6"/>
          <a:stretch>
            <a:fillRect/>
          </a:stretch>
        </p:blipFill>
        <p:spPr>
          <a:xfrm>
            <a:off x="17545685" y="29530040"/>
            <a:ext cx="3415271" cy="3240000"/>
          </a:xfrm>
          <a:prstGeom prst="rect">
            <a:avLst/>
          </a:prstGeom>
        </p:spPr>
      </p:pic>
      <p:sp>
        <p:nvSpPr>
          <p:cNvPr id="17" name="Text Placeholder 16"/>
          <p:cNvSpPr>
            <a:spLocks noGrp="1"/>
          </p:cNvSpPr>
          <p:nvPr>
            <p:ph type="body" sz="quarter" idx="35"/>
          </p:nvPr>
        </p:nvSpPr>
        <p:spPr/>
        <p:txBody>
          <a:bodyPr/>
          <a:lstStyle/>
          <a:p>
            <a:r>
              <a:rPr lang="zh-CN" altLang="en-US"/>
              <a:t>图</a:t>
            </a:r>
            <a:r>
              <a:rPr lang="en-US" altLang="zh-CN"/>
              <a:t>2 </a:t>
            </a:r>
            <a:r>
              <a:rPr lang="zh-CN" altLang="en-US"/>
              <a:t>稻谷全年自然储藏后物理场模拟结果</a:t>
            </a:r>
          </a:p>
        </p:txBody>
      </p:sp>
      <p:pic>
        <p:nvPicPr>
          <p:cNvPr id="18" name="图片 17"/>
          <p:cNvPicPr/>
          <p:nvPr/>
        </p:nvPicPr>
        <p:blipFill>
          <a:blip r:embed="rId7"/>
          <a:stretch>
            <a:fillRect/>
          </a:stretch>
        </p:blipFill>
        <p:spPr>
          <a:xfrm>
            <a:off x="1992630" y="20751165"/>
            <a:ext cx="4032250" cy="2870200"/>
          </a:xfrm>
          <a:prstGeom prst="rect">
            <a:avLst/>
          </a:prstGeom>
        </p:spPr>
      </p:pic>
      <p:pic>
        <p:nvPicPr>
          <p:cNvPr id="4" name="图片 162" descr="图片2"/>
          <p:cNvPicPr>
            <a:picLocks noChangeAspect="1"/>
          </p:cNvPicPr>
          <p:nvPr/>
        </p:nvPicPr>
        <p:blipFill>
          <a:blip r:embed="rId8"/>
          <a:stretch>
            <a:fillRect/>
          </a:stretch>
        </p:blipFill>
        <p:spPr>
          <a:xfrm>
            <a:off x="9241155" y="24088090"/>
            <a:ext cx="3825356" cy="2520000"/>
          </a:xfrm>
          <a:prstGeom prst="rect">
            <a:avLst/>
          </a:prstGeom>
          <a:noFill/>
          <a:ln w="9525">
            <a:noFill/>
          </a:ln>
        </p:spPr>
      </p:pic>
      <p:pic>
        <p:nvPicPr>
          <p:cNvPr id="25" name="图片 24"/>
          <p:cNvPicPr>
            <a:picLocks noChangeAspect="1"/>
          </p:cNvPicPr>
          <p:nvPr/>
        </p:nvPicPr>
        <p:blipFill>
          <a:blip r:embed="rId9"/>
          <a:stretch>
            <a:fillRect/>
          </a:stretch>
        </p:blipFill>
        <p:spPr>
          <a:xfrm>
            <a:off x="20579715" y="32865060"/>
            <a:ext cx="3415270" cy="3240000"/>
          </a:xfrm>
          <a:prstGeom prst="rect">
            <a:avLst/>
          </a:prstGeom>
        </p:spPr>
      </p:pic>
      <p:pic>
        <p:nvPicPr>
          <p:cNvPr id="26" name="图片 25"/>
          <p:cNvPicPr>
            <a:picLocks noChangeAspect="1"/>
          </p:cNvPicPr>
          <p:nvPr/>
        </p:nvPicPr>
        <p:blipFill>
          <a:blip r:embed="rId10"/>
          <a:stretch>
            <a:fillRect/>
          </a:stretch>
        </p:blipFill>
        <p:spPr>
          <a:xfrm>
            <a:off x="26748740" y="32750125"/>
            <a:ext cx="3415270" cy="3240000"/>
          </a:xfrm>
          <a:prstGeom prst="rect">
            <a:avLst/>
          </a:prstGeom>
        </p:spPr>
      </p:pic>
      <p:sp>
        <p:nvSpPr>
          <p:cNvPr id="27" name="文本框 26"/>
          <p:cNvSpPr txBox="1"/>
          <p:nvPr/>
        </p:nvSpPr>
        <p:spPr>
          <a:xfrm>
            <a:off x="18145760" y="32954595"/>
            <a:ext cx="2266315" cy="368300"/>
          </a:xfrm>
          <a:prstGeom prst="rect">
            <a:avLst/>
          </a:prstGeom>
          <a:noFill/>
        </p:spPr>
        <p:txBody>
          <a:bodyPr wrap="square" rtlCol="0">
            <a:spAutoFit/>
          </a:bodyPr>
          <a:lstStyle/>
          <a:p>
            <a:r>
              <a:rPr lang="zh-CN" altLang="en-US"/>
              <a:t>自然储藏微气流场</a:t>
            </a:r>
          </a:p>
        </p:txBody>
      </p:sp>
      <p:sp>
        <p:nvSpPr>
          <p:cNvPr id="28" name="文本框 27"/>
          <p:cNvSpPr txBox="1"/>
          <p:nvPr/>
        </p:nvSpPr>
        <p:spPr>
          <a:xfrm>
            <a:off x="24410035" y="32891095"/>
            <a:ext cx="2266315" cy="368300"/>
          </a:xfrm>
          <a:prstGeom prst="rect">
            <a:avLst/>
          </a:prstGeom>
          <a:noFill/>
        </p:spPr>
        <p:txBody>
          <a:bodyPr wrap="square" rtlCol="0">
            <a:spAutoFit/>
          </a:bodyPr>
          <a:lstStyle/>
          <a:p>
            <a:r>
              <a:rPr lang="zh-CN" altLang="en-US"/>
              <a:t>自然储藏黄度分布</a:t>
            </a:r>
          </a:p>
        </p:txBody>
      </p:sp>
      <p:sp>
        <p:nvSpPr>
          <p:cNvPr id="29" name="文本框 28"/>
          <p:cNvSpPr txBox="1"/>
          <p:nvPr/>
        </p:nvSpPr>
        <p:spPr>
          <a:xfrm>
            <a:off x="21227415" y="36148645"/>
            <a:ext cx="2266315" cy="368300"/>
          </a:xfrm>
          <a:prstGeom prst="rect">
            <a:avLst/>
          </a:prstGeom>
          <a:noFill/>
        </p:spPr>
        <p:txBody>
          <a:bodyPr wrap="square" rtlCol="0">
            <a:spAutoFit/>
          </a:bodyPr>
          <a:lstStyle/>
          <a:p>
            <a:r>
              <a:rPr lang="zh-CN" altLang="en-US"/>
              <a:t>自然储藏水分分布</a:t>
            </a:r>
          </a:p>
        </p:txBody>
      </p:sp>
      <p:sp>
        <p:nvSpPr>
          <p:cNvPr id="30" name="文本框 29"/>
          <p:cNvSpPr txBox="1"/>
          <p:nvPr/>
        </p:nvSpPr>
        <p:spPr>
          <a:xfrm>
            <a:off x="27556460" y="36008945"/>
            <a:ext cx="2266315" cy="368300"/>
          </a:xfrm>
          <a:prstGeom prst="rect">
            <a:avLst/>
          </a:prstGeom>
          <a:noFill/>
        </p:spPr>
        <p:txBody>
          <a:bodyPr wrap="square" rtlCol="0">
            <a:spAutoFit/>
          </a:bodyPr>
          <a:lstStyle/>
          <a:p>
            <a:r>
              <a:rPr lang="zh-CN" altLang="en-US"/>
              <a:t>自然储藏温度场</a:t>
            </a:r>
          </a:p>
        </p:txBody>
      </p:sp>
      <p:pic>
        <p:nvPicPr>
          <p:cNvPr id="34" name="图片 33" descr="山东建筑大学（红色）"/>
          <p:cNvPicPr>
            <a:picLocks noChangeAspect="1"/>
          </p:cNvPicPr>
          <p:nvPr/>
        </p:nvPicPr>
        <p:blipFill>
          <a:blip r:embed="rId11"/>
          <a:stretch>
            <a:fillRect/>
          </a:stretch>
        </p:blipFill>
        <p:spPr>
          <a:xfrm>
            <a:off x="18713450" y="38717220"/>
            <a:ext cx="11335953" cy="3240000"/>
          </a:xfrm>
          <a:prstGeom prst="rect">
            <a:avLst/>
          </a:prstGeom>
        </p:spPr>
      </p:pic>
      <p:pic>
        <p:nvPicPr>
          <p:cNvPr id="36" name="图片 35" descr="55e736d12f2eb9389b50eb1213339235e5dde611c18b (1)"/>
          <p:cNvPicPr>
            <a:picLocks noChangeAspect="1"/>
          </p:cNvPicPr>
          <p:nvPr/>
        </p:nvPicPr>
        <p:blipFill>
          <a:blip r:embed="rId12">
            <a:alphaModFix amt="44000"/>
          </a:blip>
          <a:stretch>
            <a:fillRect/>
          </a:stretch>
        </p:blipFill>
        <p:spPr>
          <a:xfrm>
            <a:off x="0" y="0"/>
            <a:ext cx="10299700" cy="12374245"/>
          </a:xfrm>
          <a:prstGeom prst="rect">
            <a:avLst/>
          </a:prstGeom>
        </p:spPr>
      </p:pic>
      <p:graphicFrame>
        <p:nvGraphicFramePr>
          <p:cNvPr id="8" name="Object 54"/>
          <p:cNvGraphicFramePr>
            <a:graphicFrameLocks noChangeAspect="1"/>
          </p:cNvGraphicFramePr>
          <p:nvPr/>
        </p:nvGraphicFramePr>
        <p:xfrm>
          <a:off x="22461855" y="27200225"/>
          <a:ext cx="3471273" cy="1332000"/>
        </p:xfrm>
        <a:graphic>
          <a:graphicData uri="http://schemas.openxmlformats.org/presentationml/2006/ole">
            <mc:AlternateContent xmlns:mc="http://schemas.openxmlformats.org/markup-compatibility/2006">
              <mc:Choice xmlns:v="urn:schemas-microsoft-com:vml" Requires="v">
                <p:oleObj spid="_x0000_s3090" r:id="rId13" imgW="2184400" imgH="838200" progId="Equation.KSEE3">
                  <p:embed/>
                </p:oleObj>
              </mc:Choice>
              <mc:Fallback>
                <p:oleObj r:id="rId13" imgW="2184400" imgH="838200" progId="Equation.KSEE3">
                  <p:embed/>
                  <p:pic>
                    <p:nvPicPr>
                      <p:cNvPr id="0" name="图片 3075"/>
                      <p:cNvPicPr/>
                      <p:nvPr/>
                    </p:nvPicPr>
                    <p:blipFill>
                      <a:blip r:embed="rId14"/>
                      <a:stretch>
                        <a:fillRect/>
                      </a:stretch>
                    </p:blipFill>
                    <p:spPr>
                      <a:xfrm>
                        <a:off x="22461855" y="27200225"/>
                        <a:ext cx="3471273" cy="1332000"/>
                      </a:xfrm>
                      <a:prstGeom prst="rect">
                        <a:avLst/>
                      </a:prstGeom>
                      <a:noFill/>
                      <a:ln w="38100">
                        <a:noFill/>
                        <a:miter/>
                      </a:ln>
                    </p:spPr>
                  </p:pic>
                </p:oleObj>
              </mc:Fallback>
            </mc:AlternateContent>
          </a:graphicData>
        </a:graphic>
      </p:graphicFrame>
      <p:graphicFrame>
        <p:nvGraphicFramePr>
          <p:cNvPr id="41" name="对象 40"/>
          <p:cNvGraphicFramePr>
            <a:graphicFrameLocks noChangeAspect="1"/>
          </p:cNvGraphicFramePr>
          <p:nvPr/>
        </p:nvGraphicFramePr>
        <p:xfrm>
          <a:off x="17240568" y="25487630"/>
          <a:ext cx="12747844" cy="1188000"/>
        </p:xfrm>
        <a:graphic>
          <a:graphicData uri="http://schemas.openxmlformats.org/presentationml/2006/ole">
            <mc:AlternateContent xmlns:mc="http://schemas.openxmlformats.org/markup-compatibility/2006">
              <mc:Choice xmlns:v="urn:schemas-microsoft-com:vml" Requires="v">
                <p:oleObj spid="_x0000_s3091" r:id="rId15" imgW="4254500" imgH="393700" progId="Equation.DSMT4">
                  <p:embed/>
                </p:oleObj>
              </mc:Choice>
              <mc:Fallback>
                <p:oleObj r:id="rId15" imgW="4254500" imgH="393700" progId="Equation.DSMT4">
                  <p:embed/>
                  <p:pic>
                    <p:nvPicPr>
                      <p:cNvPr id="0" name="图片 41"/>
                      <p:cNvPicPr/>
                      <p:nvPr/>
                    </p:nvPicPr>
                    <p:blipFill>
                      <a:blip r:embed="rId16"/>
                      <a:stretch>
                        <a:fillRect/>
                      </a:stretch>
                    </p:blipFill>
                    <p:spPr>
                      <a:xfrm>
                        <a:off x="17240568" y="25487630"/>
                        <a:ext cx="12747844" cy="1188000"/>
                      </a:xfrm>
                      <a:prstGeom prst="rect">
                        <a:avLst/>
                      </a:prstGeom>
                      <a:noFill/>
                      <a:ln w="38100">
                        <a:noFill/>
                        <a:miter/>
                      </a:ln>
                    </p:spPr>
                  </p:pic>
                </p:oleObj>
              </mc:Fallback>
            </mc:AlternateContent>
          </a:graphicData>
        </a:graphic>
      </p:graphicFrame>
      <p:graphicFrame>
        <p:nvGraphicFramePr>
          <p:cNvPr id="43" name="对象 42"/>
          <p:cNvGraphicFramePr>
            <a:graphicFrameLocks noChangeAspect="1"/>
          </p:cNvGraphicFramePr>
          <p:nvPr/>
        </p:nvGraphicFramePr>
        <p:xfrm>
          <a:off x="20384453" y="22394545"/>
          <a:ext cx="4025105" cy="1188000"/>
        </p:xfrm>
        <a:graphic>
          <a:graphicData uri="http://schemas.openxmlformats.org/presentationml/2006/ole">
            <mc:AlternateContent xmlns:mc="http://schemas.openxmlformats.org/markup-compatibility/2006">
              <mc:Choice xmlns:v="urn:schemas-microsoft-com:vml" Requires="v">
                <p:oleObj spid="_x0000_s3092" r:id="rId17" imgW="1345565" imgH="393700" progId="Equation.DSMT4">
                  <p:embed/>
                </p:oleObj>
              </mc:Choice>
              <mc:Fallback>
                <p:oleObj r:id="rId17" imgW="1345565" imgH="393700" progId="Equation.DSMT4">
                  <p:embed/>
                  <p:pic>
                    <p:nvPicPr>
                      <p:cNvPr id="0" name="图片 43"/>
                      <p:cNvPicPr/>
                      <p:nvPr/>
                    </p:nvPicPr>
                    <p:blipFill>
                      <a:blip r:embed="rId18"/>
                      <a:stretch>
                        <a:fillRect/>
                      </a:stretch>
                    </p:blipFill>
                    <p:spPr>
                      <a:xfrm>
                        <a:off x="20384453" y="22394545"/>
                        <a:ext cx="4025105" cy="1188000"/>
                      </a:xfrm>
                      <a:prstGeom prst="rect">
                        <a:avLst/>
                      </a:prstGeom>
                      <a:noFill/>
                      <a:ln w="38100">
                        <a:noFill/>
                        <a:miter/>
                      </a:ln>
                    </p:spPr>
                  </p:pic>
                </p:oleObj>
              </mc:Fallback>
            </mc:AlternateContent>
          </a:graphicData>
        </a:graphic>
      </p:graphicFrame>
      <p:graphicFrame>
        <p:nvGraphicFramePr>
          <p:cNvPr id="11" name="对象 -2147482604"/>
          <p:cNvGraphicFramePr>
            <a:graphicFrameLocks noChangeAspect="1"/>
          </p:cNvGraphicFramePr>
          <p:nvPr/>
        </p:nvGraphicFramePr>
        <p:xfrm>
          <a:off x="19665315" y="23393400"/>
          <a:ext cx="5890500" cy="1188000"/>
        </p:xfrm>
        <a:graphic>
          <a:graphicData uri="http://schemas.openxmlformats.org/presentationml/2006/ole">
            <mc:AlternateContent xmlns:mc="http://schemas.openxmlformats.org/markup-compatibility/2006">
              <mc:Choice xmlns:v="urn:schemas-microsoft-com:vml" Requires="v">
                <p:oleObj spid="_x0000_s3093" r:id="rId19" imgW="2400300" imgH="482600" progId="Equation.DSMT4">
                  <p:embed/>
                </p:oleObj>
              </mc:Choice>
              <mc:Fallback>
                <p:oleObj r:id="rId19" imgW="2400300" imgH="482600" progId="Equation.DSMT4">
                  <p:embed/>
                  <p:pic>
                    <p:nvPicPr>
                      <p:cNvPr id="0" name="图片 44"/>
                      <p:cNvPicPr/>
                      <p:nvPr/>
                    </p:nvPicPr>
                    <p:blipFill>
                      <a:blip r:embed="rId20"/>
                      <a:stretch>
                        <a:fillRect/>
                      </a:stretch>
                    </p:blipFill>
                    <p:spPr>
                      <a:xfrm>
                        <a:off x="19665315" y="23393400"/>
                        <a:ext cx="5890500" cy="1188000"/>
                      </a:xfrm>
                      <a:prstGeom prst="rect">
                        <a:avLst/>
                      </a:prstGeom>
                      <a:noFill/>
                      <a:ln w="38100">
                        <a:noFill/>
                        <a:miter/>
                      </a:ln>
                    </p:spPr>
                  </p:pic>
                </p:oleObj>
              </mc:Fallback>
            </mc:AlternateContent>
          </a:graphicData>
        </a:graphic>
      </p:graphicFrame>
      <p:graphicFrame>
        <p:nvGraphicFramePr>
          <p:cNvPr id="13" name="对象 -2147482612"/>
          <p:cNvGraphicFramePr>
            <a:graphicFrameLocks noChangeAspect="1"/>
          </p:cNvGraphicFramePr>
          <p:nvPr/>
        </p:nvGraphicFramePr>
        <p:xfrm>
          <a:off x="18569305" y="24511000"/>
          <a:ext cx="7816638" cy="1188000"/>
        </p:xfrm>
        <a:graphic>
          <a:graphicData uri="http://schemas.openxmlformats.org/presentationml/2006/ole">
            <mc:AlternateContent xmlns:mc="http://schemas.openxmlformats.org/markup-compatibility/2006">
              <mc:Choice xmlns:v="urn:schemas-microsoft-com:vml" Requires="v">
                <p:oleObj spid="_x0000_s3094" r:id="rId21" imgW="2603500" imgH="393700" progId="Equation.DSMT4">
                  <p:embed/>
                </p:oleObj>
              </mc:Choice>
              <mc:Fallback>
                <p:oleObj r:id="rId21" imgW="2603500" imgH="393700" progId="Equation.DSMT4">
                  <p:embed/>
                  <p:pic>
                    <p:nvPicPr>
                      <p:cNvPr id="0" name="图片 45"/>
                      <p:cNvPicPr/>
                      <p:nvPr/>
                    </p:nvPicPr>
                    <p:blipFill>
                      <a:blip r:embed="rId22"/>
                      <a:stretch>
                        <a:fillRect/>
                      </a:stretch>
                    </p:blipFill>
                    <p:spPr>
                      <a:xfrm>
                        <a:off x="18569305" y="24511000"/>
                        <a:ext cx="7816638" cy="1188000"/>
                      </a:xfrm>
                      <a:prstGeom prst="rect">
                        <a:avLst/>
                      </a:prstGeom>
                      <a:noFill/>
                      <a:ln w="38100">
                        <a:noFill/>
                        <a:miter/>
                      </a:ln>
                    </p:spPr>
                  </p:pic>
                </p:oleObj>
              </mc:Fallback>
            </mc:AlternateContent>
          </a:graphicData>
        </a:graphic>
      </p:graphicFrame>
      <p:graphicFrame>
        <p:nvGraphicFramePr>
          <p:cNvPr id="16" name="对象 -2147482594"/>
          <p:cNvGraphicFramePr>
            <a:graphicFrameLocks noChangeAspect="1"/>
          </p:cNvGraphicFramePr>
          <p:nvPr/>
        </p:nvGraphicFramePr>
        <p:xfrm>
          <a:off x="20122515" y="27176730"/>
          <a:ext cx="1379613" cy="1188000"/>
        </p:xfrm>
        <a:graphic>
          <a:graphicData uri="http://schemas.openxmlformats.org/presentationml/2006/ole">
            <mc:AlternateContent xmlns:mc="http://schemas.openxmlformats.org/markup-compatibility/2006">
              <mc:Choice xmlns:v="urn:schemas-microsoft-com:vml" Requires="v">
                <p:oleObj spid="_x0000_s3095" r:id="rId23" imgW="457200" imgH="393700" progId="Equation.KSEE3">
                  <p:embed/>
                </p:oleObj>
              </mc:Choice>
              <mc:Fallback>
                <p:oleObj r:id="rId23" imgW="457200" imgH="393700" progId="Equation.KSEE3">
                  <p:embed/>
                  <p:pic>
                    <p:nvPicPr>
                      <p:cNvPr id="0" name="图片 47"/>
                      <p:cNvPicPr/>
                      <p:nvPr/>
                    </p:nvPicPr>
                    <p:blipFill>
                      <a:blip r:embed="rId24"/>
                      <a:stretch>
                        <a:fillRect/>
                      </a:stretch>
                    </p:blipFill>
                    <p:spPr>
                      <a:xfrm>
                        <a:off x="20122515" y="27176730"/>
                        <a:ext cx="1379613" cy="1188000"/>
                      </a:xfrm>
                      <a:prstGeom prst="rect">
                        <a:avLst/>
                      </a:prstGeom>
                      <a:noFill/>
                      <a:ln w="38100">
                        <a:noFill/>
                        <a:miter/>
                      </a:ln>
                    </p:spPr>
                  </p:pic>
                </p:oleObj>
              </mc:Fallback>
            </mc:AlternateContent>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MmU5YTI5OThhYmQyNjAxNDE3NjBmOWQ5NGNkODE3ZDMifQ=="/>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TotalTime>
  <Words>202</Words>
  <Application>Microsoft Office PowerPoint</Application>
  <PresentationFormat>自定义</PresentationFormat>
  <Paragraphs>24</Paragraphs>
  <Slides>1</Slides>
  <Notes>0</Notes>
  <HiddenSlides>0</HiddenSlides>
  <MMClips>0</MMClips>
  <ScaleCrop>false</ScaleCrop>
  <HeadingPairs>
    <vt:vector size="8" baseType="variant">
      <vt:variant>
        <vt:lpstr>已用的字体</vt:lpstr>
      </vt:variant>
      <vt:variant>
        <vt:i4>5</vt:i4>
      </vt:variant>
      <vt:variant>
        <vt:lpstr>主题</vt:lpstr>
      </vt:variant>
      <vt:variant>
        <vt:i4>1</vt:i4>
      </vt:variant>
      <vt:variant>
        <vt:lpstr>嵌入 OLE 服务器</vt:lpstr>
      </vt:variant>
      <vt:variant>
        <vt:i4>2</vt:i4>
      </vt:variant>
      <vt:variant>
        <vt:lpstr>幻灯片标题</vt:lpstr>
      </vt:variant>
      <vt:variant>
        <vt:i4>1</vt:i4>
      </vt:variant>
    </vt:vector>
  </HeadingPairs>
  <TitlesOfParts>
    <vt:vector size="9" baseType="lpstr">
      <vt:lpstr>等线</vt:lpstr>
      <vt:lpstr>等线 Light</vt:lpstr>
      <vt:lpstr>Arial</vt:lpstr>
      <vt:lpstr>Calibri</vt:lpstr>
      <vt:lpstr>Calibri Light</vt:lpstr>
      <vt:lpstr>Office Theme</vt:lpstr>
      <vt:lpstr>Equation.KSEE3</vt:lpstr>
      <vt:lpstr>Equation.DSMT4</vt:lpstr>
      <vt:lpstr>基于 COMSOL 仓储稻谷籽粒黄变规律的数值模拟研究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138</cp:revision>
  <cp:lastPrinted>2023-01-06T15:48:00Z</cp:lastPrinted>
  <dcterms:created xsi:type="dcterms:W3CDTF">2023-01-03T14:57:00Z</dcterms:created>
  <dcterms:modified xsi:type="dcterms:W3CDTF">2024-10-22T09:12:31Z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0D6A59D7706A4DD493442AF0607BEB87_13</vt:lpwstr>
  </property>
  <property fmtid="{D5CDD505-2E9C-101B-9397-08002B2CF9AE}" pid="3" name="KSOProductBuildVer">
    <vt:lpwstr>2052-12.1.0.18276</vt:lpwstr>
  </property>
</Properties>
</file>