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2"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0" d="100"/>
          <a:sy n="30" d="100"/>
        </p:scale>
        <p:origin x="1164"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10/24/2024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10/24/2024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441" y="1534000"/>
            <a:ext cx="16191119" cy="3907429"/>
          </a:xfrm>
        </p:spPr>
        <p:txBody>
          <a:bodyPr>
            <a:normAutofit/>
          </a:bodyPr>
          <a:lstStyle/>
          <a:p>
            <a:r>
              <a:rPr lang="zh-CN" altLang="en-US" sz="9795" dirty="0">
                <a:latin typeface="+mn-lt"/>
                <a:ea typeface="+mn-ea"/>
              </a:rPr>
              <a:t>热成像芯片成像单元的辐射热及热膨胀多物理场耦合</a:t>
            </a:r>
          </a:p>
        </p:txBody>
      </p:sp>
      <p:sp>
        <p:nvSpPr>
          <p:cNvPr id="3" name="Content Placeholder 2"/>
          <p:cNvSpPr>
            <a:spLocks noGrp="1"/>
          </p:cNvSpPr>
          <p:nvPr>
            <p:ph sz="quarter" idx="10"/>
          </p:nvPr>
        </p:nvSpPr>
        <p:spPr>
          <a:xfrm>
            <a:off x="14321461" y="9063658"/>
            <a:ext cx="16559039" cy="1984280"/>
          </a:xfrm>
        </p:spPr>
        <p:txBody>
          <a:bodyPr/>
          <a:lstStyle/>
          <a:p>
            <a:pPr>
              <a:lnSpc>
                <a:spcPct val="150000"/>
              </a:lnSpc>
            </a:pPr>
            <a:r>
              <a:rPr lang="zh-CN" altLang="en-US" dirty="0">
                <a:latin typeface="+mn-lt"/>
                <a:sym typeface="+mn-ea"/>
              </a:rPr>
              <a:t>童琛琛</a:t>
            </a:r>
            <a:r>
              <a:rPr lang="en-US" baseline="30000" dirty="0">
                <a:latin typeface="+mn-lt"/>
                <a:sym typeface="+mn-ea"/>
              </a:rPr>
              <a:t>1</a:t>
            </a:r>
            <a:r>
              <a:rPr lang="en-US" altLang="zh-CN" dirty="0">
                <a:latin typeface="+mn-lt"/>
              </a:rPr>
              <a:t>, </a:t>
            </a:r>
            <a:r>
              <a:rPr lang="en-US" altLang="zh-CN" dirty="0">
                <a:latin typeface="+mn-lt"/>
                <a:sym typeface="+mn-ea"/>
              </a:rPr>
              <a:t>Abdullah</a:t>
            </a:r>
            <a:r>
              <a:rPr lang="en-US" baseline="30000" dirty="0">
                <a:latin typeface="+mn-lt"/>
                <a:sym typeface="+mn-ea"/>
              </a:rPr>
              <a:t>1</a:t>
            </a:r>
            <a:br>
              <a:rPr lang="en-US" dirty="0">
                <a:latin typeface="+mn-lt"/>
              </a:rPr>
            </a:br>
            <a:r>
              <a:rPr lang="en-US" dirty="0">
                <a:latin typeface="+mn-lt"/>
              </a:rPr>
              <a:t>1. </a:t>
            </a:r>
            <a:r>
              <a:rPr lang="zh-CN" altLang="en-US" dirty="0">
                <a:latin typeface="+mn-lt"/>
                <a:sym typeface="+mn-ea"/>
              </a:rPr>
              <a:t>上海量维信息科技有限公司</a:t>
            </a:r>
            <a:r>
              <a:rPr lang="en-US" altLang="zh-CN" dirty="0">
                <a:latin typeface="+mn-lt"/>
                <a:sym typeface="+mn-ea"/>
              </a:rPr>
              <a:t> </a:t>
            </a:r>
            <a:r>
              <a:rPr lang="en-US" dirty="0">
                <a:latin typeface="+mn-lt"/>
              </a:rPr>
              <a:t>, </a:t>
            </a:r>
            <a:r>
              <a:rPr lang="zh-CN" altLang="en-US" dirty="0">
                <a:latin typeface="+mn-lt"/>
              </a:rPr>
              <a:t>中国上海</a:t>
            </a:r>
            <a:r>
              <a:rPr lang="en-US" dirty="0">
                <a:latin typeface="+mn-lt"/>
              </a:rPr>
              <a:t>. </a:t>
            </a:r>
            <a:br>
              <a:rPr lang="en-US" dirty="0">
                <a:latin typeface="+mn-lt"/>
              </a:rPr>
            </a:br>
            <a:r>
              <a:rPr lang="en-US" dirty="0">
                <a:latin typeface="+mn-lt"/>
              </a:rPr>
              <a:t>2. King Saud University, Riyadh, Kingdom of Saudi Arabia.</a:t>
            </a:r>
          </a:p>
          <a:p>
            <a:endParaRPr lang="en-US" dirty="0">
              <a:latin typeface="+mn-lt"/>
            </a:endParaRPr>
          </a:p>
        </p:txBody>
      </p:sp>
      <mc:AlternateContent xmlns:mc="http://schemas.openxmlformats.org/markup-compatibility/2006" xmlns:a14="http://schemas.microsoft.com/office/drawing/2010/main">
        <mc:Choice Requires="a14">
          <p:sp>
            <p:nvSpPr>
              <p:cNvPr id="5" name="Text Placeholder 4"/>
              <p:cNvSpPr>
                <a:spLocks noGrp="1"/>
              </p:cNvSpPr>
              <p:nvPr>
                <p:ph type="body" sz="quarter" idx="23"/>
              </p:nvPr>
            </p:nvSpPr>
            <p:spPr>
              <a:xfrm>
                <a:off x="15655929" y="21344924"/>
                <a:ext cx="15224571" cy="6856707"/>
              </a:xfrm>
            </p:spPr>
            <p:txBody>
              <a:bodyPr/>
              <a:lstStyle/>
              <a:p>
                <a:pPr>
                  <a:lnSpc>
                    <a:spcPct val="150000"/>
                  </a:lnSpc>
                </a:pPr>
                <a:r>
                  <a:rPr lang="zh-CN" altLang="en-US" sz="4800" dirty="0"/>
                  <a:t>构建成像单元所需的基底模型与氧化钒薄膜模型，调用</a:t>
                </a:r>
                <a:r>
                  <a:rPr lang="en-US" altLang="zh-CN" sz="4800" dirty="0"/>
                  <a:t>COMSOL Multiphysics® </a:t>
                </a:r>
                <a:r>
                  <a:rPr lang="zh-CN" altLang="en-US" sz="4800" dirty="0"/>
                  <a:t>中结构力学，固体传热模块，使用了表面对表面辐射传热与热膨胀耦合接口，其中涉及的方程包括：</a:t>
                </a:r>
                <a:r>
                  <a:rPr lang="en-US" altLang="zh-CN" sz="4800" dirty="0"/>
                  <a:t>                   </a:t>
                </a:r>
                <a14:m>
                  <m:oMath xmlns:m="http://schemas.openxmlformats.org/officeDocument/2006/math">
                    <m:sSup>
                      <m:sSupPr>
                        <m:ctrlPr>
                          <a:rPr lang="de-DE" sz="4800" i="1">
                            <a:latin typeface="Cambria Math" panose="02040503050406030204" pitchFamily="18" charset="0"/>
                            <a:cs typeface="Cambria Math" panose="02040503050406030204" pitchFamily="18" charset="0"/>
                          </a:rPr>
                        </m:ctrlPr>
                      </m:sSupPr>
                      <m:e>
                        <m:r>
                          <a:rPr lang="en-US" altLang="de-DE" sz="4800" i="1">
                            <a:latin typeface="Cambria Math" panose="02040503050406030204" pitchFamily="18" charset="0"/>
                            <a:cs typeface="Cambria Math" panose="02040503050406030204" pitchFamily="18" charset="0"/>
                          </a:rPr>
                          <m:t>𝑗</m:t>
                        </m:r>
                      </m:e>
                      <m:sup>
                        <m:r>
                          <a:rPr lang="en-US" altLang="de-DE" sz="4800" i="1">
                            <a:latin typeface="Cambria Math" panose="02040503050406030204" pitchFamily="18" charset="0"/>
                            <a:cs typeface="Cambria Math" panose="02040503050406030204" pitchFamily="18" charset="0"/>
                          </a:rPr>
                          <m:t>∗</m:t>
                        </m:r>
                      </m:sup>
                    </m:sSup>
                    <m:r>
                      <a:rPr lang="en-US" altLang="de-DE" sz="4800">
                        <a:latin typeface="Cambria Math" panose="02040503050406030204" pitchFamily="18" charset="0"/>
                      </a:rPr>
                      <m:t>=</m:t>
                    </m:r>
                    <m:r>
                      <m:rPr>
                        <m:sty m:val="p"/>
                      </m:rPr>
                      <a:rPr lang="en-US" altLang="de-DE" sz="4800">
                        <a:latin typeface="Cambria Math" panose="02040503050406030204" pitchFamily="18" charset="0"/>
                        <a:cs typeface="Cambria Math" panose="02040503050406030204" pitchFamily="18" charset="0"/>
                      </a:rPr>
                      <m:t>εσ</m:t>
                    </m:r>
                    <m:sSup>
                      <m:sSupPr>
                        <m:ctrlPr>
                          <a:rPr lang="en-US" altLang="de-DE" sz="4800" i="1">
                            <a:latin typeface="Cambria Math" panose="02040503050406030204" pitchFamily="18" charset="0"/>
                            <a:cs typeface="Cambria Math" panose="02040503050406030204" pitchFamily="18" charset="0"/>
                          </a:rPr>
                        </m:ctrlPr>
                      </m:sSupPr>
                      <m:e>
                        <m:r>
                          <a:rPr lang="en-US" altLang="de-DE" sz="4800" i="1">
                            <a:latin typeface="Cambria Math" panose="02040503050406030204" pitchFamily="18" charset="0"/>
                            <a:cs typeface="Cambria Math" panose="02040503050406030204" pitchFamily="18" charset="0"/>
                          </a:rPr>
                          <m:t>𝑇</m:t>
                        </m:r>
                      </m:e>
                      <m:sup>
                        <m:r>
                          <a:rPr lang="en-US" altLang="de-DE" sz="4800" i="1">
                            <a:latin typeface="Cambria Math" panose="02040503050406030204" pitchFamily="18" charset="0"/>
                            <a:cs typeface="Cambria Math" panose="02040503050406030204" pitchFamily="18" charset="0"/>
                          </a:rPr>
                          <m:t>4</m:t>
                        </m:r>
                      </m:sup>
                    </m:sSup>
                  </m:oMath>
                </a14:m>
                <a:endParaRPr lang="zh-CN" altLang="en-US" sz="4800" dirty="0"/>
              </a:p>
              <a:p>
                <a:pPr/>
                <a14:m>
                  <m:oMathPara xmlns:m="http://schemas.openxmlformats.org/officeDocument/2006/math">
                    <m:oMathParaPr>
                      <m:jc m:val="centerGroup"/>
                    </m:oMathParaPr>
                    <m:oMath xmlns:m="http://schemas.openxmlformats.org/officeDocument/2006/math">
                      <m:r>
                        <a:rPr lang="en-US" sz="4800" i="1">
                          <a:latin typeface="Cambria Math" panose="02040503050406030204" pitchFamily="18" charset="0"/>
                          <a:cs typeface="Cambria Math" panose="02040503050406030204" pitchFamily="18" charset="0"/>
                        </a:rPr>
                        <m:t>𝜌</m:t>
                      </m:r>
                      <m:sSub>
                        <m:sSubPr>
                          <m:ctrlPr>
                            <a:rPr lang="en-US" sz="4800" i="1">
                              <a:latin typeface="Cambria Math" panose="02040503050406030204" pitchFamily="18" charset="0"/>
                              <a:cs typeface="Cambria Math" panose="02040503050406030204" pitchFamily="18" charset="0"/>
                            </a:rPr>
                          </m:ctrlPr>
                        </m:sSubPr>
                        <m:e>
                          <m:r>
                            <a:rPr lang="en-US" sz="4800" i="1">
                              <a:latin typeface="Cambria Math" panose="02040503050406030204" pitchFamily="18" charset="0"/>
                              <a:cs typeface="Cambria Math" panose="02040503050406030204" pitchFamily="18" charset="0"/>
                            </a:rPr>
                            <m:t>𝐶</m:t>
                          </m:r>
                        </m:e>
                        <m:sub>
                          <m:r>
                            <a:rPr lang="en-US" sz="4800" i="1">
                              <a:latin typeface="Cambria Math" panose="02040503050406030204" pitchFamily="18" charset="0"/>
                              <a:cs typeface="Cambria Math" panose="02040503050406030204" pitchFamily="18" charset="0"/>
                            </a:rPr>
                            <m:t>𝑝</m:t>
                          </m:r>
                        </m:sub>
                      </m:sSub>
                      <m:f>
                        <m:fPr>
                          <m:ctrlPr>
                            <a:rPr lang="en-US" sz="4800" i="1">
                              <a:latin typeface="Cambria Math" panose="02040503050406030204" pitchFamily="18" charset="0"/>
                            </a:rPr>
                          </m:ctrlPr>
                        </m:fPr>
                        <m:num>
                          <m:r>
                            <a:rPr lang="en-US" sz="4800" i="1">
                              <a:latin typeface="Cambria Math" panose="02040503050406030204" pitchFamily="18" charset="0"/>
                              <a:cs typeface="Cambria Math" panose="02040503050406030204" pitchFamily="18" charset="0"/>
                            </a:rPr>
                            <m:t>𝜕</m:t>
                          </m:r>
                          <m:r>
                            <m:rPr>
                              <m:sty m:val="p"/>
                            </m:rPr>
                            <a:rPr lang="en-US" altLang="de-DE" sz="4800">
                              <a:latin typeface="Cambria Math" panose="02040503050406030204" pitchFamily="18" charset="0"/>
                            </a:rPr>
                            <m:t>T</m:t>
                          </m:r>
                        </m:num>
                        <m:den>
                          <m:r>
                            <a:rPr lang="en-US" altLang="de-DE" sz="4800">
                              <a:latin typeface="Cambria Math" panose="02040503050406030204" pitchFamily="18" charset="0"/>
                              <a:cs typeface="Cambria Math" panose="02040503050406030204" pitchFamily="18" charset="0"/>
                            </a:rPr>
                            <m:t>𝜕</m:t>
                          </m:r>
                          <m:r>
                            <a:rPr lang="de-DE" sz="4800">
                              <a:latin typeface="Cambria Math" panose="02040503050406030204" pitchFamily="18" charset="0"/>
                            </a:rPr>
                            <m:t>𝑡</m:t>
                          </m:r>
                        </m:den>
                      </m:f>
                      <m:r>
                        <a:rPr lang="de-DE" sz="4800">
                          <a:latin typeface="Cambria Math" panose="02040503050406030204" pitchFamily="18" charset="0"/>
                        </a:rPr>
                        <m:t>+</m:t>
                      </m:r>
                      <m:r>
                        <m:rPr>
                          <m:sty m:val="p"/>
                        </m:rPr>
                        <a:rPr lang="de-DE" sz="4800">
                          <a:latin typeface="Cambria Math" panose="02040503050406030204" pitchFamily="18" charset="0"/>
                        </a:rPr>
                        <m:t>∇</m:t>
                      </m:r>
                      <m:r>
                        <a:rPr lang="en-US" altLang="de-DE" sz="4800">
                          <a:latin typeface="Cambria Math" panose="02040503050406030204" pitchFamily="18" charset="0"/>
                          <a:cs typeface="Cambria Math" panose="02040503050406030204" pitchFamily="18" charset="0"/>
                        </a:rPr>
                        <m:t>∙</m:t>
                      </m:r>
                      <m:d>
                        <m:dPr>
                          <m:ctrlPr>
                            <a:rPr lang="de-DE" sz="4800" i="1">
                              <a:latin typeface="Cambria Math" panose="02040503050406030204" pitchFamily="18" charset="0"/>
                            </a:rPr>
                          </m:ctrlPr>
                        </m:dPr>
                        <m:e>
                          <m:r>
                            <a:rPr lang="en-US" altLang="de-DE" sz="4800" i="1">
                              <a:latin typeface="Cambria Math" panose="02040503050406030204" pitchFamily="18" charset="0"/>
                              <a:cs typeface="Cambria Math" panose="02040503050406030204" pitchFamily="18" charset="0"/>
                            </a:rPr>
                            <m:t>𝑘</m:t>
                          </m:r>
                          <m:r>
                            <m:rPr>
                              <m:sty m:val="p"/>
                            </m:rPr>
                            <a:rPr lang="de-DE" sz="4800">
                              <a:latin typeface="Cambria Math" panose="02040503050406030204" pitchFamily="18" charset="0"/>
                            </a:rPr>
                            <m:t>∇</m:t>
                          </m:r>
                          <m:r>
                            <m:rPr>
                              <m:sty m:val="p"/>
                            </m:rPr>
                            <a:rPr lang="en-US" altLang="de-DE" sz="4800">
                              <a:latin typeface="Cambria Math" panose="02040503050406030204" pitchFamily="18" charset="0"/>
                            </a:rPr>
                            <m:t>T</m:t>
                          </m:r>
                        </m:e>
                      </m:d>
                      <m:r>
                        <a:rPr lang="en-US" altLang="de-DE" sz="4800">
                          <a:latin typeface="Cambria Math" panose="02040503050406030204" pitchFamily="18" charset="0"/>
                        </a:rPr>
                        <m:t>+</m:t>
                      </m:r>
                      <m:r>
                        <m:rPr>
                          <m:sty m:val="p"/>
                        </m:rPr>
                        <a:rPr lang="en-US" altLang="de-DE" sz="4800">
                          <a:latin typeface="Cambria Math" panose="02040503050406030204" pitchFamily="18" charset="0"/>
                        </a:rPr>
                        <m:t>Q</m:t>
                      </m:r>
                    </m:oMath>
                  </m:oMathPara>
                </a14:m>
                <a:br>
                  <a:rPr lang="en-US" sz="4800" dirty="0"/>
                </a:br>
                <a:endParaRPr lang="en-US" sz="4800" dirty="0"/>
              </a:p>
              <a:p>
                <a:pPr/>
                <a14:m>
                  <m:oMathPara xmlns:m="http://schemas.openxmlformats.org/officeDocument/2006/math">
                    <m:oMathParaPr>
                      <m:jc m:val="centerGroup"/>
                    </m:oMathParaPr>
                    <m:oMath xmlns:m="http://schemas.openxmlformats.org/officeDocument/2006/math">
                      <m:sSub>
                        <m:sSubPr>
                          <m:ctrlPr>
                            <a:rPr lang="en-US" sz="4800" i="1">
                              <a:latin typeface="Cambria Math" panose="02040503050406030204" pitchFamily="18" charset="0"/>
                              <a:cs typeface="Cambria Math" panose="02040503050406030204" pitchFamily="18" charset="0"/>
                            </a:rPr>
                          </m:ctrlPr>
                        </m:sSubPr>
                        <m:e>
                          <m:r>
                            <a:rPr lang="en-US" sz="4800" i="1">
                              <a:latin typeface="Cambria Math" panose="02040503050406030204" pitchFamily="18" charset="0"/>
                              <a:cs typeface="Cambria Math" panose="02040503050406030204" pitchFamily="18" charset="0"/>
                            </a:rPr>
                            <m:t>𝐸</m:t>
                          </m:r>
                        </m:e>
                        <m:sub>
                          <m:r>
                            <a:rPr lang="en-US" sz="4800" i="1">
                              <a:latin typeface="Cambria Math" panose="02040503050406030204" pitchFamily="18" charset="0"/>
                              <a:cs typeface="Cambria Math" panose="02040503050406030204" pitchFamily="18" charset="0"/>
                            </a:rPr>
                            <m:t>𝑡h</m:t>
                          </m:r>
                        </m:sub>
                      </m:sSub>
                      <m:r>
                        <a:rPr lang="en-US" altLang="de-DE" sz="4800">
                          <a:latin typeface="Cambria Math" panose="02040503050406030204" pitchFamily="18" charset="0"/>
                        </a:rPr>
                        <m:t>=</m:t>
                      </m:r>
                      <m:r>
                        <m:rPr>
                          <m:sty m:val="p"/>
                        </m:rPr>
                        <a:rPr lang="en-US" altLang="de-DE" sz="4800">
                          <a:latin typeface="Cambria Math" panose="02040503050406030204" pitchFamily="18" charset="0"/>
                          <a:cs typeface="Cambria Math" panose="02040503050406030204" pitchFamily="18" charset="0"/>
                        </a:rPr>
                        <m:t>α</m:t>
                      </m:r>
                      <m:r>
                        <a:rPr lang="de-DE" sz="4800">
                          <a:latin typeface="Cambria Math" panose="02040503050406030204" pitchFamily="18" charset="0"/>
                        </a:rPr>
                        <m:t>×</m:t>
                      </m:r>
                      <m:d>
                        <m:dPr>
                          <m:ctrlPr>
                            <a:rPr lang="de-DE" sz="4800" i="1">
                              <a:latin typeface="Cambria Math" panose="02040503050406030204" pitchFamily="18" charset="0"/>
                            </a:rPr>
                          </m:ctrlPr>
                        </m:dPr>
                        <m:e>
                          <m:r>
                            <m:rPr>
                              <m:sty m:val="p"/>
                            </m:rPr>
                            <a:rPr lang="en-US" altLang="de-DE" sz="4800">
                              <a:latin typeface="Cambria Math" panose="02040503050406030204" pitchFamily="18" charset="0"/>
                            </a:rPr>
                            <m:t>T</m:t>
                          </m:r>
                          <m:r>
                            <a:rPr lang="en-US" altLang="de-DE" sz="4800">
                              <a:latin typeface="Cambria Math" panose="02040503050406030204" pitchFamily="18" charset="0"/>
                            </a:rPr>
                            <m:t>−</m:t>
                          </m:r>
                          <m:sSub>
                            <m:sSubPr>
                              <m:ctrlPr>
                                <a:rPr lang="en-US" altLang="de-DE" sz="4800" i="1">
                                  <a:latin typeface="Cambria Math" panose="02040503050406030204" pitchFamily="18" charset="0"/>
                                  <a:cs typeface="Cambria Math" panose="02040503050406030204" pitchFamily="18" charset="0"/>
                                </a:rPr>
                              </m:ctrlPr>
                            </m:sSubPr>
                            <m:e>
                              <m:r>
                                <a:rPr lang="en-US" altLang="de-DE" sz="4800" i="1">
                                  <a:latin typeface="Cambria Math" panose="02040503050406030204" pitchFamily="18" charset="0"/>
                                  <a:cs typeface="Cambria Math" panose="02040503050406030204" pitchFamily="18" charset="0"/>
                                </a:rPr>
                                <m:t>𝑇</m:t>
                              </m:r>
                            </m:e>
                            <m:sub>
                              <m:r>
                                <a:rPr lang="en-US" altLang="de-DE" sz="4800" i="1">
                                  <a:latin typeface="Cambria Math" panose="02040503050406030204" pitchFamily="18" charset="0"/>
                                  <a:cs typeface="Cambria Math" panose="02040503050406030204" pitchFamily="18" charset="0"/>
                                </a:rPr>
                                <m:t>𝑟𝑒𝑓</m:t>
                              </m:r>
                            </m:sub>
                          </m:sSub>
                        </m:e>
                      </m:d>
                    </m:oMath>
                  </m:oMathPara>
                </a14:m>
                <a:endParaRPr lang="de-DE" sz="4800" dirty="0"/>
              </a:p>
              <a:p>
                <a:endParaRPr lang="en-US" sz="4800" dirty="0"/>
              </a:p>
              <a:p>
                <a:endParaRPr lang="en-US" sz="4800" dirty="0"/>
              </a:p>
              <a:p>
                <a:endParaRPr lang="en-US" sz="4800" dirty="0"/>
              </a:p>
            </p:txBody>
          </p:sp>
        </mc:Choice>
        <mc:Fallback xmlns="">
          <p:sp>
            <p:nvSpPr>
              <p:cNvPr id="5" name="Text Placeholder 4"/>
              <p:cNvSpPr>
                <a:spLocks noGrp="1" noRot="1" noChangeAspect="1" noMove="1" noResize="1" noEditPoints="1" noAdjustHandles="1" noChangeArrowheads="1" noChangeShapeType="1" noTextEdit="1"/>
              </p:cNvSpPr>
              <p:nvPr>
                <p:ph type="body" sz="quarter" idx="23"/>
              </p:nvPr>
            </p:nvSpPr>
            <p:spPr>
              <a:xfrm>
                <a:off x="15655929" y="21344924"/>
                <a:ext cx="15224571" cy="6856707"/>
              </a:xfrm>
              <a:blipFill>
                <a:blip r:embed="rId2"/>
                <a:stretch>
                  <a:fillRect l="-1801" r="-1601"/>
                </a:stretch>
              </a:blipFill>
            </p:spPr>
            <p:txBody>
              <a:bodyPr/>
              <a:lstStyle/>
              <a:p>
                <a:r>
                  <a:rPr lang="en-US">
                    <a:noFill/>
                  </a:rPr>
                  <a:t> </a:t>
                </a:r>
              </a:p>
            </p:txBody>
          </p:sp>
        </mc:Fallback>
      </mc:AlternateContent>
      <p:sp>
        <p:nvSpPr>
          <p:cNvPr id="6" name="Text Placeholder 5"/>
          <p:cNvSpPr>
            <a:spLocks noGrp="1"/>
          </p:cNvSpPr>
          <p:nvPr>
            <p:ph type="body" sz="quarter" idx="24"/>
          </p:nvPr>
        </p:nvSpPr>
        <p:spPr>
          <a:xfrm>
            <a:off x="1341120" y="39624000"/>
            <a:ext cx="15400020" cy="3659505"/>
          </a:xfrm>
        </p:spPr>
        <p:txBody>
          <a:bodyPr/>
          <a:lstStyle/>
          <a:p>
            <a:pPr>
              <a:lnSpc>
                <a:spcPct val="100000"/>
              </a:lnSpc>
            </a:pPr>
            <a:r>
              <a:rPr lang="en-US" dirty="0">
                <a:latin typeface="+mn-lt"/>
              </a:rPr>
              <a:t>1. K. Maeda, Characteristics of VOx Microbolometer on Si3N4/SiO2 Membrane Fabricated by Deep-RIE and XeF2 Vapor Etching for THz-detectors, IEEE</a:t>
            </a:r>
            <a:br>
              <a:rPr lang="en-US" dirty="0">
                <a:latin typeface="+mn-lt"/>
              </a:rPr>
            </a:br>
            <a:r>
              <a:rPr lang="en-US" dirty="0">
                <a:latin typeface="+mn-lt"/>
              </a:rPr>
              <a:t>2. B. Cole, High performance infrared detector arrays using thin film microstructures, IEEE </a:t>
            </a:r>
          </a:p>
          <a:p>
            <a:br>
              <a:rPr lang="en-US" dirty="0">
                <a:latin typeface="+mn-lt"/>
              </a:rPr>
            </a:br>
            <a:endParaRPr lang="en-US" dirty="0">
              <a:latin typeface="+mn-lt"/>
            </a:endParaRPr>
          </a:p>
          <a:p>
            <a:endParaRPr lang="en-US" dirty="0">
              <a:latin typeface="+mn-lt"/>
            </a:endParaRPr>
          </a:p>
          <a:p>
            <a:endParaRPr lang="en-US" dirty="0">
              <a:latin typeface="+mn-lt"/>
            </a:endParaRPr>
          </a:p>
        </p:txBody>
      </p:sp>
      <p:sp>
        <p:nvSpPr>
          <p:cNvPr id="7" name="Content Placeholder 6"/>
          <p:cNvSpPr>
            <a:spLocks noGrp="1"/>
          </p:cNvSpPr>
          <p:nvPr>
            <p:ph sz="quarter" idx="26"/>
          </p:nvPr>
        </p:nvSpPr>
        <p:spPr>
          <a:xfrm>
            <a:off x="14197330" y="5683250"/>
            <a:ext cx="17040860" cy="2491105"/>
          </a:xfrm>
        </p:spPr>
        <p:txBody>
          <a:bodyPr/>
          <a:lstStyle/>
          <a:p>
            <a:pPr>
              <a:lnSpc>
                <a:spcPct val="150000"/>
              </a:lnSpc>
            </a:pPr>
            <a:r>
              <a:rPr lang="zh-CN" altLang="en-US" dirty="0">
                <a:latin typeface="+mn-lt"/>
              </a:rPr>
              <a:t>研究红外成像探测系统中氧化钒成像单元所产生的形变与辐照功率之间的关系。</a:t>
            </a:r>
          </a:p>
        </p:txBody>
      </p:sp>
      <p:sp>
        <p:nvSpPr>
          <p:cNvPr id="8" name="Text Placeholder 7"/>
          <p:cNvSpPr>
            <a:spLocks noGrp="1"/>
          </p:cNvSpPr>
          <p:nvPr>
            <p:ph type="body" sz="quarter" idx="18"/>
          </p:nvPr>
        </p:nvSpPr>
        <p:spPr/>
        <p:txBody>
          <a:bodyPr/>
          <a:lstStyle/>
          <a:p>
            <a:pPr>
              <a:lnSpc>
                <a:spcPct val="150000"/>
              </a:lnSpc>
            </a:pPr>
            <a:r>
              <a:rPr sz="4400" dirty="0">
                <a:cs typeface="黑体" panose="02010609060101010101" charset="-122"/>
              </a:rPr>
              <a:t>在红外成像探测系统中，氧化钒（VOx）成像单元的性能受到辐照功率和工作温度的影响。本文旨在研究氧化钒成像单元在不同辐照条件下的形变行为，以及这些形变与辐照功率之间的关系。通过多物理场耦合的数值模拟方法，分析了热辐射引起的热膨胀效应，探讨了其对成像单元的形变和成像质量的影响。研究结果为优化红外成像探测系统的设计和性能提供了理论依据，尤其是在复杂环境下提升系统的稳定性和灵敏度具有重要意义。</a:t>
            </a:r>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a:xfrm>
            <a:off x="15655929" y="20207607"/>
            <a:ext cx="16062185" cy="1303795"/>
          </a:xfrm>
        </p:spPr>
        <p:txBody>
          <a:bodyPr/>
          <a:lstStyle/>
          <a:p>
            <a:r>
              <a:rPr lang="zh-CN" altLang="en-US" dirty="0"/>
              <a:t>方法论</a:t>
            </a:r>
          </a:p>
        </p:txBody>
      </p:sp>
      <p:sp>
        <p:nvSpPr>
          <p:cNvPr id="50" name="Text Placeholder 49"/>
          <p:cNvSpPr>
            <a:spLocks noGrp="1"/>
          </p:cNvSpPr>
          <p:nvPr>
            <p:ph type="body" sz="quarter" idx="30"/>
          </p:nvPr>
        </p:nvSpPr>
        <p:spPr/>
        <p:txBody>
          <a:bodyPr/>
          <a:lstStyle/>
          <a:p>
            <a:r>
              <a:rPr lang="zh-CN" altLang="en-US" dirty="0"/>
              <a:t>图</a:t>
            </a:r>
            <a:r>
              <a:rPr lang="en-US" altLang="zh-CN" dirty="0"/>
              <a:t>1</a:t>
            </a:r>
            <a:r>
              <a:rPr lang="en-US" dirty="0"/>
              <a:t>. </a:t>
            </a:r>
            <a:r>
              <a:rPr lang="zh-CN" altLang="en-US" dirty="0"/>
              <a:t>左</a:t>
            </a:r>
            <a:r>
              <a:rPr lang="en-US" dirty="0"/>
              <a:t>: 100μW </a:t>
            </a:r>
            <a:r>
              <a:rPr lang="zh-CN" altLang="en-US" dirty="0"/>
              <a:t>辐照强度整体温升；右</a:t>
            </a:r>
            <a:r>
              <a:rPr lang="en-US" dirty="0"/>
              <a:t>: </a:t>
            </a:r>
            <a:r>
              <a:rPr lang="zh-CN" altLang="en-US" dirty="0"/>
              <a:t>成像单元局部温升</a:t>
            </a:r>
            <a:endParaRPr lang="en-US" dirty="0"/>
          </a:p>
        </p:txBody>
      </p:sp>
      <p:sp>
        <p:nvSpPr>
          <p:cNvPr id="14" name="Text Placeholder 13"/>
          <p:cNvSpPr>
            <a:spLocks noGrp="1"/>
          </p:cNvSpPr>
          <p:nvPr>
            <p:ph type="body" sz="quarter" idx="32"/>
          </p:nvPr>
        </p:nvSpPr>
        <p:spPr>
          <a:xfrm>
            <a:off x="1196912" y="30295396"/>
            <a:ext cx="15434125" cy="7101577"/>
          </a:xfrm>
        </p:spPr>
        <p:txBody>
          <a:bodyPr/>
          <a:lstStyle/>
          <a:p>
            <a:pPr>
              <a:lnSpc>
                <a:spcPct val="150000"/>
              </a:lnSpc>
            </a:pPr>
            <a:r>
              <a:rPr lang="zh-CN" altLang="en-US" sz="4400" dirty="0"/>
              <a:t>结果可以在图</a:t>
            </a:r>
            <a:r>
              <a:rPr lang="en-US" altLang="zh-CN" sz="4400" dirty="0"/>
              <a:t>1</a:t>
            </a:r>
            <a:r>
              <a:rPr lang="zh-CN" altLang="en-US" sz="4400" dirty="0"/>
              <a:t>和图</a:t>
            </a:r>
            <a:r>
              <a:rPr lang="en-US" altLang="zh-CN" sz="4400" dirty="0"/>
              <a:t>2</a:t>
            </a:r>
            <a:r>
              <a:rPr lang="zh-CN" altLang="en-US" sz="4400" dirty="0"/>
              <a:t>中看到，图</a:t>
            </a:r>
            <a:r>
              <a:rPr lang="en-US" altLang="zh-CN" sz="4400" dirty="0"/>
              <a:t>1</a:t>
            </a:r>
            <a:r>
              <a:rPr lang="zh-CN" altLang="en-US" sz="4400" dirty="0"/>
              <a:t>结果可以看出由于氧化钒与基底材料不同的热传导特性，导致它们在吸收了来自外界的热辐射能量后呈现明显的温度梯度，从而导致图</a:t>
            </a:r>
            <a:r>
              <a:rPr lang="en-US" altLang="zh-CN" sz="4400" dirty="0"/>
              <a:t>2</a:t>
            </a:r>
            <a:r>
              <a:rPr lang="zh-CN" altLang="en-US" sz="4400" dirty="0"/>
              <a:t>结果中氧化钒薄膜的热膨胀的不均匀，并且在成像单元端部出现明显形变的结果，图</a:t>
            </a:r>
            <a:r>
              <a:rPr lang="en-US" altLang="zh-CN" sz="4400" dirty="0"/>
              <a:t>2</a:t>
            </a:r>
            <a:r>
              <a:rPr lang="zh-CN" altLang="en-US" sz="4400" dirty="0"/>
              <a:t>右侧结果展示随着外界辐照强度变化，氧化钒薄膜单元末端的形变量大小，该结果对研究氧化钒红外成像检测具有重要意义。</a:t>
            </a:r>
            <a:endParaRPr lang="en-US" sz="4400" dirty="0"/>
          </a:p>
        </p:txBody>
      </p:sp>
      <p:sp>
        <p:nvSpPr>
          <p:cNvPr id="15" name="Text Placeholder 14"/>
          <p:cNvSpPr>
            <a:spLocks noGrp="1"/>
          </p:cNvSpPr>
          <p:nvPr>
            <p:ph type="body" sz="quarter" idx="33"/>
          </p:nvPr>
        </p:nvSpPr>
        <p:spPr>
          <a:xfrm>
            <a:off x="1196913" y="29071922"/>
            <a:ext cx="15362501" cy="1303795"/>
          </a:xfrm>
        </p:spPr>
        <p:txBody>
          <a:bodyPr/>
          <a:lstStyle/>
          <a:p>
            <a:r>
              <a:rPr lang="zh-CN" altLang="en-US" dirty="0"/>
              <a:t>结果</a:t>
            </a:r>
          </a:p>
        </p:txBody>
      </p:sp>
      <p:sp>
        <p:nvSpPr>
          <p:cNvPr id="70" name="Text Placeholder 69"/>
          <p:cNvSpPr>
            <a:spLocks noGrp="1"/>
          </p:cNvSpPr>
          <p:nvPr>
            <p:ph type="body" sz="quarter" idx="35"/>
          </p:nvPr>
        </p:nvSpPr>
        <p:spPr>
          <a:xfrm>
            <a:off x="17750395" y="35979703"/>
            <a:ext cx="12278915" cy="1468347"/>
          </a:xfrm>
        </p:spPr>
        <p:txBody>
          <a:bodyPr/>
          <a:lstStyle/>
          <a:p>
            <a:pPr>
              <a:lnSpc>
                <a:spcPct val="150000"/>
              </a:lnSpc>
            </a:pPr>
            <a:r>
              <a:rPr lang="zh-CN" altLang="en-US" dirty="0"/>
              <a:t>图</a:t>
            </a:r>
            <a:r>
              <a:rPr lang="en-US" altLang="zh-CN" dirty="0"/>
              <a:t>2</a:t>
            </a:r>
            <a:r>
              <a:rPr lang="en-US" dirty="0"/>
              <a:t>. </a:t>
            </a:r>
            <a:r>
              <a:rPr lang="zh-CN" altLang="en-US" dirty="0"/>
              <a:t>左</a:t>
            </a:r>
            <a:r>
              <a:rPr lang="en-US" dirty="0"/>
              <a:t>: </a:t>
            </a:r>
            <a:r>
              <a:rPr lang="zh-CN" altLang="en-US" dirty="0"/>
              <a:t>氧化钒薄膜单元受热膨胀发生形变；右：薄膜单元末端型变量与外界辐射强度函数曲线</a:t>
            </a:r>
            <a:endParaRPr lang="en-US" dirty="0"/>
          </a:p>
          <a:p>
            <a:endParaRPr lang="en-US" dirty="0"/>
          </a:p>
        </p:txBody>
      </p:sp>
      <p:sp>
        <p:nvSpPr>
          <p:cNvPr id="19" name="TextBox 1"/>
          <p:cNvSpPr txBox="1"/>
          <p:nvPr/>
        </p:nvSpPr>
        <p:spPr>
          <a:xfrm>
            <a:off x="1196912" y="38648293"/>
            <a:ext cx="15919818" cy="866740"/>
          </a:xfrm>
          <a:prstGeom prst="rect">
            <a:avLst/>
          </a:prstGeom>
          <a:solidFill>
            <a:schemeClr val="bg1"/>
          </a:solidFill>
        </p:spPr>
        <p:txBody>
          <a:bodyPr wrap="square" rtlCol="0">
            <a:spAutoFit/>
          </a:bodyPr>
          <a:lstStyle/>
          <a:p>
            <a:r>
              <a:rPr lang="zh-CN" altLang="en-US" sz="4920" b="1" dirty="0">
                <a:solidFill>
                  <a:schemeClr val="bg1">
                    <a:lumMod val="65000"/>
                  </a:schemeClr>
                </a:solidFill>
                <a:cs typeface="Calibri" panose="020F0502020204030204" pitchFamily="34" charset="0"/>
              </a:rPr>
              <a:t>参考文献</a:t>
            </a:r>
            <a:endParaRPr lang="en-US" sz="4100" b="1" dirty="0">
              <a:solidFill>
                <a:schemeClr val="bg1">
                  <a:lumMod val="65000"/>
                </a:schemeClr>
              </a:solidFill>
              <a:cs typeface="Calibri" panose="020F0502020204030204" pitchFamily="34" charset="0"/>
            </a:endParaRPr>
          </a:p>
        </p:txBody>
      </p:sp>
      <p:pic>
        <p:nvPicPr>
          <p:cNvPr id="13" name="图片占位符 12" descr="年会"/>
          <p:cNvPicPr>
            <a:picLocks noGrp="1" noChangeAspect="1"/>
          </p:cNvPicPr>
          <p:nvPr>
            <p:ph type="pic" sz="quarter" idx="11"/>
          </p:nvPr>
        </p:nvPicPr>
        <p:blipFill>
          <a:blip r:embed="rId3"/>
          <a:stretch>
            <a:fillRect/>
          </a:stretch>
        </p:blipFill>
        <p:spPr>
          <a:xfrm>
            <a:off x="0" y="-1861185"/>
            <a:ext cx="15655925" cy="15655925"/>
          </a:xfrm>
          <a:prstGeom prst="rect">
            <a:avLst/>
          </a:prstGeom>
        </p:spPr>
      </p:pic>
      <p:pic>
        <p:nvPicPr>
          <p:cNvPr id="20" name="图片占位符 19" descr="温度局部英文"/>
          <p:cNvPicPr>
            <a:picLocks noGrp="1" noChangeAspect="1"/>
          </p:cNvPicPr>
          <p:nvPr>
            <p:ph type="pic" sz="quarter" idx="29"/>
          </p:nvPr>
        </p:nvPicPr>
        <p:blipFill>
          <a:blip r:embed="rId4"/>
          <a:stretch>
            <a:fillRect/>
          </a:stretch>
        </p:blipFill>
        <p:spPr>
          <a:xfrm>
            <a:off x="7898765" y="21511260"/>
            <a:ext cx="6298565" cy="4725035"/>
          </a:xfrm>
          <a:prstGeom prst="rect">
            <a:avLst/>
          </a:prstGeom>
        </p:spPr>
      </p:pic>
      <p:pic>
        <p:nvPicPr>
          <p:cNvPr id="23" name="图片 22" descr="温度英文"/>
          <p:cNvPicPr>
            <a:picLocks noChangeAspect="1"/>
          </p:cNvPicPr>
          <p:nvPr/>
        </p:nvPicPr>
        <p:blipFill>
          <a:blip r:embed="rId5"/>
          <a:stretch>
            <a:fillRect/>
          </a:stretch>
        </p:blipFill>
        <p:spPr>
          <a:xfrm>
            <a:off x="1196975" y="21525865"/>
            <a:ext cx="6300470" cy="4725670"/>
          </a:xfrm>
          <a:prstGeom prst="rect">
            <a:avLst/>
          </a:prstGeom>
        </p:spPr>
      </p:pic>
      <p:pic>
        <p:nvPicPr>
          <p:cNvPr id="25" name="图片 24" descr="应变局部英文"/>
          <p:cNvPicPr>
            <a:picLocks noChangeAspect="1"/>
          </p:cNvPicPr>
          <p:nvPr/>
        </p:nvPicPr>
        <p:blipFill>
          <a:blip r:embed="rId6"/>
          <a:stretch>
            <a:fillRect/>
          </a:stretch>
        </p:blipFill>
        <p:spPr>
          <a:xfrm>
            <a:off x="16741140" y="30218380"/>
            <a:ext cx="7315835" cy="5487035"/>
          </a:xfrm>
          <a:prstGeom prst="rect">
            <a:avLst/>
          </a:prstGeom>
        </p:spPr>
      </p:pic>
      <p:pic>
        <p:nvPicPr>
          <p:cNvPr id="26" name="图片 25" descr="FUNCTION"/>
          <p:cNvPicPr>
            <a:picLocks noChangeAspect="1"/>
          </p:cNvPicPr>
          <p:nvPr/>
        </p:nvPicPr>
        <p:blipFill>
          <a:blip r:embed="rId7"/>
          <a:stretch>
            <a:fillRect/>
          </a:stretch>
        </p:blipFill>
        <p:spPr>
          <a:xfrm>
            <a:off x="24238585" y="30065980"/>
            <a:ext cx="7931785" cy="594931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GUzOWQ5ZWI0ZmY4Y2Y0Nzc1ZjY2NGI1MWMzYzVjOWE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24</TotalTime>
  <Words>330</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黑体</vt:lpstr>
      <vt:lpstr>Arial</vt:lpstr>
      <vt:lpstr>Calibri</vt:lpstr>
      <vt:lpstr>Calibri Light</vt:lpstr>
      <vt:lpstr>Cambria Math</vt:lpstr>
      <vt:lpstr>Office Theme</vt:lpstr>
      <vt:lpstr>热成像芯片成像单元的辐射热及热膨胀多物理场耦合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143</cp:revision>
  <cp:lastPrinted>2023-01-06T15:48:00Z</cp:lastPrinted>
  <dcterms:created xsi:type="dcterms:W3CDTF">2023-01-03T14:57:00Z</dcterms:created>
  <dcterms:modified xsi:type="dcterms:W3CDTF">2024-10-24T02:55:30Z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613E566DEB6740CEB50699F4D0BABC36_13</vt:lpwstr>
  </property>
  <property fmtid="{D5CDD505-2E9C-101B-9397-08002B2CF9AE}" pid="3" name="KSOProductBuildVer">
    <vt:lpwstr>2052-12.1.0.18276</vt:lpwstr>
  </property>
</Properties>
</file>