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14" autoAdjust="0"/>
    <p:restoredTop sz="95707" autoAdjust="0"/>
  </p:normalViewPr>
  <p:slideViewPr>
    <p:cSldViewPr snapToGrid="0">
      <p:cViewPr>
        <p:scale>
          <a:sx n="30" d="100"/>
          <a:sy n="30" d="100"/>
        </p:scale>
        <p:origin x="1350" y="-320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rPr>
              <a:t>REFERENCES</a:t>
            </a: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973365" y="1534000"/>
            <a:ext cx="16744749" cy="3907429"/>
          </a:xfrm>
        </p:spPr>
        <p:txBody>
          <a:bodyPr>
            <a:normAutofit/>
          </a:bodyPr>
          <a:lstStyle/>
          <a:p>
            <a:r>
              <a:rPr lang="en-US" sz="11000" dirty="0"/>
              <a:t>Geometric </a:t>
            </a:r>
            <a:r>
              <a:rPr lang="en-US" sz="12000" dirty="0"/>
              <a:t>optimization</a:t>
            </a:r>
            <a:r>
              <a:rPr lang="en-US" sz="11000" dirty="0"/>
              <a:t> of</a:t>
            </a:r>
            <a:r>
              <a:rPr lang="zh-CN" altLang="en-US" sz="11000" dirty="0"/>
              <a:t> </a:t>
            </a:r>
            <a:r>
              <a:rPr lang="en-US" sz="11000" dirty="0"/>
              <a:t>thermoelectric sensor</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973227" y="8914953"/>
            <a:ext cx="16744887" cy="2995134"/>
          </a:xfrm>
        </p:spPr>
        <p:txBody>
          <a:bodyPr/>
          <a:lstStyle/>
          <a:p>
            <a:r>
              <a:rPr lang="en-US" altLang="zh-CN" dirty="0"/>
              <a:t>Kai-Yu Yang </a:t>
            </a:r>
            <a:r>
              <a:rPr lang="en-US" altLang="zh-CN" baseline="30000" dirty="0"/>
              <a:t>1</a:t>
            </a:r>
            <a:r>
              <a:rPr lang="en-US" altLang="zh-CN" dirty="0"/>
              <a:t>, Kai Guo</a:t>
            </a:r>
            <a:r>
              <a:rPr lang="en-US" altLang="zh-CN" baseline="30000" dirty="0"/>
              <a:t>2</a:t>
            </a:r>
            <a:br>
              <a:rPr lang="en-US" altLang="zh-CN" dirty="0"/>
            </a:br>
            <a:r>
              <a:rPr lang="en-US" altLang="zh-CN" dirty="0"/>
              <a:t>1. School of Materials Science and Engineering, Guilin University of Electronic Technology, Guilin 541004, China. </a:t>
            </a:r>
            <a:br>
              <a:rPr lang="en-US" altLang="zh-CN" dirty="0"/>
            </a:br>
            <a:r>
              <a:rPr lang="en-US" altLang="zh-CN" dirty="0"/>
              <a:t>2. School of Physics and Materials Science, Guangzhou University, Guangzhou 510006, China.</a:t>
            </a:r>
          </a:p>
          <a:p>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922354"/>
            <a:ext cx="16062185" cy="7306948"/>
          </a:xfrm>
        </p:spPr>
        <p:txBody>
          <a:bodyPr/>
          <a:lstStyle/>
          <a:p>
            <a:r>
              <a:rPr lang="en-US" sz="3600" dirty="0"/>
              <a:t>The model consists of three pairs of n-p thermoelectric films. Each pair of copper electrodes is connected to adjacent thermoelectric films in series. The aluminum plates provide the same temperature gradient for each thermoelectric film, enabling electrical series and thermal parallel connections. </a:t>
            </a:r>
          </a:p>
          <a:p>
            <a:r>
              <a:rPr lang="en-US" sz="3600" dirty="0"/>
              <a:t>The influence of the geometric parameters of the film—length, width, and thickness—on device performance is interdependent. When these parameters are optimized simultaneously, the result often exhibits a synergistic effect. Therefore, only one geometric parameter is adjusted at a time, while other parameters and conditions remain unchanged, allowing for clearer, more accurate, and simpler analysis of their impact.</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434125" cy="3194500"/>
          </a:xfrm>
        </p:spPr>
        <p:txBody>
          <a:bodyPr/>
          <a:lstStyle/>
          <a:p>
            <a:r>
              <a:rPr lang="en-US" altLang="zh-CN" sz="2800" dirty="0"/>
              <a:t>1. Zhou, Q et al. High-performance flexible thermoelectric generators with tunable in-plane and out-of-plane architectures</a:t>
            </a:r>
            <a:r>
              <a:rPr lang="en-US" altLang="zh-CN" sz="2800" i="1" dirty="0"/>
              <a:t>. Nano Energy </a:t>
            </a:r>
            <a:r>
              <a:rPr lang="en-US" altLang="zh-CN" sz="2800" dirty="0"/>
              <a:t>2023, 118.</a:t>
            </a:r>
            <a:br>
              <a:rPr lang="en-US" altLang="zh-CN" sz="2800" dirty="0"/>
            </a:br>
            <a:r>
              <a:rPr lang="en-US" altLang="zh-CN" sz="2800" dirty="0"/>
              <a:t>2. Zhang, C et al. </a:t>
            </a:r>
            <a:r>
              <a:rPr lang="en-US" altLang="zh-CN" sz="2800" dirty="0" err="1"/>
              <a:t>MXene</a:t>
            </a:r>
            <a:r>
              <a:rPr lang="en-US" altLang="zh-CN" sz="2800" dirty="0"/>
              <a:t>-based wearable thermoelectric respiration sensor. </a:t>
            </a:r>
            <a:r>
              <a:rPr lang="en-US" altLang="zh-CN" sz="2800" i="1" dirty="0"/>
              <a:t>Nano Energy </a:t>
            </a:r>
            <a:r>
              <a:rPr lang="en-US" altLang="zh-CN" sz="2800" dirty="0"/>
              <a:t>2023, 118.</a:t>
            </a:r>
            <a:br>
              <a:rPr lang="en-US" altLang="zh-CN" sz="2800" dirty="0"/>
            </a:br>
            <a:r>
              <a:rPr lang="en-US" altLang="zh-CN" sz="2800" dirty="0"/>
              <a:t>3. Zhang, F et al. Flexible and self-powered temperature-pressure dual-parameter sensors using microstructure-frame-supported organic thermoelectric materials. </a:t>
            </a:r>
            <a:r>
              <a:rPr lang="en-US" altLang="zh-CN" sz="2800" i="1" dirty="0"/>
              <a:t>Nature Communications</a:t>
            </a:r>
            <a:r>
              <a:rPr lang="en-US" altLang="zh-CN" sz="2800" dirty="0"/>
              <a:t> 2015, 6.</a:t>
            </a: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973343" y="5683427"/>
            <a:ext cx="16744887" cy="3511702"/>
          </a:xfrm>
        </p:spPr>
        <p:txBody>
          <a:bodyPr/>
          <a:lstStyle/>
          <a:p>
            <a:r>
              <a:rPr lang="en-US" dirty="0"/>
              <a:t>Optimize the thermoelectric sensor's output performance by refining the design rules and geometric structure of the thermoelectric film.</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sz="3600" dirty="0"/>
              <a:t>Thermoelectric sensors, which are capable to convert temperature gradients into electrical signals, hold promise for use in wearable body-temperature monitors and self-powered electronic devices. However, traditional flexible thermoelectric devices constructed with organic materials have been hampered by their low energy conversion efficiency, largely stemming from the lack of ideal materials and optimized device geometry. </a:t>
            </a:r>
          </a:p>
          <a:p>
            <a:r>
              <a:rPr lang="en-US" altLang="zh-CN" sz="3600" dirty="0"/>
              <a:t>In this study, we utilize state-of-the-art Ag</a:t>
            </a:r>
            <a:r>
              <a:rPr lang="en-US" altLang="zh-CN" sz="3600" baseline="-25000" dirty="0"/>
              <a:t>2</a:t>
            </a:r>
            <a:r>
              <a:rPr lang="en-US" altLang="zh-CN" sz="3600" dirty="0"/>
              <a:t>S-based inorganic materials to fine-tune the geometric parameters of full-inorganic flexible thermoelectric devices and delve into the potential application of this technology in the realm of respiratory monitoring, underscoring its significance and promising prospects.</a:t>
            </a:r>
          </a:p>
          <a:p>
            <a:pPr algn="just"/>
            <a:r>
              <a:rPr lang="en-US" altLang="zh-CN" sz="3600" dirty="0"/>
              <a:t>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altLang="zh-CN" sz="3600" dirty="0"/>
              <a:t>FIGURE 1. Left: Model of thermoelectric sensor. Right: The model after full-size optimization.</a:t>
            </a:r>
          </a:p>
          <a:p>
            <a:endParaRPr lang="en-US" sz="3600" dirty="0"/>
          </a:p>
        </p:txBody>
      </p:sp>
      <p:pic>
        <p:nvPicPr>
          <p:cNvPr id="11" name="图片占位符 10">
            <a:extLst>
              <a:ext uri="{FF2B5EF4-FFF2-40B4-BE49-F238E27FC236}">
                <a16:creationId xmlns:a16="http://schemas.microsoft.com/office/drawing/2014/main" id="{CE03C14D-D0CA-3B60-4A9C-708569FEF7FE}"/>
              </a:ext>
            </a:extLst>
          </p:cNvPr>
          <p:cNvPicPr>
            <a:picLocks noGrp="1" noChangeAspect="1"/>
          </p:cNvPicPr>
          <p:nvPr>
            <p:ph type="pic" sz="quarter" idx="31"/>
          </p:nvPr>
        </p:nvPicPr>
        <p:blipFill rotWithShape="1">
          <a:blip r:embed="rId2">
            <a:extLst>
              <a:ext uri="{28A0092B-C50C-407E-A947-70E740481C1C}">
                <a14:useLocalDpi xmlns:a14="http://schemas.microsoft.com/office/drawing/2010/main" val="0"/>
              </a:ext>
            </a:extLst>
          </a:blip>
          <a:srcRect l="-9859" t="3663" r="-9859"/>
          <a:stretch/>
        </p:blipFill>
        <p:spPr>
          <a:xfrm>
            <a:off x="19545300" y="38615136"/>
            <a:ext cx="11427279" cy="3639080"/>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800" dirty="0"/>
              <a:t>The results are shown in Figure 2. The left figure shows the temperature and potential distribution of the full-size optimized sensor at a current of 0mA, corresponding to its working condition in the case of open circuit. The right figure shows that the performance of the sensor is indeed influenced by the geometric dimensions of the thermoelectric film. Under the same temperature difference, the optimized power density is significantly increased by 84.55 %.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19" name="图片占位符 18">
            <a:extLst>
              <a:ext uri="{FF2B5EF4-FFF2-40B4-BE49-F238E27FC236}">
                <a16:creationId xmlns:a16="http://schemas.microsoft.com/office/drawing/2014/main" id="{6F763128-025D-A691-FB9B-3EFE1381BC5E}"/>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876" b="876"/>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504995"/>
            <a:ext cx="14224907" cy="1874969"/>
          </a:xfrm>
        </p:spPr>
        <p:txBody>
          <a:bodyPr/>
          <a:lstStyle/>
          <a:p>
            <a:r>
              <a:rPr lang="en-US" altLang="zh-CN" sz="3600" dirty="0"/>
              <a:t>FIGURE 2. Left: Temperature and potential distribution of the sensor. Right: Performance comparison of the sensor before and after full-size optimization.</a:t>
            </a:r>
          </a:p>
          <a:p>
            <a:endParaRPr lang="en-US" sz="3600" dirty="0"/>
          </a:p>
        </p:txBody>
      </p:sp>
      <p:pic>
        <p:nvPicPr>
          <p:cNvPr id="35" name="图片占位符 34">
            <a:extLst>
              <a:ext uri="{FF2B5EF4-FFF2-40B4-BE49-F238E27FC236}">
                <a16:creationId xmlns:a16="http://schemas.microsoft.com/office/drawing/2014/main" id="{81CABE42-CAF2-FA7F-581A-CC83A30F6762}"/>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14952" t="27733" r="30752" b="24146"/>
          <a:stretch/>
        </p:blipFill>
        <p:spPr>
          <a:xfrm>
            <a:off x="50043" y="1072806"/>
            <a:ext cx="14129982" cy="9391994"/>
          </a:xfrm>
        </p:spPr>
      </p:pic>
      <p:pic>
        <p:nvPicPr>
          <p:cNvPr id="51" name="图片占位符 50">
            <a:extLst>
              <a:ext uri="{FF2B5EF4-FFF2-40B4-BE49-F238E27FC236}">
                <a16:creationId xmlns:a16="http://schemas.microsoft.com/office/drawing/2014/main" id="{0DF4D16C-93A8-75CC-8575-870E0CCFD729}"/>
              </a:ext>
            </a:extLst>
          </p:cNvPr>
          <p:cNvPicPr>
            <a:picLocks noGrp="1" noChangeAspect="1"/>
          </p:cNvPicPr>
          <p:nvPr>
            <p:ph type="pic" sz="quarter" idx="29"/>
          </p:nvPr>
        </p:nvPicPr>
        <p:blipFill rotWithShape="1">
          <a:blip r:embed="rId5">
            <a:extLst>
              <a:ext uri="{28A0092B-C50C-407E-A947-70E740481C1C}">
                <a14:useLocalDpi xmlns:a14="http://schemas.microsoft.com/office/drawing/2010/main" val="0"/>
              </a:ext>
            </a:extLst>
          </a:blip>
          <a:srcRect l="175" t="4" r="175" b="4"/>
          <a:stretch/>
        </p:blipFill>
        <p:spPr>
          <a:xfrm>
            <a:off x="1196912" y="20360447"/>
            <a:ext cx="13710909" cy="625621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822</TotalTime>
  <Words>489</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Geometric optimization of thermoelectric sensor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137</cp:revision>
  <cp:lastPrinted>2023-01-06T15:48:30Z</cp:lastPrinted>
  <dcterms:created xsi:type="dcterms:W3CDTF">2023-01-03T14:57:49Z</dcterms:created>
  <dcterms:modified xsi:type="dcterms:W3CDTF">2024-10-21T08:27:49Z</dcterms:modified>
</cp:coreProperties>
</file>