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 id="2" name="余 建文" initials="余" lastIdx="1" clrIdx="1">
    <p:extLst>
      <p:ext uri="{19B8F6BF-5375-455C-9EA6-DF929625EA0E}">
        <p15:presenceInfo xmlns:p15="http://schemas.microsoft.com/office/powerpoint/2012/main" userId="6c723e211b22a0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0" d="100"/>
          <a:sy n="30" d="100"/>
        </p:scale>
        <p:origin x="1164"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38188" y="27714"/>
            <a:ext cx="16191119" cy="3907429"/>
          </a:xfrm>
        </p:spPr>
        <p:txBody>
          <a:bodyPr>
            <a:normAutofit/>
          </a:bodyPr>
          <a:lstStyle/>
          <a:p>
            <a:r>
              <a:rPr lang="en-US" altLang="zh-CN" sz="9600" dirty="0"/>
              <a:t>Convective Mass Transfer in Aqueous Zinc-Based Batteries</a:t>
            </a:r>
            <a:endParaRPr lang="en-US" sz="9794" dirty="0"/>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158550" y="7227158"/>
            <a:ext cx="17199107" cy="1984280"/>
          </a:xfrm>
        </p:spPr>
        <p:txBody>
          <a:bodyPr/>
          <a:lstStyle/>
          <a:p>
            <a:pPr algn="just"/>
            <a:r>
              <a:rPr lang="en-US" altLang="zh-CN" dirty="0" err="1"/>
              <a:t>Jianwen</a:t>
            </a:r>
            <a:r>
              <a:rPr lang="en-US" altLang="zh-CN" dirty="0"/>
              <a:t> Yu</a:t>
            </a:r>
            <a:r>
              <a:rPr lang="en-US" altLang="zh-CN" baseline="30000" dirty="0"/>
              <a:t>1</a:t>
            </a:r>
            <a:r>
              <a:rPr lang="en-US" altLang="zh-CN" dirty="0"/>
              <a:t> , Peng Tan</a:t>
            </a:r>
            <a:r>
              <a:rPr lang="en-US" altLang="zh-CN" baseline="30000" dirty="0"/>
              <a:t>1,2</a:t>
            </a:r>
          </a:p>
          <a:p>
            <a:pPr marL="742950" indent="-742950" algn="just">
              <a:buAutoNum type="arabicPeriod"/>
            </a:pPr>
            <a:r>
              <a:rPr lang="en-US" altLang="zh-CN" dirty="0"/>
              <a:t>Department of Thermal Science and Energy Engineering, University of Science and Technology of China (USTC), Hefei, China</a:t>
            </a:r>
          </a:p>
          <a:p>
            <a:pPr marL="742950" indent="-742950" algn="just">
              <a:buAutoNum type="arabicPeriod"/>
            </a:pPr>
            <a:r>
              <a:rPr lang="en-US" altLang="zh-CN" dirty="0"/>
              <a:t>State Key Laboratory of Fire Science, University of Science and Technology of China (USTC), Hefei, China</a:t>
            </a:r>
            <a:endParaRPr lang="en-US" altLang="zh-CN" baseline="30000" dirty="0"/>
          </a:p>
          <a:p>
            <a:pPr algn="just"/>
            <a:endParaRPr lang="en-US" dirty="0"/>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154214"/>
            <a:ext cx="15224571" cy="6856707"/>
          </a:xfrm>
        </p:spPr>
        <p:txBody>
          <a:bodyPr/>
          <a:lstStyle/>
          <a:p>
            <a:pPr algn="just"/>
            <a:r>
              <a:rPr lang="en-US" altLang="zh-CN" dirty="0"/>
              <a:t>In the model, the mass transfer process can be described by the Nernst-Planck equation:</a:t>
            </a:r>
          </a:p>
          <a:p>
            <a:pPr algn="just"/>
            <a:endParaRPr lang="en-US" altLang="zh-CN" dirty="0"/>
          </a:p>
          <a:p>
            <a:pPr algn="just"/>
            <a:r>
              <a:rPr lang="en-US" altLang="zh-CN" dirty="0"/>
              <a:t>The electrochemical process can be described by the Butler-Volmer equation:</a:t>
            </a:r>
          </a:p>
          <a:p>
            <a:pPr algn="just"/>
            <a:endParaRPr lang="en-US" altLang="zh-CN" dirty="0"/>
          </a:p>
          <a:p>
            <a:r>
              <a:rPr lang="en-US" altLang="zh-CN" dirty="0"/>
              <a:t>Fluid flow is described through the Navier-Stokes and continuity equations:</a:t>
            </a:r>
          </a:p>
          <a:p>
            <a:pPr algn="just"/>
            <a:endParaRPr lang="en-US" altLang="zh-CN" dirty="0"/>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071510" y="4006719"/>
            <a:ext cx="17040836" cy="4180360"/>
          </a:xfrm>
        </p:spPr>
        <p:txBody>
          <a:bodyPr/>
          <a:lstStyle/>
          <a:p>
            <a:r>
              <a:rPr lang="en-US" altLang="zh-CN" dirty="0"/>
              <a:t>The mass transfer effect caused by natural convection in aqueous zinc-based battery is revealed and the design of battery is guided.</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613159"/>
            <a:ext cx="29615963" cy="5027069"/>
          </a:xfrm>
        </p:spPr>
        <p:txBody>
          <a:bodyPr/>
          <a:lstStyle/>
          <a:p>
            <a:r>
              <a:rPr lang="en-US" altLang="zh-CN" dirty="0"/>
              <a:t>By simulating the operation of zinc symmetrical batteries under the influence of a gravitational field, it has been pointed out that the non-uniform deposition phenomenon in aqueous zinc-based batteries is caused by uneven ion concentration distribution between the upper and lower parts of the battery due to natural convection. Additionally, natural convection is considered as a mode of mass transfer in aqueous zinc-based batteries, revealing that the electrochemical performance of the battery under natural convection aligns more closely with actual conditions. On the other hand, since natural convection leads to uneven concentration distribution while enhancing mass transfer effects, simulations have been conducted to assess the impact of various conditions on natural convection, leading to proposed optimization design strategies for battery structures. (Ref.</a:t>
            </a:r>
            <a:r>
              <a:rPr lang="zh-CN" altLang="en-US" dirty="0"/>
              <a:t> </a:t>
            </a:r>
            <a:r>
              <a:rPr lang="en-US" altLang="zh-CN" dirty="0"/>
              <a:t>1)</a:t>
            </a:r>
          </a:p>
          <a:p>
            <a:endParaRPr lang="en-US"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49531" y="13310660"/>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5655929" y="19959165"/>
            <a:ext cx="16062185" cy="1303795"/>
          </a:xfrm>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6909562"/>
            <a:ext cx="13776431" cy="1468347"/>
          </a:xfrm>
        </p:spPr>
        <p:txBody>
          <a:bodyPr/>
          <a:lstStyle/>
          <a:p>
            <a:r>
              <a:rPr lang="en-US" altLang="zh-CN" dirty="0"/>
              <a:t>FIGURE 1. Natural convection in zinc-based batteries.(a) Particle tracing  experiment. (b) Concentration field simulation. (c) Deposition thickness simulation.</a:t>
            </a:r>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196912" y="30523996"/>
            <a:ext cx="15434125" cy="7101577"/>
          </a:xfrm>
        </p:spPr>
        <p:txBody>
          <a:bodyPr/>
          <a:lstStyle/>
          <a:p>
            <a:r>
              <a:rPr lang="en-US" altLang="zh-CN" sz="4400" dirty="0"/>
              <a:t>The simulation results indicate that near the electrode surface, convective flux can account for about 10% of mass transfer, while in the bulk solution, convective flux can reach hundreds of times the diffusion flux. Additionally, different factors have varying effects on voltage; an increase in current density and battery height leads to higher voltage, while the impact of battery spacing is not linear. At high currents and heights, increasing spacing can actually be beneficial when considering natural convection. Furthermore, these three factors affect voltage to different extents, necessitating a comprehensive consideration during battery size design. (Ref. 2)</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196913" y="29148122"/>
            <a:ext cx="15362501" cy="1303795"/>
          </a:xfrm>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en-US" altLang="zh-CN" dirty="0"/>
              <a:t>FIGURE 2. Effects of three parameters on battery voltage.(a) Synergistic effect of current density, height, and spacing. (b) Factors to consider in battery design.</a:t>
            </a:r>
          </a:p>
          <a:p>
            <a:endParaRPr lang="en-US" dirty="0"/>
          </a:p>
          <a:p>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2" name="图片占位符 24">
            <a:extLst>
              <a:ext uri="{FF2B5EF4-FFF2-40B4-BE49-F238E27FC236}">
                <a16:creationId xmlns:a16="http://schemas.microsoft.com/office/drawing/2014/main" id="{03E79279-AA3F-4E4A-8652-9EE8F2E800C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745" b="3745"/>
          <a:stretch>
            <a:fillRect/>
          </a:stretch>
        </p:blipFill>
        <p:spPr>
          <a:xfrm>
            <a:off x="0" y="0"/>
            <a:ext cx="13414375" cy="12176125"/>
          </a:xfrm>
        </p:spPr>
      </p:pic>
      <p:pic>
        <p:nvPicPr>
          <p:cNvPr id="20" name="图片占位符 19">
            <a:extLst>
              <a:ext uri="{FF2B5EF4-FFF2-40B4-BE49-F238E27FC236}">
                <a16:creationId xmlns:a16="http://schemas.microsoft.com/office/drawing/2014/main" id="{3CB0ECD8-8F42-4145-B6B7-4C0889B6F477}"/>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2534" b="2534"/>
          <a:stretch>
            <a:fillRect/>
          </a:stretch>
        </p:blipFill>
        <p:spPr/>
      </p:pic>
      <mc:AlternateContent xmlns:mc="http://schemas.openxmlformats.org/markup-compatibility/2006" xmlns:a14="http://schemas.microsoft.com/office/drawing/2010/main">
        <mc:Choice Requires="a14">
          <p:sp>
            <p:nvSpPr>
              <p:cNvPr id="32" name="文本框 31">
                <a:extLst>
                  <a:ext uri="{FF2B5EF4-FFF2-40B4-BE49-F238E27FC236}">
                    <a16:creationId xmlns:a16="http://schemas.microsoft.com/office/drawing/2014/main" id="{98030AAA-D817-4A04-B899-5E6FE4FDE415}"/>
                  </a:ext>
                </a:extLst>
              </p:cNvPr>
              <p:cNvSpPr txBox="1"/>
              <p:nvPr/>
            </p:nvSpPr>
            <p:spPr>
              <a:xfrm>
                <a:off x="18402453" y="22472240"/>
                <a:ext cx="7891188" cy="78258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4000" i="1" smtClean="0">
                              <a:solidFill>
                                <a:srgbClr val="836967"/>
                              </a:solidFill>
                              <a:latin typeface="Cambria Math" panose="02040503050406030204" pitchFamily="18" charset="0"/>
                            </a:rPr>
                          </m:ctrlPr>
                        </m:sSubPr>
                        <m:e>
                          <m:acc>
                            <m:accPr>
                              <m:chr m:val="⃗"/>
                              <m:ctrlPr>
                                <a:rPr lang="zh-CN" altLang="en-US" sz="4000" i="1">
                                  <a:solidFill>
                                    <a:srgbClr val="836967"/>
                                  </a:solidFill>
                                  <a:latin typeface="Cambria Math" panose="02040503050406030204" pitchFamily="18" charset="0"/>
                                </a:rPr>
                              </m:ctrlPr>
                            </m:accPr>
                            <m:e>
                              <m:r>
                                <a:rPr lang="zh-CN" altLang="en-US" sz="4000" i="1">
                                  <a:latin typeface="Cambria Math" panose="02040503050406030204" pitchFamily="18" charset="0"/>
                                </a:rPr>
                                <m:t>𝑁</m:t>
                              </m:r>
                            </m:e>
                          </m:acc>
                        </m:e>
                        <m:sub>
                          <m:r>
                            <a:rPr lang="zh-CN" altLang="en-US" sz="4000" i="1">
                              <a:latin typeface="Cambria Math" panose="02040503050406030204" pitchFamily="18" charset="0"/>
                            </a:rPr>
                            <m:t>𝑖</m:t>
                          </m:r>
                        </m:sub>
                      </m:sSub>
                      <m:r>
                        <a:rPr lang="zh-CN" altLang="en-US" sz="4000" i="0">
                          <a:latin typeface="Cambria Math" panose="02040503050406030204" pitchFamily="18" charset="0"/>
                        </a:rPr>
                        <m:t>=−</m:t>
                      </m:r>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𝑧</m:t>
                          </m:r>
                        </m:e>
                        <m:sub>
                          <m:r>
                            <a:rPr lang="zh-CN" altLang="en-US" sz="4000" i="1">
                              <a:latin typeface="Cambria Math" panose="02040503050406030204" pitchFamily="18" charset="0"/>
                            </a:rPr>
                            <m:t>𝑖</m:t>
                          </m:r>
                        </m:sub>
                      </m:sSub>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𝑢</m:t>
                          </m:r>
                        </m:e>
                        <m:sub>
                          <m:r>
                            <a:rPr lang="zh-CN" altLang="en-US" sz="4000" i="1">
                              <a:latin typeface="Cambria Math" panose="02040503050406030204" pitchFamily="18" charset="0"/>
                            </a:rPr>
                            <m:t>𝑖</m:t>
                          </m:r>
                        </m:sub>
                      </m:sSub>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𝑖</m:t>
                          </m:r>
                        </m:sub>
                      </m:sSub>
                      <m:r>
                        <a:rPr lang="zh-CN" altLang="en-US" sz="4000" i="1">
                          <a:latin typeface="Cambria Math" panose="02040503050406030204" pitchFamily="18" charset="0"/>
                        </a:rPr>
                        <m:t>𝐹</m:t>
                      </m:r>
                      <m:r>
                        <m:rPr>
                          <m:sty m:val="p"/>
                        </m:rPr>
                        <a:rPr lang="zh-CN" altLang="en-US" sz="4000" i="0">
                          <a:latin typeface="Cambria Math" panose="02040503050406030204" pitchFamily="18" charset="0"/>
                        </a:rPr>
                        <m:t>∇</m:t>
                      </m:r>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𝜙</m:t>
                          </m:r>
                        </m:e>
                        <m:sub>
                          <m:r>
                            <a:rPr lang="zh-CN" altLang="en-US" sz="4000" i="1">
                              <a:latin typeface="Cambria Math" panose="02040503050406030204" pitchFamily="18" charset="0"/>
                            </a:rPr>
                            <m:t>𝑙</m:t>
                          </m:r>
                        </m:sub>
                      </m:sSub>
                      <m:r>
                        <a:rPr lang="zh-CN" altLang="en-US" sz="4000" i="0">
                          <a:latin typeface="Cambria Math" panose="02040503050406030204" pitchFamily="18" charset="0"/>
                        </a:rPr>
                        <m:t>−</m:t>
                      </m:r>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𝐷</m:t>
                          </m:r>
                        </m:e>
                        <m:sub>
                          <m:r>
                            <a:rPr lang="zh-CN" altLang="en-US" sz="4000" i="1">
                              <a:latin typeface="Cambria Math" panose="02040503050406030204" pitchFamily="18" charset="0"/>
                            </a:rPr>
                            <m:t>𝑖</m:t>
                          </m:r>
                        </m:sub>
                      </m:sSub>
                      <m:r>
                        <m:rPr>
                          <m:sty m:val="p"/>
                        </m:rPr>
                        <a:rPr lang="zh-CN" altLang="en-US" sz="4000" i="0">
                          <a:latin typeface="Cambria Math" panose="02040503050406030204" pitchFamily="18" charset="0"/>
                        </a:rPr>
                        <m:t>∇</m:t>
                      </m:r>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𝑖</m:t>
                          </m:r>
                        </m:sub>
                      </m:sSub>
                      <m:r>
                        <a:rPr lang="zh-CN" altLang="en-US" sz="4000" i="0">
                          <a:latin typeface="Cambria Math" panose="02040503050406030204" pitchFamily="18" charset="0"/>
                        </a:rPr>
                        <m:t>+</m:t>
                      </m:r>
                      <m:acc>
                        <m:accPr>
                          <m:chr m:val="⃗"/>
                          <m:ctrlPr>
                            <a:rPr lang="zh-CN" altLang="en-US" sz="4000" i="1">
                              <a:solidFill>
                                <a:srgbClr val="836967"/>
                              </a:solidFill>
                              <a:latin typeface="Cambria Math" panose="02040503050406030204" pitchFamily="18" charset="0"/>
                            </a:rPr>
                          </m:ctrlPr>
                        </m:accPr>
                        <m:e>
                          <m:r>
                            <a:rPr lang="zh-CN" altLang="en-US" sz="4000" i="1">
                              <a:latin typeface="Cambria Math" panose="02040503050406030204" pitchFamily="18" charset="0"/>
                            </a:rPr>
                            <m:t>𝑣</m:t>
                          </m:r>
                        </m:e>
                      </m:acc>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𝑖</m:t>
                          </m:r>
                        </m:sub>
                      </m:sSub>
                    </m:oMath>
                  </m:oMathPara>
                </a14:m>
                <a:endParaRPr lang="zh-CN" altLang="en-US" sz="4000" dirty="0"/>
              </a:p>
            </p:txBody>
          </p:sp>
        </mc:Choice>
        <mc:Fallback xmlns="">
          <p:sp>
            <p:nvSpPr>
              <p:cNvPr id="32" name="文本框 31">
                <a:extLst>
                  <a:ext uri="{FF2B5EF4-FFF2-40B4-BE49-F238E27FC236}">
                    <a16:creationId xmlns:a16="http://schemas.microsoft.com/office/drawing/2014/main" id="{98030AAA-D817-4A04-B899-5E6FE4FDE415}"/>
                  </a:ext>
                </a:extLst>
              </p:cNvPr>
              <p:cNvSpPr txBox="1">
                <a:spLocks noRot="1" noChangeAspect="1" noMove="1" noResize="1" noEditPoints="1" noAdjustHandles="1" noChangeArrowheads="1" noChangeShapeType="1" noTextEdit="1"/>
              </p:cNvSpPr>
              <p:nvPr/>
            </p:nvSpPr>
            <p:spPr>
              <a:xfrm>
                <a:off x="18402453" y="22472240"/>
                <a:ext cx="7891188" cy="782587"/>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3" name="文本框 32">
                <a:extLst>
                  <a:ext uri="{FF2B5EF4-FFF2-40B4-BE49-F238E27FC236}">
                    <a16:creationId xmlns:a16="http://schemas.microsoft.com/office/drawing/2014/main" id="{FF0CB117-1754-476B-AE53-E7CF3C20CB14}"/>
                  </a:ext>
                </a:extLst>
              </p:cNvPr>
              <p:cNvSpPr txBox="1"/>
              <p:nvPr/>
            </p:nvSpPr>
            <p:spPr>
              <a:xfrm>
                <a:off x="18301941" y="27561668"/>
                <a:ext cx="8853203" cy="12628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4000" i="1" smtClean="0">
                          <a:latin typeface="Cambria Math" panose="02040503050406030204" pitchFamily="18" charset="0"/>
                        </a:rPr>
                        <m:t>𝜌</m:t>
                      </m:r>
                      <m:f>
                        <m:fPr>
                          <m:ctrlPr>
                            <a:rPr lang="zh-CN" altLang="en-US" sz="4000" i="1">
                              <a:solidFill>
                                <a:srgbClr val="836967"/>
                              </a:solidFill>
                              <a:latin typeface="Cambria Math" panose="02040503050406030204" pitchFamily="18" charset="0"/>
                            </a:rPr>
                          </m:ctrlPr>
                        </m:fPr>
                        <m:num>
                          <m:r>
                            <a:rPr lang="zh-CN" altLang="en-US" sz="4000" i="0">
                              <a:latin typeface="Cambria Math" panose="02040503050406030204" pitchFamily="18" charset="0"/>
                            </a:rPr>
                            <m:t>𝜕</m:t>
                          </m:r>
                          <m:r>
                            <a:rPr lang="zh-CN" altLang="en-US" sz="4000" i="1">
                              <a:latin typeface="Cambria Math" panose="02040503050406030204" pitchFamily="18" charset="0"/>
                            </a:rPr>
                            <m:t>𝑣</m:t>
                          </m:r>
                        </m:num>
                        <m:den>
                          <m:r>
                            <a:rPr lang="zh-CN" altLang="en-US" sz="4000" i="0">
                              <a:latin typeface="Cambria Math" panose="02040503050406030204" pitchFamily="18" charset="0"/>
                            </a:rPr>
                            <m:t>𝜕</m:t>
                          </m:r>
                          <m:r>
                            <a:rPr lang="zh-CN" altLang="en-US" sz="4000" i="1">
                              <a:latin typeface="Cambria Math" panose="02040503050406030204" pitchFamily="18" charset="0"/>
                            </a:rPr>
                            <m:t>𝑡</m:t>
                          </m:r>
                        </m:den>
                      </m:f>
                      <m:r>
                        <a:rPr lang="zh-CN" altLang="en-US" sz="4000" i="0">
                          <a:latin typeface="Cambria Math" panose="02040503050406030204" pitchFamily="18" charset="0"/>
                        </a:rPr>
                        <m:t>+</m:t>
                      </m:r>
                      <m:r>
                        <a:rPr lang="zh-CN" altLang="en-US" sz="4000" i="1">
                          <a:latin typeface="Cambria Math" panose="02040503050406030204" pitchFamily="18" charset="0"/>
                        </a:rPr>
                        <m:t>𝜌</m:t>
                      </m:r>
                      <m:d>
                        <m:dPr>
                          <m:ctrlPr>
                            <a:rPr lang="zh-CN" altLang="en-US" sz="4000" i="1">
                              <a:latin typeface="Cambria Math" panose="02040503050406030204" pitchFamily="18" charset="0"/>
                            </a:rPr>
                          </m:ctrlPr>
                        </m:dPr>
                        <m:e>
                          <m:r>
                            <a:rPr lang="zh-CN" altLang="en-US" sz="4000" i="1">
                              <a:latin typeface="Cambria Math" panose="02040503050406030204" pitchFamily="18" charset="0"/>
                            </a:rPr>
                            <m:t>𝑣</m:t>
                          </m:r>
                          <m:r>
                            <a:rPr lang="zh-CN" altLang="en-US" sz="4000" i="0">
                              <a:latin typeface="Cambria Math" panose="02040503050406030204" pitchFamily="18" charset="0"/>
                            </a:rPr>
                            <m:t>⋅</m:t>
                          </m:r>
                          <m:r>
                            <m:rPr>
                              <m:sty m:val="p"/>
                            </m:rPr>
                            <a:rPr lang="zh-CN" altLang="en-US" sz="4000" i="0">
                              <a:latin typeface="Cambria Math" panose="02040503050406030204" pitchFamily="18" charset="0"/>
                            </a:rPr>
                            <m:t>∇</m:t>
                          </m:r>
                        </m:e>
                      </m:d>
                      <m:r>
                        <a:rPr lang="zh-CN" altLang="en-US" sz="4000" i="1">
                          <a:latin typeface="Cambria Math" panose="02040503050406030204" pitchFamily="18" charset="0"/>
                        </a:rPr>
                        <m:t>𝑣</m:t>
                      </m:r>
                      <m:r>
                        <a:rPr lang="zh-CN" altLang="en-US" sz="4000" i="0">
                          <a:latin typeface="Cambria Math" panose="02040503050406030204" pitchFamily="18" charset="0"/>
                        </a:rPr>
                        <m:t>=</m:t>
                      </m:r>
                      <m:r>
                        <m:rPr>
                          <m:sty m:val="p"/>
                        </m:rPr>
                        <a:rPr lang="zh-CN" altLang="en-US" sz="4000" i="0">
                          <a:latin typeface="Cambria Math" panose="02040503050406030204" pitchFamily="18" charset="0"/>
                        </a:rPr>
                        <m:t>∇</m:t>
                      </m:r>
                      <m:r>
                        <a:rPr lang="zh-CN" altLang="en-US" sz="4000" i="0">
                          <a:latin typeface="Cambria Math" panose="02040503050406030204" pitchFamily="18" charset="0"/>
                        </a:rPr>
                        <m:t>⋅</m:t>
                      </m:r>
                      <m:d>
                        <m:dPr>
                          <m:begChr m:val="["/>
                          <m:endChr m:val="]"/>
                          <m:ctrlPr>
                            <a:rPr lang="zh-CN" altLang="en-US" sz="4000" i="1">
                              <a:latin typeface="Cambria Math" panose="02040503050406030204" pitchFamily="18" charset="0"/>
                            </a:rPr>
                          </m:ctrlPr>
                        </m:dPr>
                        <m:e>
                          <m:r>
                            <a:rPr lang="zh-CN" altLang="en-US" sz="4000" i="0">
                              <a:latin typeface="Cambria Math" panose="02040503050406030204" pitchFamily="18" charset="0"/>
                            </a:rPr>
                            <m:t>−</m:t>
                          </m:r>
                          <m:r>
                            <a:rPr lang="zh-CN" altLang="en-US" sz="4000" i="1">
                              <a:latin typeface="Cambria Math" panose="02040503050406030204" pitchFamily="18" charset="0"/>
                            </a:rPr>
                            <m:t>𝑝</m:t>
                          </m:r>
                          <m:r>
                            <a:rPr lang="zh-CN" altLang="en-US" sz="4000" i="1">
                              <a:latin typeface="Cambria Math" panose="02040503050406030204" pitchFamily="18" charset="0"/>
                            </a:rPr>
                            <m:t>𝛪</m:t>
                          </m:r>
                          <m:r>
                            <a:rPr lang="zh-CN" altLang="en-US" sz="4000" i="0">
                              <a:latin typeface="Cambria Math" panose="02040503050406030204" pitchFamily="18" charset="0"/>
                            </a:rPr>
                            <m:t>+</m:t>
                          </m:r>
                          <m:r>
                            <a:rPr lang="zh-CN" altLang="en-US" sz="4000" i="1">
                              <a:latin typeface="Cambria Math" panose="02040503050406030204" pitchFamily="18" charset="0"/>
                            </a:rPr>
                            <m:t>𝛫</m:t>
                          </m:r>
                        </m:e>
                      </m:d>
                      <m:r>
                        <a:rPr lang="zh-CN" altLang="en-US" sz="4000" i="0">
                          <a:latin typeface="Cambria Math" panose="02040503050406030204" pitchFamily="18" charset="0"/>
                        </a:rPr>
                        <m:t>+</m:t>
                      </m:r>
                      <m:r>
                        <a:rPr lang="zh-CN" altLang="en-US" sz="4000" i="1">
                          <a:latin typeface="Cambria Math" panose="02040503050406030204" pitchFamily="18" charset="0"/>
                        </a:rPr>
                        <m:t>𝑝𝑔</m:t>
                      </m:r>
                    </m:oMath>
                  </m:oMathPara>
                </a14:m>
                <a:endParaRPr lang="zh-CN" altLang="en-US" sz="4000" dirty="0"/>
              </a:p>
            </p:txBody>
          </p:sp>
        </mc:Choice>
        <mc:Fallback xmlns="">
          <p:sp>
            <p:nvSpPr>
              <p:cNvPr id="33" name="文本框 32">
                <a:extLst>
                  <a:ext uri="{FF2B5EF4-FFF2-40B4-BE49-F238E27FC236}">
                    <a16:creationId xmlns:a16="http://schemas.microsoft.com/office/drawing/2014/main" id="{FF0CB117-1754-476B-AE53-E7CF3C20CB14}"/>
                  </a:ext>
                </a:extLst>
              </p:cNvPr>
              <p:cNvSpPr txBox="1">
                <a:spLocks noRot="1" noChangeAspect="1" noMove="1" noResize="1" noEditPoints="1" noAdjustHandles="1" noChangeArrowheads="1" noChangeShapeType="1" noTextEdit="1"/>
              </p:cNvSpPr>
              <p:nvPr/>
            </p:nvSpPr>
            <p:spPr>
              <a:xfrm>
                <a:off x="18301941" y="27561668"/>
                <a:ext cx="8853203" cy="1262846"/>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4" name="文本框 33">
                <a:extLst>
                  <a:ext uri="{FF2B5EF4-FFF2-40B4-BE49-F238E27FC236}">
                    <a16:creationId xmlns:a16="http://schemas.microsoft.com/office/drawing/2014/main" id="{FF099723-C8A6-4F96-A197-42BCF6E5E0B0}"/>
                  </a:ext>
                </a:extLst>
              </p:cNvPr>
              <p:cNvSpPr txBox="1"/>
              <p:nvPr/>
            </p:nvSpPr>
            <p:spPr>
              <a:xfrm>
                <a:off x="16069489" y="24889608"/>
                <a:ext cx="13776431" cy="16833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4000" i="1" smtClean="0">
                              <a:solidFill>
                                <a:srgbClr val="836967"/>
                              </a:solidFill>
                              <a:latin typeface="Cambria Math" panose="02040503050406030204" pitchFamily="18" charset="0"/>
                            </a:rPr>
                          </m:ctrlPr>
                        </m:sSubPr>
                        <m:e>
                          <m:r>
                            <a:rPr lang="zh-CN" altLang="en-US" sz="4000" i="1">
                              <a:latin typeface="Cambria Math" panose="02040503050406030204" pitchFamily="18" charset="0"/>
                            </a:rPr>
                            <m:t>𝑖</m:t>
                          </m:r>
                        </m:e>
                        <m:sub>
                          <m:r>
                            <a:rPr lang="zh-CN" altLang="en-US" sz="4000" i="1">
                              <a:latin typeface="Cambria Math" panose="02040503050406030204" pitchFamily="18" charset="0"/>
                            </a:rPr>
                            <m:t>𝑙𝑜𝑐</m:t>
                          </m:r>
                        </m:sub>
                      </m:sSub>
                      <m:r>
                        <a:rPr lang="zh-CN" altLang="en-US" sz="4000" i="0">
                          <a:latin typeface="Cambria Math" panose="02040503050406030204" pitchFamily="18" charset="0"/>
                        </a:rPr>
                        <m:t>=</m:t>
                      </m:r>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𝑖</m:t>
                          </m:r>
                        </m:e>
                        <m:sub>
                          <m:r>
                            <a:rPr lang="zh-CN" altLang="en-US" sz="4000" i="0">
                              <a:latin typeface="Cambria Math" panose="02040503050406030204" pitchFamily="18" charset="0"/>
                            </a:rPr>
                            <m:t>0,</m:t>
                          </m:r>
                          <m:r>
                            <a:rPr lang="zh-CN" altLang="en-US" sz="4000" i="1">
                              <a:latin typeface="Cambria Math" panose="02040503050406030204" pitchFamily="18" charset="0"/>
                            </a:rPr>
                            <m:t>𝑟𝑒𝑓</m:t>
                          </m:r>
                        </m:sub>
                      </m:sSub>
                      <m:d>
                        <m:dPr>
                          <m:ctrlPr>
                            <a:rPr lang="zh-CN" altLang="en-US" sz="4000" i="1">
                              <a:latin typeface="Cambria Math" panose="02040503050406030204" pitchFamily="18" charset="0"/>
                            </a:rPr>
                          </m:ctrlPr>
                        </m:dPr>
                        <m:e>
                          <m:d>
                            <m:dPr>
                              <m:ctrlPr>
                                <a:rPr lang="zh-CN" altLang="en-US" sz="4000" i="1">
                                  <a:latin typeface="Cambria Math" panose="02040503050406030204" pitchFamily="18" charset="0"/>
                                </a:rPr>
                              </m:ctrlPr>
                            </m:dPr>
                            <m:e>
                              <m:f>
                                <m:fPr>
                                  <m:ctrlPr>
                                    <a:rPr lang="zh-CN" altLang="en-US" sz="4000" i="1">
                                      <a:solidFill>
                                        <a:srgbClr val="836967"/>
                                      </a:solidFill>
                                      <a:latin typeface="Cambria Math" panose="02040503050406030204" pitchFamily="18" charset="0"/>
                                    </a:rPr>
                                  </m:ctrlPr>
                                </m:fPr>
                                <m:num>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𝑂</m:t>
                                      </m:r>
                                      <m:sSup>
                                        <m:sSupPr>
                                          <m:ctrlPr>
                                            <a:rPr lang="zh-CN" altLang="en-US" sz="4000" i="1">
                                              <a:solidFill>
                                                <a:srgbClr val="836967"/>
                                              </a:solidFill>
                                              <a:latin typeface="Cambria Math" panose="02040503050406030204" pitchFamily="18" charset="0"/>
                                            </a:rPr>
                                          </m:ctrlPr>
                                        </m:sSupPr>
                                        <m:e>
                                          <m:r>
                                            <a:rPr lang="zh-CN" altLang="en-US" sz="4000" i="1">
                                              <a:latin typeface="Cambria Math" panose="02040503050406030204" pitchFamily="18" charset="0"/>
                                            </a:rPr>
                                            <m:t>𝐻</m:t>
                                          </m:r>
                                        </m:e>
                                        <m:sup>
                                          <m:r>
                                            <a:rPr lang="zh-CN" altLang="en-US" sz="4000" i="0">
                                              <a:latin typeface="Cambria Math" panose="02040503050406030204" pitchFamily="18" charset="0"/>
                                            </a:rPr>
                                            <m:t>−</m:t>
                                          </m:r>
                                        </m:sup>
                                      </m:sSup>
                                    </m:sub>
                                  </m:sSub>
                                </m:num>
                                <m:den>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𝑟𝑒𝑓</m:t>
                                      </m:r>
                                    </m:sub>
                                  </m:sSub>
                                </m:den>
                              </m:f>
                            </m:e>
                          </m:d>
                          <m:r>
                            <m:rPr>
                              <m:sty m:val="p"/>
                            </m:rPr>
                            <a:rPr lang="zh-CN" altLang="en-US" sz="4000" i="0">
                              <a:latin typeface="Cambria Math" panose="02040503050406030204" pitchFamily="18" charset="0"/>
                            </a:rPr>
                            <m:t>exp</m:t>
                          </m:r>
                          <m:d>
                            <m:dPr>
                              <m:ctrlPr>
                                <a:rPr lang="zh-CN" altLang="en-US" sz="4000" i="1">
                                  <a:latin typeface="Cambria Math" panose="02040503050406030204" pitchFamily="18" charset="0"/>
                                </a:rPr>
                              </m:ctrlPr>
                            </m:dPr>
                            <m:e>
                              <m:f>
                                <m:fPr>
                                  <m:ctrlPr>
                                    <a:rPr lang="zh-CN" altLang="en-US" sz="4000" i="1">
                                      <a:solidFill>
                                        <a:srgbClr val="836967"/>
                                      </a:solidFill>
                                      <a:latin typeface="Cambria Math" panose="02040503050406030204" pitchFamily="18" charset="0"/>
                                    </a:rPr>
                                  </m:ctrlPr>
                                </m:fPr>
                                <m:num>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𝛼</m:t>
                                      </m:r>
                                    </m:e>
                                    <m:sub>
                                      <m:r>
                                        <a:rPr lang="zh-CN" altLang="en-US" sz="4000" i="0">
                                          <a:latin typeface="Cambria Math" panose="02040503050406030204" pitchFamily="18" charset="0"/>
                                        </a:rPr>
                                        <m:t>𝜕</m:t>
                                      </m:r>
                                    </m:sub>
                                  </m:sSub>
                                  <m:r>
                                    <a:rPr lang="zh-CN" altLang="en-US" sz="4000" i="1">
                                      <a:latin typeface="Cambria Math" panose="02040503050406030204" pitchFamily="18" charset="0"/>
                                    </a:rPr>
                                    <m:t>𝐹</m:t>
                                  </m:r>
                                  <m:r>
                                    <a:rPr lang="zh-CN" altLang="en-US" sz="4000" i="1">
                                      <a:latin typeface="Cambria Math" panose="02040503050406030204" pitchFamily="18" charset="0"/>
                                    </a:rPr>
                                    <m:t>𝜂</m:t>
                                  </m:r>
                                </m:num>
                                <m:den>
                                  <m:r>
                                    <a:rPr lang="zh-CN" altLang="en-US" sz="4000" i="1">
                                      <a:latin typeface="Cambria Math" panose="02040503050406030204" pitchFamily="18" charset="0"/>
                                    </a:rPr>
                                    <m:t>𝑅𝑇</m:t>
                                  </m:r>
                                </m:den>
                              </m:f>
                            </m:e>
                          </m:d>
                          <m:r>
                            <a:rPr lang="zh-CN" altLang="en-US" sz="4000" i="0">
                              <a:latin typeface="Cambria Math" panose="02040503050406030204" pitchFamily="18" charset="0"/>
                            </a:rPr>
                            <m:t>−</m:t>
                          </m:r>
                          <m:f>
                            <m:fPr>
                              <m:ctrlPr>
                                <a:rPr lang="zh-CN" altLang="en-US" sz="4000" i="1">
                                  <a:solidFill>
                                    <a:srgbClr val="836967"/>
                                  </a:solidFill>
                                  <a:latin typeface="Cambria Math" panose="02040503050406030204" pitchFamily="18" charset="0"/>
                                </a:rPr>
                              </m:ctrlPr>
                            </m:fPr>
                            <m:num>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𝑍𝑛</m:t>
                                  </m:r>
                                  <m:sSubSup>
                                    <m:sSubSupPr>
                                      <m:ctrlPr>
                                        <a:rPr lang="zh-CN" altLang="en-US" sz="4000" i="1">
                                          <a:solidFill>
                                            <a:srgbClr val="836967"/>
                                          </a:solidFill>
                                          <a:latin typeface="Cambria Math" panose="02040503050406030204" pitchFamily="18" charset="0"/>
                                        </a:rPr>
                                      </m:ctrlPr>
                                    </m:sSubSupPr>
                                    <m:e>
                                      <m:d>
                                        <m:dPr>
                                          <m:ctrlPr>
                                            <a:rPr lang="zh-CN" altLang="en-US" sz="4000" i="1">
                                              <a:latin typeface="Cambria Math" panose="02040503050406030204" pitchFamily="18" charset="0"/>
                                            </a:rPr>
                                          </m:ctrlPr>
                                        </m:dPr>
                                        <m:e>
                                          <m:r>
                                            <a:rPr lang="zh-CN" altLang="en-US" sz="4000" i="1">
                                              <a:latin typeface="Cambria Math" panose="02040503050406030204" pitchFamily="18" charset="0"/>
                                            </a:rPr>
                                            <m:t>𝑂𝐻</m:t>
                                          </m:r>
                                        </m:e>
                                      </m:d>
                                    </m:e>
                                    <m:sub>
                                      <m:r>
                                        <a:rPr lang="zh-CN" altLang="en-US" sz="4000" i="0">
                                          <a:latin typeface="Cambria Math" panose="02040503050406030204" pitchFamily="18" charset="0"/>
                                        </a:rPr>
                                        <m:t>4</m:t>
                                      </m:r>
                                    </m:sub>
                                    <m:sup>
                                      <m:r>
                                        <a:rPr lang="zh-CN" altLang="en-US" sz="4000" i="0">
                                          <a:latin typeface="Cambria Math" panose="02040503050406030204" pitchFamily="18" charset="0"/>
                                        </a:rPr>
                                        <m:t>2−</m:t>
                                      </m:r>
                                    </m:sup>
                                  </m:sSubSup>
                                </m:sub>
                              </m:sSub>
                            </m:num>
                            <m:den>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𝑐</m:t>
                                  </m:r>
                                </m:e>
                                <m:sub>
                                  <m:r>
                                    <a:rPr lang="zh-CN" altLang="en-US" sz="4000" i="1">
                                      <a:latin typeface="Cambria Math" panose="02040503050406030204" pitchFamily="18" charset="0"/>
                                    </a:rPr>
                                    <m:t>𝑟𝑒𝑓</m:t>
                                  </m:r>
                                </m:sub>
                              </m:sSub>
                            </m:den>
                          </m:f>
                          <m:r>
                            <m:rPr>
                              <m:sty m:val="p"/>
                            </m:rPr>
                            <a:rPr lang="zh-CN" altLang="en-US" sz="4000" i="0">
                              <a:latin typeface="Cambria Math" panose="02040503050406030204" pitchFamily="18" charset="0"/>
                            </a:rPr>
                            <m:t>exp</m:t>
                          </m:r>
                          <m:d>
                            <m:dPr>
                              <m:ctrlPr>
                                <a:rPr lang="zh-CN" altLang="en-US" sz="4000" i="1">
                                  <a:latin typeface="Cambria Math" panose="02040503050406030204" pitchFamily="18" charset="0"/>
                                </a:rPr>
                              </m:ctrlPr>
                            </m:dPr>
                            <m:e>
                              <m:r>
                                <a:rPr lang="zh-CN" altLang="en-US" sz="4000" i="0">
                                  <a:latin typeface="Cambria Math" panose="02040503050406030204" pitchFamily="18" charset="0"/>
                                </a:rPr>
                                <m:t>−</m:t>
                              </m:r>
                              <m:f>
                                <m:fPr>
                                  <m:ctrlPr>
                                    <a:rPr lang="zh-CN" altLang="en-US" sz="4000" i="1">
                                      <a:solidFill>
                                        <a:srgbClr val="836967"/>
                                      </a:solidFill>
                                      <a:latin typeface="Cambria Math" panose="02040503050406030204" pitchFamily="18" charset="0"/>
                                    </a:rPr>
                                  </m:ctrlPr>
                                </m:fPr>
                                <m:num>
                                  <m:sSub>
                                    <m:sSubPr>
                                      <m:ctrlPr>
                                        <a:rPr lang="zh-CN" altLang="en-US" sz="4000" i="1">
                                          <a:solidFill>
                                            <a:srgbClr val="836967"/>
                                          </a:solidFill>
                                          <a:latin typeface="Cambria Math" panose="02040503050406030204" pitchFamily="18" charset="0"/>
                                        </a:rPr>
                                      </m:ctrlPr>
                                    </m:sSubPr>
                                    <m:e>
                                      <m:r>
                                        <a:rPr lang="zh-CN" altLang="en-US" sz="4000" i="1">
                                          <a:latin typeface="Cambria Math" panose="02040503050406030204" pitchFamily="18" charset="0"/>
                                        </a:rPr>
                                        <m:t>𝛼</m:t>
                                      </m:r>
                                    </m:e>
                                    <m:sub>
                                      <m:r>
                                        <a:rPr lang="zh-CN" altLang="en-US" sz="4000" i="1">
                                          <a:latin typeface="Cambria Math" panose="02040503050406030204" pitchFamily="18" charset="0"/>
                                        </a:rPr>
                                        <m:t>𝑐</m:t>
                                      </m:r>
                                    </m:sub>
                                  </m:sSub>
                                  <m:r>
                                    <a:rPr lang="zh-CN" altLang="en-US" sz="4000" i="1">
                                      <a:latin typeface="Cambria Math" panose="02040503050406030204" pitchFamily="18" charset="0"/>
                                    </a:rPr>
                                    <m:t>𝐹</m:t>
                                  </m:r>
                                  <m:r>
                                    <a:rPr lang="zh-CN" altLang="en-US" sz="4000" i="1">
                                      <a:latin typeface="Cambria Math" panose="02040503050406030204" pitchFamily="18" charset="0"/>
                                    </a:rPr>
                                    <m:t>𝜂</m:t>
                                  </m:r>
                                </m:num>
                                <m:den>
                                  <m:r>
                                    <a:rPr lang="zh-CN" altLang="en-US" sz="4000" i="1">
                                      <a:latin typeface="Cambria Math" panose="02040503050406030204" pitchFamily="18" charset="0"/>
                                    </a:rPr>
                                    <m:t>𝑅𝑇</m:t>
                                  </m:r>
                                </m:den>
                              </m:f>
                            </m:e>
                          </m:d>
                        </m:e>
                      </m:d>
                    </m:oMath>
                  </m:oMathPara>
                </a14:m>
                <a:endParaRPr lang="zh-CN" altLang="en-US" sz="4000" dirty="0"/>
              </a:p>
            </p:txBody>
          </p:sp>
        </mc:Choice>
        <mc:Fallback xmlns="">
          <p:sp>
            <p:nvSpPr>
              <p:cNvPr id="34" name="文本框 33">
                <a:extLst>
                  <a:ext uri="{FF2B5EF4-FFF2-40B4-BE49-F238E27FC236}">
                    <a16:creationId xmlns:a16="http://schemas.microsoft.com/office/drawing/2014/main" id="{FF099723-C8A6-4F96-A197-42BCF6E5E0B0}"/>
                  </a:ext>
                </a:extLst>
              </p:cNvPr>
              <p:cNvSpPr txBox="1">
                <a:spLocks noRot="1" noChangeAspect="1" noMove="1" noResize="1" noEditPoints="1" noAdjustHandles="1" noChangeArrowheads="1" noChangeShapeType="1" noTextEdit="1"/>
              </p:cNvSpPr>
              <p:nvPr/>
            </p:nvSpPr>
            <p:spPr>
              <a:xfrm>
                <a:off x="16069489" y="24889608"/>
                <a:ext cx="13776431" cy="1683346"/>
              </a:xfrm>
              <a:prstGeom prst="rect">
                <a:avLst/>
              </a:prstGeom>
              <a:blipFill>
                <a:blip r:embed="rId7"/>
                <a:stretch>
                  <a:fillRect/>
                </a:stretch>
              </a:blipFill>
            </p:spPr>
            <p:txBody>
              <a:bodyPr/>
              <a:lstStyle/>
              <a:p>
                <a:r>
                  <a:rPr lang="zh-CN" altLang="en-US">
                    <a:noFill/>
                  </a:rPr>
                  <a:t> </a:t>
                </a:r>
              </a:p>
            </p:txBody>
          </p:sp>
        </mc:Fallback>
      </mc:AlternateContent>
      <p:pic>
        <p:nvPicPr>
          <p:cNvPr id="21" name="图片 20">
            <a:extLst>
              <a:ext uri="{FF2B5EF4-FFF2-40B4-BE49-F238E27FC236}">
                <a16:creationId xmlns:a16="http://schemas.microsoft.com/office/drawing/2014/main" id="{1E978C00-74C8-4CAD-BBBC-D4EADE805A07}"/>
              </a:ext>
            </a:extLst>
          </p:cNvPr>
          <p:cNvPicPr>
            <a:picLocks noChangeAspect="1"/>
          </p:cNvPicPr>
          <p:nvPr/>
        </p:nvPicPr>
        <p:blipFill>
          <a:blip r:embed="rId8"/>
          <a:stretch>
            <a:fillRect/>
          </a:stretch>
        </p:blipFill>
        <p:spPr>
          <a:xfrm>
            <a:off x="17150625" y="29076926"/>
            <a:ext cx="14192718" cy="6565961"/>
          </a:xfrm>
          <a:prstGeom prst="rect">
            <a:avLst/>
          </a:prstGeom>
        </p:spPr>
      </p:pic>
      <p:sp>
        <p:nvSpPr>
          <p:cNvPr id="39" name="Text Placeholder 6">
            <a:extLst>
              <a:ext uri="{FF2B5EF4-FFF2-40B4-BE49-F238E27FC236}">
                <a16:creationId xmlns:a16="http://schemas.microsoft.com/office/drawing/2014/main" id="{88CC0582-7E70-4040-99D9-AB02C7EB5F44}"/>
              </a:ext>
            </a:extLst>
          </p:cNvPr>
          <p:cNvSpPr>
            <a:spLocks noGrp="1"/>
          </p:cNvSpPr>
          <p:nvPr>
            <p:ph type="body" sz="quarter" idx="24"/>
          </p:nvPr>
        </p:nvSpPr>
        <p:spPr>
          <a:xfrm>
            <a:off x="1196974" y="39624000"/>
            <a:ext cx="28832335" cy="2314575"/>
          </a:xfrm>
        </p:spPr>
        <p:txBody>
          <a:bodyPr/>
          <a:lstStyle/>
          <a:p>
            <a:pPr algn="just"/>
            <a:r>
              <a:rPr lang="en-US" dirty="0"/>
              <a:t>[1] J. Yu, W. Yu, Z. Zhang, P. Tan, </a:t>
            </a:r>
            <a:r>
              <a:rPr lang="en-US" dirty="0" err="1"/>
              <a:t>Reunderstanding</a:t>
            </a:r>
            <a:r>
              <a:rPr lang="en-US" dirty="0"/>
              <a:t> the uneven deposition in aqueous zinc-based batteries, Chemical Engineering Journal 481 (2024) 148556. </a:t>
            </a:r>
          </a:p>
          <a:p>
            <a:pPr algn="just"/>
            <a:r>
              <a:rPr lang="en-US" dirty="0"/>
              <a:t>[2] J. Yu, Z. Zhao, Z. Zhang, K. Sun, P. Tan, Revealing the intricacies of natural convection: A key factor in aqueous zinc battery design, Energy Storage Mater 73 (2024) 103823. </a:t>
            </a:r>
          </a:p>
        </p:txBody>
      </p:sp>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871</TotalTime>
  <Words>560</Words>
  <Application>Microsoft Office PowerPoint</Application>
  <PresentationFormat>自定义</PresentationFormat>
  <Paragraphs>24</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Cambria Math</vt:lpstr>
      <vt:lpstr>Office Theme</vt:lpstr>
      <vt:lpstr>Convective Mass Transfer in Aqueous Zinc-Based Batteries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143</cp:revision>
  <cp:lastPrinted>2023-01-06T15:48:30Z</cp:lastPrinted>
  <dcterms:created xsi:type="dcterms:W3CDTF">2023-01-03T14:57:49Z</dcterms:created>
  <dcterms:modified xsi:type="dcterms:W3CDTF">2024-10-21T07:31:33Z</dcterms:modified>
</cp:coreProperties>
</file>