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474" autoAdjust="0"/>
    <p:restoredTop sz="96534" autoAdjust="0"/>
  </p:normalViewPr>
  <p:slideViewPr>
    <p:cSldViewPr snapToGrid="0">
      <p:cViewPr>
        <p:scale>
          <a:sx n="40" d="100"/>
          <a:sy n="40" d="100"/>
        </p:scale>
        <p:origin x="300" y="-605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10/23/2024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38A4A54C-B7EC-4455-BC07-3E60C62A4E35}" type="slidenum">
              <a:rPr lang="en-US" smtClean="0"/>
              <a:t>1</a:t>
            </a:fld>
            <a:endParaRPr lang="en-US"/>
          </a:p>
        </p:txBody>
      </p:sp>
    </p:spTree>
    <p:extLst>
      <p:ext uri="{BB962C8B-B14F-4D97-AF65-F5344CB8AC3E}">
        <p14:creationId xmlns:p14="http://schemas.microsoft.com/office/powerpoint/2010/main" val="9656108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10/23/2024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t>S</a:t>
            </a:r>
            <a:r>
              <a:rPr lang="en-US" altLang="zh-CN" sz="9600" dirty="0"/>
              <a:t>imulation of Multiphysics in Structured Packings</a:t>
            </a:r>
            <a:r>
              <a:rPr lang="zh-CN" altLang="en-US" sz="9600" dirty="0"/>
              <a:t> </a:t>
            </a:r>
            <a:r>
              <a:rPr lang="en-US" altLang="zh-CN" sz="9600" dirty="0"/>
              <a:t>PACK-13C</a:t>
            </a:r>
            <a:endParaRPr lang="en-US" sz="9600" dirty="0"/>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sz="3600" dirty="0" err="1"/>
              <a:t>Congcong</a:t>
            </a:r>
            <a:r>
              <a:rPr lang="en-US" sz="3600" dirty="0"/>
              <a:t> Lu</a:t>
            </a:r>
            <a:r>
              <a:rPr lang="en-US" sz="3600" baseline="30000" dirty="0"/>
              <a:t>1</a:t>
            </a:r>
            <a:r>
              <a:rPr lang="en-US" sz="3600" dirty="0"/>
              <a:t>, Zhou Wang</a:t>
            </a:r>
            <a:r>
              <a:rPr lang="en-US" sz="3600" baseline="30000" dirty="0"/>
              <a:t>1,2</a:t>
            </a:r>
            <a:r>
              <a:rPr lang="en-US" sz="3600" dirty="0"/>
              <a:t>, </a:t>
            </a:r>
            <a:r>
              <a:rPr lang="en-US" sz="3600" dirty="0" err="1"/>
              <a:t>Yonglin</a:t>
            </a:r>
            <a:r>
              <a:rPr lang="en-US" sz="3600" dirty="0"/>
              <a:t> Ju</a:t>
            </a:r>
            <a:r>
              <a:rPr lang="en-US" sz="3600" baseline="30000" dirty="0"/>
              <a:t>1</a:t>
            </a:r>
          </a:p>
          <a:p>
            <a:pPr marL="742950" indent="-742950">
              <a:spcBef>
                <a:spcPts val="0"/>
              </a:spcBef>
              <a:buAutoNum type="arabicPeriod"/>
            </a:pPr>
            <a:r>
              <a:rPr lang="en-US" sz="3600" dirty="0"/>
              <a:t>Institute of Refrigeration and Cryogenic, Shanghai Jiao Tong University, Shanghai China</a:t>
            </a:r>
          </a:p>
          <a:p>
            <a:pPr marL="742950" indent="-742950">
              <a:spcBef>
                <a:spcPts val="0"/>
              </a:spcBef>
              <a:buAutoNum type="arabicPeriod"/>
            </a:pPr>
            <a:r>
              <a:rPr lang="en-US" sz="3600" dirty="0"/>
              <a:t>Tsung‐Dao Lee Institute, Shanghai Jiao Tong University, Shanghai, China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p:txBody>
          <a:bodyPr/>
          <a:lstStyle/>
          <a:p>
            <a:r>
              <a:rPr lang="en-US" sz="4800" dirty="0"/>
              <a:t>Using the laminar flow, fluid heat transfer and transport of diluted species in porous media interface to simulate the multi-physics in PACK-13C.</a:t>
            </a:r>
          </a:p>
          <a:p>
            <a:r>
              <a:rPr lang="en-US" sz="4800" dirty="0"/>
              <a:t>The mass transfer coefficient is calculated by Delft</a:t>
            </a:r>
            <a:r>
              <a:rPr lang="en-US" sz="4800" baseline="30000" dirty="0"/>
              <a:t>3 </a:t>
            </a:r>
            <a:r>
              <a:rPr lang="en-US" sz="4800" dirty="0"/>
              <a:t>model which considers the influence of flow condition and pack constructure on mass transfer. The main equation:</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196912" y="39623894"/>
            <a:ext cx="15260600" cy="2315228"/>
          </a:xfrm>
        </p:spPr>
        <p:txBody>
          <a:bodyPr/>
          <a:lstStyle/>
          <a:p>
            <a:pPr>
              <a:spcBef>
                <a:spcPts val="0"/>
              </a:spcBef>
            </a:pPr>
            <a:r>
              <a:rPr lang="en-US" altLang="zh-CN" sz="2800" dirty="0"/>
              <a:t>1. Li, Hulin, at el. “Separation of isotope 13C using high‐performance structured packing.” Chemical Engineering and Processing: Process Intensification, 255–261, 2010.</a:t>
            </a:r>
          </a:p>
          <a:p>
            <a:pPr>
              <a:spcBef>
                <a:spcPts val="0"/>
              </a:spcBef>
            </a:pPr>
            <a:r>
              <a:rPr lang="en-US" altLang="zh-CN" sz="2800" dirty="0"/>
              <a:t>2. Wang, Zhou, at el. “Large scale xenon purification using cryogenic distillation for dark matter detectors.” Journal of Instrumentation, P11024,2014.</a:t>
            </a:r>
          </a:p>
          <a:p>
            <a:pPr>
              <a:spcBef>
                <a:spcPts val="0"/>
              </a:spcBef>
            </a:pPr>
            <a:r>
              <a:rPr lang="en-US" altLang="zh-CN" sz="2800" dirty="0"/>
              <a:t>3. </a:t>
            </a:r>
            <a:r>
              <a:rPr lang="en-US" altLang="zh-CN" sz="2800" dirty="0" err="1"/>
              <a:t>Olujic</a:t>
            </a:r>
            <a:r>
              <a:rPr lang="en-US" altLang="zh-CN" sz="2800" dirty="0"/>
              <a:t>, Z, at el. “Predicting the efficiency of corrugated sheet structured packings with large specific surface area.” Chemical and Biochemical Engineering Quarterly, 89–96, 2004.</a:t>
            </a:r>
          </a:p>
          <a:p>
            <a:endParaRPr lang="en-US" altLang="zh-CN" sz="2800" dirty="0"/>
          </a:p>
          <a:p>
            <a:endParaRPr lang="en-US" sz="2800" dirty="0"/>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dirty="0"/>
              <a:t>Simulation and optimization of the heat and mass transfer at structured packings based on the experiment of ultra‐high purity xenon‐krypton cryogenic distillation.</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sz="4800" dirty="0"/>
              <a:t>Based on the experimental data derived from the independently developed ultra‐high purity krypton‐xenon separation cryogenic distillation system</a:t>
            </a:r>
            <a:r>
              <a:rPr lang="en-US" altLang="zh-CN" sz="4800" baseline="30000" dirty="0"/>
              <a:t>1,2</a:t>
            </a:r>
            <a:r>
              <a:rPr lang="en-US" altLang="zh-CN" sz="4800" dirty="0"/>
              <a:t>, a new REU model of the stainless steel structured packing fabricated by suppressing double layer silk screen into the corrugated shape is developed using COMSOL Multiphysics® software, focusing on the analysis of the gas‐liquid heat and mass transfer characteristics at the packing at extremely low concentration of impurity krypton, then enhance the heat and transfer process by optimizing the structure of the packing.</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p:txBody>
          <a:bodyPr/>
          <a:lstStyle/>
          <a:p>
            <a:r>
              <a:rPr lang="en-US" dirty="0"/>
              <a:t>Abstract</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p:txBody>
          <a:bodyPr/>
          <a:lstStyle/>
          <a:p>
            <a:r>
              <a:rPr lang="en-US" dirty="0"/>
              <a:t>FIGURE 1. Left: Structured packing PACK-13C in the distillation column. Right: Structural details of the wire mesh of PACK-13C.</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p:txBody>
          <a:bodyPr/>
          <a:lstStyle/>
          <a:p>
            <a:r>
              <a:rPr lang="en-US" sz="4800" dirty="0"/>
              <a:t>The crossed gas-liquid phase channels formed by stacked intersections of structured packing significantly enhanced mixing efficiency. The sharp changes in gas-liquid interface concentration indicated strong mass transfer effects in this region. Perforations in structured packing caused low-concentration wake flows behind the holes, enhancing mass transfer. However, larger perforations reduced gas-liquid contact area, decreasing purification efficiency.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7545431" y="36352519"/>
            <a:ext cx="14224907" cy="1468347"/>
          </a:xfrm>
        </p:spPr>
        <p:txBody>
          <a:bodyPr/>
          <a:lstStyle/>
          <a:p>
            <a:pPr algn="just"/>
            <a:r>
              <a:rPr lang="en-US" dirty="0"/>
              <a:t>FIGURE 2. Left: Concentration of Kr in liquid Xe at 1.5mm hole diameters. Right: Concentration of Kr in liquid Xe at 3mm hole diameters </a:t>
            </a:r>
          </a:p>
        </p:txBody>
      </p:sp>
      <p:pic>
        <p:nvPicPr>
          <p:cNvPr id="27" name="图片占位符 26">
            <a:extLst>
              <a:ext uri="{FF2B5EF4-FFF2-40B4-BE49-F238E27FC236}">
                <a16:creationId xmlns:a16="http://schemas.microsoft.com/office/drawing/2014/main" id="{389A9C50-3316-330E-3937-20A0278219D4}"/>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rcRect t="4615" b="4615"/>
          <a:stretch>
            <a:fillRect/>
          </a:stretch>
        </p:blipFill>
        <p:spPr/>
      </p:pic>
      <p:pic>
        <p:nvPicPr>
          <p:cNvPr id="46" name="图片 45">
            <a:extLst>
              <a:ext uri="{FF2B5EF4-FFF2-40B4-BE49-F238E27FC236}">
                <a16:creationId xmlns:a16="http://schemas.microsoft.com/office/drawing/2014/main" id="{346976BE-40A8-36DE-0D22-E595CD25690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961699" y="38680240"/>
            <a:ext cx="10032401" cy="3298067"/>
          </a:xfrm>
          <a:prstGeom prst="rect">
            <a:avLst/>
          </a:prstGeom>
        </p:spPr>
      </p:pic>
      <p:pic>
        <p:nvPicPr>
          <p:cNvPr id="65" name="图片占位符 64">
            <a:extLst>
              <a:ext uri="{FF2B5EF4-FFF2-40B4-BE49-F238E27FC236}">
                <a16:creationId xmlns:a16="http://schemas.microsoft.com/office/drawing/2014/main" id="{86BB7305-2A18-D302-FF87-FE9F00BA15A6}"/>
              </a:ext>
            </a:extLst>
          </p:cNvPr>
          <p:cNvPicPr>
            <a:picLocks noGrp="1" noChangeAspect="1"/>
          </p:cNvPicPr>
          <p:nvPr>
            <p:ph type="pic" sz="quarter" idx="29"/>
          </p:nvPr>
        </p:nvPicPr>
        <p:blipFill>
          <a:blip r:embed="rId5">
            <a:extLst>
              <a:ext uri="{28A0092B-C50C-407E-A947-70E740481C1C}">
                <a14:useLocalDpi xmlns:a14="http://schemas.microsoft.com/office/drawing/2010/main" val="0"/>
              </a:ext>
            </a:extLst>
          </a:blip>
          <a:srcRect t="3858" b="3858"/>
          <a:stretch>
            <a:fillRect/>
          </a:stretch>
        </p:blipFill>
        <p:spPr/>
      </p:pic>
      <p:pic>
        <p:nvPicPr>
          <p:cNvPr id="69" name="图片占位符 68">
            <a:extLst>
              <a:ext uri="{FF2B5EF4-FFF2-40B4-BE49-F238E27FC236}">
                <a16:creationId xmlns:a16="http://schemas.microsoft.com/office/drawing/2014/main" id="{702740FA-7F01-924A-CD30-4E5A25DC40DA}"/>
              </a:ext>
            </a:extLst>
          </p:cNvPr>
          <p:cNvPicPr>
            <a:picLocks noGrp="1" noChangeAspect="1"/>
          </p:cNvPicPr>
          <p:nvPr>
            <p:ph type="pic" sz="quarter" idx="34"/>
          </p:nvPr>
        </p:nvPicPr>
        <p:blipFill>
          <a:blip r:embed="rId6"/>
          <a:srcRect t="3821" b="3821"/>
          <a:stretch/>
        </p:blipFill>
        <p:spPr/>
      </p:pic>
      <mc:AlternateContent xmlns:mc="http://schemas.openxmlformats.org/markup-compatibility/2006" xmlns:a14="http://schemas.microsoft.com/office/drawing/2010/main">
        <mc:Choice Requires="a14">
          <p:sp>
            <p:nvSpPr>
              <p:cNvPr id="77" name="文本框 76">
                <a:extLst>
                  <a:ext uri="{FF2B5EF4-FFF2-40B4-BE49-F238E27FC236}">
                    <a16:creationId xmlns:a16="http://schemas.microsoft.com/office/drawing/2014/main" id="{9229172D-A1FF-9E57-00D9-DFFAAC5825F3}"/>
                  </a:ext>
                </a:extLst>
              </p:cNvPr>
              <p:cNvSpPr txBox="1"/>
              <p:nvPr/>
            </p:nvSpPr>
            <p:spPr>
              <a:xfrm>
                <a:off x="14728105" y="26846863"/>
                <a:ext cx="16459200" cy="16526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f>
                        <m:fPr>
                          <m:ctrlPr>
                            <a:rPr lang="zh-CN" altLang="en-US" sz="4900" i="1" smtClean="0">
                              <a:solidFill>
                                <a:srgbClr val="836967"/>
                              </a:solidFill>
                              <a:latin typeface="Cambria Math" panose="02040503050406030204" pitchFamily="18" charset="0"/>
                            </a:rPr>
                          </m:ctrlPr>
                        </m:fPr>
                        <m:num>
                          <m:r>
                            <a:rPr lang="zh-CN" altLang="en-US" sz="4900">
                              <a:latin typeface="Cambria Math" panose="02040503050406030204" pitchFamily="18" charset="0"/>
                            </a:rPr>
                            <m:t>0.15</m:t>
                          </m:r>
                        </m:num>
                        <m:den>
                          <m:sSub>
                            <m:sSubPr>
                              <m:ctrlPr>
                                <a:rPr lang="zh-CN" altLang="en-US" sz="4900" i="1">
                                  <a:solidFill>
                                    <a:srgbClr val="836967"/>
                                  </a:solidFill>
                                  <a:latin typeface="Cambria Math" panose="02040503050406030204" pitchFamily="18" charset="0"/>
                                </a:rPr>
                              </m:ctrlPr>
                            </m:sSubPr>
                            <m:e>
                              <m:r>
                                <a:rPr lang="zh-CN" altLang="en-US" sz="4900" i="1">
                                  <a:latin typeface="Cambria Math" panose="02040503050406030204" pitchFamily="18" charset="0"/>
                                </a:rPr>
                                <m:t>𝑘</m:t>
                              </m:r>
                            </m:e>
                            <m:sub>
                              <m:r>
                                <a:rPr lang="zh-CN" altLang="en-US" sz="4900" i="1">
                                  <a:latin typeface="Cambria Math" panose="02040503050406030204" pitchFamily="18" charset="0"/>
                                </a:rPr>
                                <m:t>𝐿𝐺</m:t>
                              </m:r>
                            </m:sub>
                          </m:sSub>
                        </m:den>
                      </m:f>
                      <m:r>
                        <a:rPr lang="zh-CN" altLang="en-US" sz="4900" i="0">
                          <a:latin typeface="Cambria Math" panose="02040503050406030204" pitchFamily="18" charset="0"/>
                        </a:rPr>
                        <m:t>=</m:t>
                      </m:r>
                      <m:f>
                        <m:fPr>
                          <m:ctrlPr>
                            <a:rPr lang="zh-CN" altLang="en-US" sz="4900" i="1">
                              <a:solidFill>
                                <a:srgbClr val="836967"/>
                              </a:solidFill>
                              <a:latin typeface="Cambria Math" panose="02040503050406030204" pitchFamily="18" charset="0"/>
                            </a:rPr>
                          </m:ctrlPr>
                        </m:fPr>
                        <m:num>
                          <m:r>
                            <a:rPr lang="zh-CN" altLang="en-US" sz="4900" i="1">
                              <a:latin typeface="Cambria Math" panose="02040503050406030204" pitchFamily="18" charset="0"/>
                            </a:rPr>
                            <m:t>𝐾</m:t>
                          </m:r>
                        </m:num>
                        <m:den>
                          <m:sSub>
                            <m:sSubPr>
                              <m:ctrlPr>
                                <a:rPr lang="zh-CN" altLang="en-US" sz="4900" i="1">
                                  <a:solidFill>
                                    <a:srgbClr val="836967"/>
                                  </a:solidFill>
                                  <a:latin typeface="Cambria Math" panose="02040503050406030204" pitchFamily="18" charset="0"/>
                                </a:rPr>
                              </m:ctrlPr>
                            </m:sSubPr>
                            <m:e>
                              <m:r>
                                <a:rPr lang="zh-CN" altLang="en-US" sz="4900" i="1">
                                  <a:latin typeface="Cambria Math" panose="02040503050406030204" pitchFamily="18" charset="0"/>
                                </a:rPr>
                                <m:t>𝑘</m:t>
                              </m:r>
                            </m:e>
                            <m:sub>
                              <m:r>
                                <a:rPr lang="zh-CN" altLang="en-US" sz="4900" i="1">
                                  <a:latin typeface="Cambria Math" panose="02040503050406030204" pitchFamily="18" charset="0"/>
                                </a:rPr>
                                <m:t>𝐿</m:t>
                              </m:r>
                            </m:sub>
                          </m:sSub>
                        </m:den>
                      </m:f>
                      <m:r>
                        <a:rPr lang="zh-CN" altLang="en-US" sz="4900" i="0">
                          <a:latin typeface="Cambria Math" panose="02040503050406030204" pitchFamily="18" charset="0"/>
                        </a:rPr>
                        <m:t>+</m:t>
                      </m:r>
                      <m:f>
                        <m:fPr>
                          <m:ctrlPr>
                            <a:rPr lang="zh-CN" altLang="en-US" sz="4900" i="1">
                              <a:solidFill>
                                <a:srgbClr val="836967"/>
                              </a:solidFill>
                              <a:latin typeface="Cambria Math" panose="02040503050406030204" pitchFamily="18" charset="0"/>
                            </a:rPr>
                          </m:ctrlPr>
                        </m:fPr>
                        <m:num>
                          <m:r>
                            <a:rPr lang="zh-CN" altLang="en-US" sz="4900" i="0">
                              <a:latin typeface="Cambria Math" panose="02040503050406030204" pitchFamily="18" charset="0"/>
                            </a:rPr>
                            <m:t>1</m:t>
                          </m:r>
                        </m:num>
                        <m:den>
                          <m:sSub>
                            <m:sSubPr>
                              <m:ctrlPr>
                                <a:rPr lang="zh-CN" altLang="en-US" sz="4900" i="1">
                                  <a:solidFill>
                                    <a:srgbClr val="836967"/>
                                  </a:solidFill>
                                  <a:latin typeface="Cambria Math" panose="02040503050406030204" pitchFamily="18" charset="0"/>
                                </a:rPr>
                              </m:ctrlPr>
                            </m:sSubPr>
                            <m:e>
                              <m:r>
                                <a:rPr lang="zh-CN" altLang="en-US" sz="4900" i="1">
                                  <a:latin typeface="Cambria Math" panose="02040503050406030204" pitchFamily="18" charset="0"/>
                                </a:rPr>
                                <m:t>𝑘</m:t>
                              </m:r>
                            </m:e>
                            <m:sub>
                              <m:r>
                                <a:rPr lang="zh-CN" altLang="en-US" sz="4900" i="1">
                                  <a:latin typeface="Cambria Math" panose="02040503050406030204" pitchFamily="18" charset="0"/>
                                </a:rPr>
                                <m:t>𝐺</m:t>
                              </m:r>
                            </m:sub>
                          </m:sSub>
                        </m:den>
                      </m:f>
                    </m:oMath>
                  </m:oMathPara>
                </a14:m>
                <a:endParaRPr lang="zh-CN" altLang="en-US" sz="4900" dirty="0">
                  <a:latin typeface="Cambria Math" panose="02040503050406030204" pitchFamily="18" charset="0"/>
                </a:endParaRPr>
              </a:p>
            </p:txBody>
          </p:sp>
        </mc:Choice>
        <mc:Fallback xmlns="">
          <p:sp>
            <p:nvSpPr>
              <p:cNvPr id="77" name="文本框 76">
                <a:extLst>
                  <a:ext uri="{FF2B5EF4-FFF2-40B4-BE49-F238E27FC236}">
                    <a16:creationId xmlns:a16="http://schemas.microsoft.com/office/drawing/2014/main" id="{9229172D-A1FF-9E57-00D9-DFFAAC5825F3}"/>
                  </a:ext>
                </a:extLst>
              </p:cNvPr>
              <p:cNvSpPr txBox="1">
                <a:spLocks noRot="1" noChangeAspect="1" noMove="1" noResize="1" noEditPoints="1" noAdjustHandles="1" noChangeArrowheads="1" noChangeShapeType="1" noTextEdit="1"/>
              </p:cNvSpPr>
              <p:nvPr/>
            </p:nvSpPr>
            <p:spPr>
              <a:xfrm>
                <a:off x="14728105" y="26846863"/>
                <a:ext cx="16459200" cy="1652632"/>
              </a:xfrm>
              <a:prstGeom prst="rect">
                <a:avLst/>
              </a:prstGeom>
              <a:blipFill>
                <a:blip r:embed="rId7"/>
                <a:stretch>
                  <a:fillRect/>
                </a:stretch>
              </a:blipFill>
            </p:spPr>
            <p:txBody>
              <a:bodyPr/>
              <a:lstStyle/>
              <a:p>
                <a:r>
                  <a:rPr lang="zh-CN" altLang="en-US">
                    <a:noFill/>
                  </a:rPr>
                  <a:t> </a:t>
                </a:r>
              </a:p>
            </p:txBody>
          </p:sp>
        </mc:Fallback>
      </mc:AlternateContent>
      <p:sp>
        <p:nvSpPr>
          <p:cNvPr id="78" name="TextBox 1">
            <a:extLst>
              <a:ext uri="{FF2B5EF4-FFF2-40B4-BE49-F238E27FC236}">
                <a16:creationId xmlns:a16="http://schemas.microsoft.com/office/drawing/2014/main" id="{1E4BB304-11DD-A95F-8F92-FA016DFF157B}"/>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610</TotalTime>
  <Words>430</Words>
  <Application>Microsoft Office PowerPoint</Application>
  <PresentationFormat>自定义</PresentationFormat>
  <Paragraphs>20</Paragraphs>
  <Slides>1</Slides>
  <Notes>1</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vt:i4>
      </vt:variant>
    </vt:vector>
  </HeadingPairs>
  <TitlesOfParts>
    <vt:vector size="8" baseType="lpstr">
      <vt:lpstr>等线</vt:lpstr>
      <vt:lpstr>等线 Light</vt:lpstr>
      <vt:lpstr>Arial</vt:lpstr>
      <vt:lpstr>Calibri</vt:lpstr>
      <vt:lpstr>Calibri Light</vt:lpstr>
      <vt:lpstr>Cambria Math</vt:lpstr>
      <vt:lpstr>Office Theme</vt:lpstr>
      <vt:lpstr>Simulation of Multiphysics in Structured Packings PACK-13C</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Renji (Boris) Hao</cp:lastModifiedBy>
  <cp:revision>132</cp:revision>
  <cp:lastPrinted>2023-01-06T15:48:30Z</cp:lastPrinted>
  <dcterms:created xsi:type="dcterms:W3CDTF">2023-01-03T14:57:49Z</dcterms:created>
  <dcterms:modified xsi:type="dcterms:W3CDTF">2024-10-23T08:08:43Z</dcterms:modified>
</cp:coreProperties>
</file>