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96405" autoAdjust="0"/>
  </p:normalViewPr>
  <p:slideViewPr>
    <p:cSldViewPr snapToGrid="0">
      <p:cViewPr varScale="1">
        <p:scale>
          <a:sx n="17" d="100"/>
          <a:sy n="17" d="100"/>
        </p:scale>
        <p:origin x="2934"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9600" dirty="0"/>
              <a:t>Numerical simulation of the gas species </a:t>
            </a:r>
            <a:r>
              <a:rPr lang="en-US" altLang="zh-CN" sz="9600" dirty="0"/>
              <a:t>transport</a:t>
            </a:r>
            <a:r>
              <a:rPr lang="en-US" sz="9600" dirty="0"/>
              <a:t> in the PVT growth of single-crystal </a:t>
            </a:r>
            <a:r>
              <a:rPr lang="en-US" sz="9600" dirty="0" err="1"/>
              <a:t>SiC</a:t>
            </a:r>
            <a:endParaRPr lang="en-US" sz="9600"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665706"/>
            <a:ext cx="17520817" cy="1984280"/>
          </a:xfrm>
        </p:spPr>
        <p:txBody>
          <a:bodyPr/>
          <a:lstStyle/>
          <a:p>
            <a:r>
              <a:rPr lang="en-US" altLang="zh-CN" dirty="0" err="1"/>
              <a:t>Binjie</a:t>
            </a:r>
            <a:r>
              <a:rPr lang="en-US" altLang="zh-CN" dirty="0"/>
              <a:t> Xu1,2, </a:t>
            </a:r>
            <a:r>
              <a:rPr lang="en-US" altLang="zh-CN" dirty="0" err="1"/>
              <a:t>Xuefeng</a:t>
            </a:r>
            <a:r>
              <a:rPr lang="en-US" altLang="zh-CN" dirty="0"/>
              <a:t> Han1,2*, </a:t>
            </a:r>
            <a:r>
              <a:rPr lang="en-US" altLang="zh-CN" dirty="0" err="1"/>
              <a:t>Deren</a:t>
            </a:r>
            <a:r>
              <a:rPr lang="en-US" altLang="zh-CN" dirty="0"/>
              <a:t> Yang1,2, </a:t>
            </a:r>
            <a:r>
              <a:rPr lang="en-US" altLang="zh-CN" dirty="0" err="1"/>
              <a:t>Xiaodong</a:t>
            </a:r>
            <a:r>
              <a:rPr lang="en-US" altLang="zh-CN" dirty="0"/>
              <a:t> Pi1,2†</a:t>
            </a:r>
          </a:p>
          <a:p>
            <a:pPr>
              <a:lnSpc>
                <a:spcPts val="2000"/>
              </a:lnSpc>
            </a:pPr>
            <a:r>
              <a:rPr lang="en-US" altLang="zh-CN" dirty="0"/>
              <a:t>1 Zhejiang University</a:t>
            </a:r>
          </a:p>
          <a:p>
            <a:pPr>
              <a:lnSpc>
                <a:spcPts val="2000"/>
              </a:lnSpc>
            </a:pPr>
            <a:r>
              <a:rPr lang="en-US" altLang="zh-CN" dirty="0"/>
              <a:t>2 ZJU-Hangzhou Global Scientific and Technological Innovation Center</a:t>
            </a:r>
          </a:p>
          <a:p>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687824"/>
                <a:ext cx="16062185" cy="7249126"/>
              </a:xfrm>
            </p:spPr>
            <p:txBody>
              <a:bodyPr/>
              <a:lstStyle/>
              <a:p>
                <a:r>
                  <a:rPr lang="en-US" dirty="0"/>
                  <a:t>The joint was simulated as a thin porous graphite sheet. The sublimation and deposition molar fluxes are determined by:</a:t>
                </a:r>
              </a:p>
              <a:p>
                <a:pPr>
                  <a:lnSpc>
                    <a:spcPts val="3000"/>
                  </a:lnSpc>
                </a:pPr>
                <a:r>
                  <a:rPr lang="en-US" dirty="0"/>
                  <a:t> </a:t>
                </a:r>
                <a14:m>
                  <m:oMath xmlns:m="http://schemas.openxmlformats.org/officeDocument/2006/math">
                    <m:sSubSup>
                      <m:sSubSupPr>
                        <m:ctrlPr>
                          <a:rPr lang="zh-CN" altLang="zh-CN" sz="3600" i="1">
                            <a:latin typeface="Cambria Math" panose="02040503050406030204" pitchFamily="18" charset="0"/>
                          </a:rPr>
                        </m:ctrlPr>
                      </m:sSubSupPr>
                      <m:e>
                        <m:r>
                          <a:rPr lang="en-US" altLang="zh-CN" sz="3600" i="1">
                            <a:latin typeface="Cambria Math" panose="02040503050406030204" pitchFamily="18" charset="0"/>
                          </a:rPr>
                          <m:t>𝐽</m:t>
                        </m:r>
                      </m:e>
                      <m:sub>
                        <m:r>
                          <a:rPr lang="en-US" altLang="zh-CN" sz="3600" i="1">
                            <a:latin typeface="Cambria Math" panose="02040503050406030204" pitchFamily="18" charset="0"/>
                          </a:rPr>
                          <m:t>𝑖</m:t>
                        </m:r>
                      </m:sub>
                      <m:sup>
                        <m:r>
                          <a:rPr lang="en-US" altLang="zh-CN" sz="3600" i="1">
                            <a:latin typeface="Cambria Math" panose="02040503050406030204" pitchFamily="18" charset="0"/>
                          </a:rPr>
                          <m:t>𝑠</m:t>
                        </m:r>
                      </m:sup>
                    </m:sSubSup>
                    <m:r>
                      <a:rPr lang="en-US" altLang="zh-CN" sz="3600" i="1">
                        <a:latin typeface="Cambria Math" panose="02040503050406030204" pitchFamily="18" charset="0"/>
                      </a:rPr>
                      <m:t> </m:t>
                    </m:r>
                  </m:oMath>
                </a14:m>
                <a:r>
                  <a:rPr lang="el-GR" sz="3600" dirty="0"/>
                  <a:t>=</a:t>
                </a:r>
                <a:r>
                  <a:rPr lang="zh-CN" altLang="zh-CN" sz="3600" dirty="0"/>
                  <a:t> </a:t>
                </a:r>
                <a14:m>
                  <m:oMath xmlns:m="http://schemas.openxmlformats.org/officeDocument/2006/math">
                    <m:sSubSup>
                      <m:sSubSupPr>
                        <m:ctrlPr>
                          <a:rPr lang="zh-CN" altLang="zh-CN" sz="3600" i="1">
                            <a:latin typeface="Cambria Math" panose="02040503050406030204" pitchFamily="18" charset="0"/>
                          </a:rPr>
                        </m:ctrlPr>
                      </m:sSubSupPr>
                      <m:e>
                        <m:r>
                          <a:rPr lang="en-US" altLang="zh-CN" sz="3600" i="1">
                            <a:latin typeface="Cambria Math" panose="02040503050406030204" pitchFamily="18" charset="0"/>
                          </a:rPr>
                          <m:t>𝛼</m:t>
                        </m:r>
                      </m:e>
                      <m:sub>
                        <m:r>
                          <a:rPr lang="en-US" altLang="zh-CN" sz="3600" i="1">
                            <a:latin typeface="Cambria Math" panose="02040503050406030204" pitchFamily="18" charset="0"/>
                          </a:rPr>
                          <m:t>𝑖</m:t>
                        </m:r>
                      </m:sub>
                      <m:sup>
                        <m:r>
                          <a:rPr lang="en-US" altLang="zh-CN" sz="3600" i="1">
                            <a:latin typeface="Cambria Math" panose="02040503050406030204" pitchFamily="18" charset="0"/>
                          </a:rPr>
                          <m:t>𝑠</m:t>
                        </m:r>
                      </m:sup>
                    </m:sSubSup>
                    <m:r>
                      <a:rPr lang="en-US" altLang="zh-CN" sz="3600" i="1">
                        <a:latin typeface="Cambria Math" panose="02040503050406030204" pitchFamily="18" charset="0"/>
                      </a:rPr>
                      <m:t> </m:t>
                    </m:r>
                    <m:f>
                      <m:fPr>
                        <m:ctrlPr>
                          <a:rPr lang="en-US" altLang="zh-CN" sz="3600" i="1" smtClean="0">
                            <a:latin typeface="Cambria Math" panose="02040503050406030204" pitchFamily="18" charset="0"/>
                          </a:rPr>
                        </m:ctrlPr>
                      </m:fPr>
                      <m:num>
                        <m:sSubSup>
                          <m:sSubSupPr>
                            <m:ctrlPr>
                              <a:rPr lang="zh-CN" altLang="zh-CN" sz="3600" i="1">
                                <a:latin typeface="Cambria Math" panose="02040503050406030204" pitchFamily="18" charset="0"/>
                              </a:rPr>
                            </m:ctrlPr>
                          </m:sSubSupPr>
                          <m:e>
                            <m:r>
                              <a:rPr lang="en-US" altLang="zh-CN" sz="3600" i="1">
                                <a:latin typeface="Cambria Math" panose="02040503050406030204" pitchFamily="18" charset="0"/>
                              </a:rPr>
                              <m:t>𝑃</m:t>
                            </m:r>
                          </m:e>
                          <m:sub>
                            <m:r>
                              <a:rPr lang="en-US" altLang="zh-CN" sz="3600" i="1">
                                <a:latin typeface="Cambria Math" panose="02040503050406030204" pitchFamily="18" charset="0"/>
                              </a:rPr>
                              <m:t>𝑖</m:t>
                            </m:r>
                          </m:sub>
                          <m:sup>
                            <m:r>
                              <a:rPr lang="en-US" altLang="zh-CN" sz="3600" i="1">
                                <a:latin typeface="Cambria Math" panose="02040503050406030204" pitchFamily="18" charset="0"/>
                              </a:rPr>
                              <m:t>∗</m:t>
                            </m:r>
                          </m:sup>
                        </m:sSubSup>
                        <m:r>
                          <m:rPr>
                            <m:nor/>
                          </m:rPr>
                          <a:rPr lang="en-US" altLang="zh-CN" sz="3600" b="0" i="0" dirty="0" smtClean="0"/>
                          <m:t>−</m:t>
                        </m:r>
                        <m:sSub>
                          <m:sSubPr>
                            <m:ctrlPr>
                              <a:rPr lang="zh-CN" altLang="zh-CN" sz="3600" i="1">
                                <a:latin typeface="Cambria Math" panose="02040503050406030204" pitchFamily="18" charset="0"/>
                              </a:rPr>
                            </m:ctrlPr>
                          </m:sSubPr>
                          <m:e>
                            <m:r>
                              <a:rPr lang="en-US" altLang="zh-CN" sz="3600" i="1">
                                <a:latin typeface="Cambria Math" panose="02040503050406030204" pitchFamily="18" charset="0"/>
                              </a:rPr>
                              <m:t>𝑃</m:t>
                            </m:r>
                          </m:e>
                          <m:sub>
                            <m:r>
                              <a:rPr lang="en-US" altLang="zh-CN" sz="3600" i="1">
                                <a:latin typeface="Cambria Math" panose="02040503050406030204" pitchFamily="18" charset="0"/>
                              </a:rPr>
                              <m:t>𝑖</m:t>
                            </m:r>
                          </m:sub>
                        </m:sSub>
                      </m:num>
                      <m:den>
                        <m:rad>
                          <m:radPr>
                            <m:degHide m:val="on"/>
                            <m:ctrlPr>
                              <a:rPr lang="en-US" altLang="zh-CN" sz="3600" b="0" i="1" smtClean="0">
                                <a:latin typeface="Cambria Math" panose="02040503050406030204" pitchFamily="18" charset="0"/>
                                <a:ea typeface="Cambria Math" panose="02040503050406030204" pitchFamily="18" charset="0"/>
                              </a:rPr>
                            </m:ctrlPr>
                          </m:radPr>
                          <m:deg/>
                          <m:e>
                            <m:r>
                              <a:rPr lang="en-US" altLang="zh-CN" sz="3600" b="0" i="1" smtClean="0">
                                <a:latin typeface="Cambria Math" panose="02040503050406030204" pitchFamily="18" charset="0"/>
                                <a:ea typeface="Cambria Math" panose="02040503050406030204" pitchFamily="18" charset="0"/>
                              </a:rPr>
                              <m:t>2</m:t>
                            </m:r>
                            <m:r>
                              <a:rPr lang="zh-CN" altLang="en-US" sz="3600" b="0" i="1" smtClean="0">
                                <a:latin typeface="Cambria Math" panose="02040503050406030204" pitchFamily="18" charset="0"/>
                                <a:ea typeface="Cambria Math" panose="02040503050406030204" pitchFamily="18" charset="0"/>
                              </a:rPr>
                              <m:t>𝜋</m:t>
                            </m:r>
                            <m:r>
                              <a:rPr lang="en-US" altLang="zh-CN" sz="3600" b="0" i="1" smtClean="0">
                                <a:latin typeface="Cambria Math" panose="02040503050406030204" pitchFamily="18" charset="0"/>
                                <a:ea typeface="Cambria Math" panose="02040503050406030204" pitchFamily="18" charset="0"/>
                              </a:rPr>
                              <m:t>𝑀</m:t>
                            </m:r>
                            <m:r>
                              <a:rPr lang="en-US" altLang="zh-CN" sz="3600" b="0" i="1" baseline="-25000" smtClean="0">
                                <a:latin typeface="Cambria Math" panose="02040503050406030204" pitchFamily="18" charset="0"/>
                                <a:ea typeface="Cambria Math" panose="02040503050406030204" pitchFamily="18" charset="0"/>
                              </a:rPr>
                              <m:t>𝑖</m:t>
                            </m:r>
                            <m:r>
                              <a:rPr lang="en-US" altLang="zh-CN" sz="3600" b="0" i="1" smtClean="0">
                                <a:latin typeface="Cambria Math" panose="02040503050406030204" pitchFamily="18" charset="0"/>
                                <a:ea typeface="Cambria Math" panose="02040503050406030204" pitchFamily="18" charset="0"/>
                              </a:rPr>
                              <m:t>𝑅𝑇</m:t>
                            </m:r>
                          </m:e>
                        </m:rad>
                      </m:den>
                    </m:f>
                  </m:oMath>
                </a14:m>
                <a:r>
                  <a:rPr lang="en-US" sz="3600" dirty="0"/>
                  <a:t>                                                                                    (1)</a:t>
                </a:r>
              </a:p>
              <a:p>
                <a:pPr>
                  <a:lnSpc>
                    <a:spcPts val="3000"/>
                  </a:lnSpc>
                </a:pPr>
                <a:r>
                  <a:rPr lang="en-US" sz="3600" dirty="0"/>
                  <a:t> </a:t>
                </a:r>
                <a14:m>
                  <m:oMath xmlns:m="http://schemas.openxmlformats.org/officeDocument/2006/math">
                    <m:sSubSup>
                      <m:sSubSupPr>
                        <m:ctrlPr>
                          <a:rPr lang="zh-CN" altLang="zh-CN" sz="3600" i="1">
                            <a:latin typeface="Cambria Math" panose="02040503050406030204" pitchFamily="18" charset="0"/>
                          </a:rPr>
                        </m:ctrlPr>
                      </m:sSubSupPr>
                      <m:e>
                        <m:r>
                          <a:rPr lang="en-US" altLang="zh-CN" sz="3600" i="1">
                            <a:latin typeface="Cambria Math" panose="02040503050406030204" pitchFamily="18" charset="0"/>
                          </a:rPr>
                          <m:t>𝐽</m:t>
                        </m:r>
                      </m:e>
                      <m:sub>
                        <m:r>
                          <a:rPr lang="en-US" altLang="zh-CN" sz="3600" i="1">
                            <a:latin typeface="Cambria Math" panose="02040503050406030204" pitchFamily="18" charset="0"/>
                          </a:rPr>
                          <m:t>𝑖</m:t>
                        </m:r>
                      </m:sub>
                      <m:sup>
                        <m:r>
                          <a:rPr lang="en-US" altLang="zh-CN" sz="3600" i="1">
                            <a:latin typeface="Cambria Math" panose="02040503050406030204" pitchFamily="18" charset="0"/>
                          </a:rPr>
                          <m:t>𝑑</m:t>
                        </m:r>
                      </m:sup>
                    </m:sSubSup>
                    <m:r>
                      <a:rPr lang="en-US" altLang="zh-CN" sz="3600" i="1">
                        <a:latin typeface="Cambria Math" panose="02040503050406030204" pitchFamily="18" charset="0"/>
                      </a:rPr>
                      <m:t> </m:t>
                    </m:r>
                  </m:oMath>
                </a14:m>
                <a:r>
                  <a:rPr lang="en-US" sz="3600" dirty="0"/>
                  <a:t>=</a:t>
                </a:r>
                <a:r>
                  <a:rPr lang="el-GR" altLang="zh-CN" sz="3600" dirty="0"/>
                  <a:t> </a:t>
                </a:r>
                <a14:m>
                  <m:oMath xmlns:m="http://schemas.openxmlformats.org/officeDocument/2006/math">
                    <m:sSubSup>
                      <m:sSubSupPr>
                        <m:ctrlPr>
                          <a:rPr lang="zh-CN" altLang="zh-CN" sz="3600" i="1">
                            <a:latin typeface="Cambria Math" panose="02040503050406030204" pitchFamily="18" charset="0"/>
                          </a:rPr>
                        </m:ctrlPr>
                      </m:sSubSupPr>
                      <m:e>
                        <m:r>
                          <a:rPr lang="en-US" altLang="zh-CN" sz="3600" i="1">
                            <a:latin typeface="Cambria Math" panose="02040503050406030204" pitchFamily="18" charset="0"/>
                          </a:rPr>
                          <m:t>𝛼</m:t>
                        </m:r>
                      </m:e>
                      <m:sub>
                        <m:r>
                          <a:rPr lang="en-US" altLang="zh-CN" sz="3600" i="1">
                            <a:latin typeface="Cambria Math" panose="02040503050406030204" pitchFamily="18" charset="0"/>
                          </a:rPr>
                          <m:t>𝑖</m:t>
                        </m:r>
                      </m:sub>
                      <m:sup>
                        <m:r>
                          <a:rPr lang="en-US" altLang="zh-CN" sz="3600" i="1">
                            <a:latin typeface="Cambria Math" panose="02040503050406030204" pitchFamily="18" charset="0"/>
                          </a:rPr>
                          <m:t>𝑑</m:t>
                        </m:r>
                      </m:sup>
                    </m:sSubSup>
                  </m:oMath>
                </a14:m>
                <a:r>
                  <a:rPr lang="el-GR" altLang="zh-CN" sz="3600" dirty="0"/>
                  <a:t> </a:t>
                </a:r>
                <a:r>
                  <a:rPr lang="en-US" altLang="zh-CN" sz="3600" dirty="0"/>
                  <a:t> </a:t>
                </a:r>
                <a14:m>
                  <m:oMath xmlns:m="http://schemas.openxmlformats.org/officeDocument/2006/math">
                    <m:f>
                      <m:fPr>
                        <m:ctrlPr>
                          <a:rPr lang="en-US" altLang="zh-CN" sz="3600" i="1" smtClean="0">
                            <a:latin typeface="Cambria Math" panose="02040503050406030204" pitchFamily="18" charset="0"/>
                          </a:rPr>
                        </m:ctrlPr>
                      </m:fPr>
                      <m:num>
                        <m:sSub>
                          <m:sSubPr>
                            <m:ctrlPr>
                              <a:rPr lang="zh-CN" altLang="zh-CN" sz="3600" i="1">
                                <a:latin typeface="Cambria Math" panose="02040503050406030204" pitchFamily="18" charset="0"/>
                              </a:rPr>
                            </m:ctrlPr>
                          </m:sSubPr>
                          <m:e>
                            <m:r>
                              <a:rPr lang="en-US" altLang="zh-CN" sz="3600" i="1">
                                <a:latin typeface="Cambria Math" panose="02040503050406030204" pitchFamily="18" charset="0"/>
                              </a:rPr>
                              <m:t>𝑃</m:t>
                            </m:r>
                          </m:e>
                          <m:sub>
                            <m:r>
                              <a:rPr lang="en-US" altLang="zh-CN" sz="3600" i="1">
                                <a:latin typeface="Cambria Math" panose="02040503050406030204" pitchFamily="18" charset="0"/>
                              </a:rPr>
                              <m:t>𝑖</m:t>
                            </m:r>
                          </m:sub>
                        </m:sSub>
                        <m:r>
                          <m:rPr>
                            <m:nor/>
                          </m:rPr>
                          <a:rPr lang="en-US" altLang="zh-CN" sz="3600" b="0" i="0" dirty="0" smtClean="0"/>
                          <m:t>−</m:t>
                        </m:r>
                        <m:sSubSup>
                          <m:sSubSupPr>
                            <m:ctrlPr>
                              <a:rPr lang="zh-CN" altLang="zh-CN" sz="3600" i="1">
                                <a:latin typeface="Cambria Math" panose="02040503050406030204" pitchFamily="18" charset="0"/>
                              </a:rPr>
                            </m:ctrlPr>
                          </m:sSubSupPr>
                          <m:e>
                            <m:r>
                              <a:rPr lang="en-US" altLang="zh-CN" sz="3600" i="1">
                                <a:latin typeface="Cambria Math" panose="02040503050406030204" pitchFamily="18" charset="0"/>
                              </a:rPr>
                              <m:t>𝑃</m:t>
                            </m:r>
                          </m:e>
                          <m:sub>
                            <m:r>
                              <a:rPr lang="en-US" altLang="zh-CN" sz="3600" i="1">
                                <a:latin typeface="Cambria Math" panose="02040503050406030204" pitchFamily="18" charset="0"/>
                              </a:rPr>
                              <m:t>𝑖</m:t>
                            </m:r>
                          </m:sub>
                          <m:sup>
                            <m:r>
                              <a:rPr lang="en-US" altLang="zh-CN" sz="3600" i="1">
                                <a:latin typeface="Cambria Math" panose="02040503050406030204" pitchFamily="18" charset="0"/>
                              </a:rPr>
                              <m:t>∗</m:t>
                            </m:r>
                          </m:sup>
                        </m:sSubSup>
                      </m:num>
                      <m:den>
                        <m:rad>
                          <m:radPr>
                            <m:degHide m:val="on"/>
                            <m:ctrlPr>
                              <a:rPr lang="en-US" altLang="zh-CN" sz="3600" b="0" i="1" smtClean="0">
                                <a:latin typeface="Cambria Math" panose="02040503050406030204" pitchFamily="18" charset="0"/>
                                <a:ea typeface="Cambria Math" panose="02040503050406030204" pitchFamily="18" charset="0"/>
                              </a:rPr>
                            </m:ctrlPr>
                          </m:radPr>
                          <m:deg/>
                          <m:e>
                            <m:r>
                              <a:rPr lang="en-US" altLang="zh-CN" sz="3600" b="0" i="1" smtClean="0">
                                <a:latin typeface="Cambria Math" panose="02040503050406030204" pitchFamily="18" charset="0"/>
                                <a:ea typeface="Cambria Math" panose="02040503050406030204" pitchFamily="18" charset="0"/>
                              </a:rPr>
                              <m:t>2</m:t>
                            </m:r>
                            <m:r>
                              <a:rPr lang="zh-CN" altLang="en-US" sz="3600" b="0" i="1" smtClean="0">
                                <a:latin typeface="Cambria Math" panose="02040503050406030204" pitchFamily="18" charset="0"/>
                                <a:ea typeface="Cambria Math" panose="02040503050406030204" pitchFamily="18" charset="0"/>
                              </a:rPr>
                              <m:t>𝜋</m:t>
                            </m:r>
                            <m:r>
                              <a:rPr lang="en-US" altLang="zh-CN" sz="3600" b="0" i="1" smtClean="0">
                                <a:latin typeface="Cambria Math" panose="02040503050406030204" pitchFamily="18" charset="0"/>
                                <a:ea typeface="Cambria Math" panose="02040503050406030204" pitchFamily="18" charset="0"/>
                              </a:rPr>
                              <m:t>𝑀</m:t>
                            </m:r>
                            <m:r>
                              <a:rPr lang="en-US" altLang="zh-CN" sz="3600" b="0" i="1" baseline="-25000" smtClean="0">
                                <a:latin typeface="Cambria Math" panose="02040503050406030204" pitchFamily="18" charset="0"/>
                                <a:ea typeface="Cambria Math" panose="02040503050406030204" pitchFamily="18" charset="0"/>
                              </a:rPr>
                              <m:t>𝑖</m:t>
                            </m:r>
                            <m:r>
                              <a:rPr lang="en-US" altLang="zh-CN" sz="3600" b="0" i="1" smtClean="0">
                                <a:latin typeface="Cambria Math" panose="02040503050406030204" pitchFamily="18" charset="0"/>
                                <a:ea typeface="Cambria Math" panose="02040503050406030204" pitchFamily="18" charset="0"/>
                              </a:rPr>
                              <m:t>𝑅𝑇</m:t>
                            </m:r>
                          </m:e>
                        </m:rad>
                      </m:den>
                    </m:f>
                  </m:oMath>
                </a14:m>
                <a:r>
                  <a:rPr lang="en-US" sz="3600" dirty="0"/>
                  <a:t>                                                                                   (2)</a:t>
                </a:r>
              </a:p>
              <a:p>
                <a:r>
                  <a:rPr lang="en-US" altLang="zh-CN" dirty="0"/>
                  <a:t>The convection-diffusion equation is described by:</a:t>
                </a:r>
              </a:p>
              <a:p>
                <a:pPr>
                  <a:lnSpc>
                    <a:spcPts val="3000"/>
                  </a:lnSpc>
                </a:pPr>
                <a14:m>
                  <m:oMath xmlns:m="http://schemas.openxmlformats.org/officeDocument/2006/math">
                    <m:r>
                      <a:rPr lang="de-DE" altLang="zh-CN" sz="3600" i="1" smtClean="0">
                        <a:latin typeface="Cambria Math" panose="02040503050406030204" pitchFamily="18" charset="0"/>
                      </a:rPr>
                      <m:t>𝜌</m:t>
                    </m:r>
                    <m:f>
                      <m:fPr>
                        <m:ctrlPr>
                          <a:rPr lang="zh-CN" altLang="zh-CN" sz="3600" i="1">
                            <a:latin typeface="Cambria Math" panose="02040503050406030204" pitchFamily="18" charset="0"/>
                          </a:rPr>
                        </m:ctrlPr>
                      </m:fPr>
                      <m:num>
                        <m:r>
                          <a:rPr lang="de-DE" altLang="zh-CN" sz="3600" i="1">
                            <a:latin typeface="Cambria Math" panose="02040503050406030204" pitchFamily="18" charset="0"/>
                          </a:rPr>
                          <m:t>𝜕</m:t>
                        </m:r>
                      </m:num>
                      <m:den>
                        <m:r>
                          <a:rPr lang="de-DE" altLang="zh-CN" sz="3600" i="1">
                            <a:latin typeface="Cambria Math" panose="02040503050406030204" pitchFamily="18" charset="0"/>
                          </a:rPr>
                          <m:t>𝜕</m:t>
                        </m:r>
                        <m:r>
                          <a:rPr lang="de-DE" altLang="zh-CN" sz="3600" i="1">
                            <a:latin typeface="Cambria Math" panose="02040503050406030204" pitchFamily="18" charset="0"/>
                          </a:rPr>
                          <m:t>𝑡</m:t>
                        </m:r>
                      </m:den>
                    </m:f>
                    <m:d>
                      <m:dPr>
                        <m:ctrlPr>
                          <a:rPr lang="zh-CN" altLang="zh-CN" sz="3600" i="1">
                            <a:latin typeface="Cambria Math" panose="02040503050406030204" pitchFamily="18" charset="0"/>
                          </a:rPr>
                        </m:ctrlPr>
                      </m:dPr>
                      <m:e>
                        <m:sSub>
                          <m:sSubPr>
                            <m:ctrlPr>
                              <a:rPr lang="zh-CN" altLang="zh-CN" sz="3600" i="1">
                                <a:latin typeface="Cambria Math" panose="02040503050406030204" pitchFamily="18" charset="0"/>
                              </a:rPr>
                            </m:ctrlPr>
                          </m:sSubPr>
                          <m:e>
                            <m:r>
                              <a:rPr lang="de-DE" altLang="zh-CN" sz="3600" i="1">
                                <a:latin typeface="Cambria Math" panose="02040503050406030204" pitchFamily="18" charset="0"/>
                              </a:rPr>
                              <m:t>𝜔</m:t>
                            </m:r>
                          </m:e>
                          <m:sub>
                            <m:r>
                              <a:rPr lang="de-DE" altLang="zh-CN" sz="3600" i="1">
                                <a:latin typeface="Cambria Math" panose="02040503050406030204" pitchFamily="18" charset="0"/>
                              </a:rPr>
                              <m:t>𝑖</m:t>
                            </m:r>
                          </m:sub>
                        </m:sSub>
                      </m:e>
                    </m:d>
                    <m:r>
                      <a:rPr lang="de-DE" altLang="zh-CN" sz="3600" i="1">
                        <a:latin typeface="Cambria Math" panose="02040503050406030204" pitchFamily="18" charset="0"/>
                      </a:rPr>
                      <m:t>+</m:t>
                    </m:r>
                    <m:r>
                      <m:rPr>
                        <m:sty m:val="p"/>
                      </m:rPr>
                      <a:rPr lang="de-DE" altLang="zh-CN" sz="3600">
                        <a:latin typeface="Cambria Math" panose="02040503050406030204" pitchFamily="18" charset="0"/>
                      </a:rPr>
                      <m:t>∇</m:t>
                    </m:r>
                    <m:r>
                      <a:rPr lang="de-DE" altLang="zh-CN" sz="3600" i="1">
                        <a:latin typeface="Cambria Math" panose="02040503050406030204" pitchFamily="18" charset="0"/>
                      </a:rPr>
                      <m:t>∙</m:t>
                    </m:r>
                    <m:sSub>
                      <m:sSubPr>
                        <m:ctrlPr>
                          <a:rPr lang="zh-CN" altLang="zh-CN" sz="3600" i="1">
                            <a:latin typeface="Cambria Math" panose="02040503050406030204" pitchFamily="18" charset="0"/>
                          </a:rPr>
                        </m:ctrlPr>
                      </m:sSubPr>
                      <m:e>
                        <m:r>
                          <a:rPr lang="en-US" altLang="zh-CN" sz="3600" i="1">
                            <a:latin typeface="Cambria Math" panose="02040503050406030204" pitchFamily="18" charset="0"/>
                          </a:rPr>
                          <m:t> </m:t>
                        </m:r>
                        <m:r>
                          <a:rPr lang="en-US" altLang="zh-CN" sz="3600" i="1">
                            <a:latin typeface="Cambria Math" panose="02040503050406030204" pitchFamily="18" charset="0"/>
                          </a:rPr>
                          <m:t>𝐽</m:t>
                        </m:r>
                      </m:e>
                      <m:sub>
                        <m:r>
                          <a:rPr lang="en-US" altLang="zh-CN" sz="3600" i="1">
                            <a:latin typeface="Cambria Math" panose="02040503050406030204" pitchFamily="18" charset="0"/>
                          </a:rPr>
                          <m:t>𝑖</m:t>
                        </m:r>
                      </m:sub>
                    </m:sSub>
                    <m:r>
                      <a:rPr lang="de-DE" altLang="zh-CN" sz="3600" i="1">
                        <a:latin typeface="Cambria Math" panose="02040503050406030204" pitchFamily="18" charset="0"/>
                      </a:rPr>
                      <m:t>+</m:t>
                    </m:r>
                    <m:r>
                      <a:rPr lang="de-DE" altLang="zh-CN" sz="3600" i="1">
                        <a:latin typeface="Cambria Math" panose="02040503050406030204" pitchFamily="18" charset="0"/>
                      </a:rPr>
                      <m:t>𝜌</m:t>
                    </m:r>
                    <m:d>
                      <m:dPr>
                        <m:ctrlPr>
                          <a:rPr lang="zh-CN" altLang="zh-CN" sz="3600" i="1">
                            <a:latin typeface="Cambria Math" panose="02040503050406030204" pitchFamily="18" charset="0"/>
                          </a:rPr>
                        </m:ctrlPr>
                      </m:dPr>
                      <m:e>
                        <m:r>
                          <a:rPr lang="de-DE" altLang="zh-CN" sz="3600" b="1" i="1">
                            <a:latin typeface="Cambria Math" panose="02040503050406030204" pitchFamily="18" charset="0"/>
                          </a:rPr>
                          <m:t>𝐮</m:t>
                        </m:r>
                        <m:r>
                          <a:rPr lang="de-DE" altLang="zh-CN" sz="3600" i="1">
                            <a:latin typeface="Cambria Math" panose="02040503050406030204" pitchFamily="18" charset="0"/>
                          </a:rPr>
                          <m:t>∙</m:t>
                        </m:r>
                        <m:r>
                          <m:rPr>
                            <m:sty m:val="p"/>
                          </m:rPr>
                          <a:rPr lang="de-DE" altLang="zh-CN" sz="3600">
                            <a:latin typeface="Cambria Math" panose="02040503050406030204" pitchFamily="18" charset="0"/>
                          </a:rPr>
                          <m:t>∇</m:t>
                        </m:r>
                      </m:e>
                    </m:d>
                    <m:sSub>
                      <m:sSubPr>
                        <m:ctrlPr>
                          <a:rPr lang="zh-CN" altLang="zh-CN" sz="3600" i="1">
                            <a:latin typeface="Cambria Math" panose="02040503050406030204" pitchFamily="18" charset="0"/>
                          </a:rPr>
                        </m:ctrlPr>
                      </m:sSubPr>
                      <m:e>
                        <m:r>
                          <a:rPr lang="de-DE" altLang="zh-CN" sz="3600" i="1">
                            <a:latin typeface="Cambria Math" panose="02040503050406030204" pitchFamily="18" charset="0"/>
                          </a:rPr>
                          <m:t>𝜔</m:t>
                        </m:r>
                      </m:e>
                      <m:sub>
                        <m:r>
                          <a:rPr lang="de-DE" altLang="zh-CN" sz="3600" i="1">
                            <a:latin typeface="Cambria Math" panose="02040503050406030204" pitchFamily="18" charset="0"/>
                          </a:rPr>
                          <m:t>𝑖</m:t>
                        </m:r>
                      </m:sub>
                    </m:sSub>
                    <m:r>
                      <a:rPr lang="de-DE" altLang="zh-CN" sz="3600" i="1">
                        <a:latin typeface="Cambria Math" panose="02040503050406030204" pitchFamily="18" charset="0"/>
                      </a:rPr>
                      <m:t>=</m:t>
                    </m:r>
                    <m:sSub>
                      <m:sSubPr>
                        <m:ctrlPr>
                          <a:rPr lang="zh-CN" altLang="zh-CN" sz="3600" i="1">
                            <a:latin typeface="Cambria Math" panose="02040503050406030204" pitchFamily="18" charset="0"/>
                          </a:rPr>
                        </m:ctrlPr>
                      </m:sSubPr>
                      <m:e>
                        <m:r>
                          <a:rPr lang="de-DE" altLang="zh-CN" sz="3600" b="1" i="1">
                            <a:latin typeface="Cambria Math" panose="02040503050406030204" pitchFamily="18" charset="0"/>
                          </a:rPr>
                          <m:t>𝐑</m:t>
                        </m:r>
                      </m:e>
                      <m:sub>
                        <m:r>
                          <a:rPr lang="de-DE" altLang="zh-CN" sz="3600" i="1">
                            <a:latin typeface="Cambria Math" panose="02040503050406030204" pitchFamily="18" charset="0"/>
                          </a:rPr>
                          <m:t>𝑖</m:t>
                        </m:r>
                      </m:sub>
                    </m:sSub>
                  </m:oMath>
                </a14:m>
                <a:r>
                  <a:rPr lang="en-US" altLang="zh-CN" sz="3600" baseline="-25000" dirty="0"/>
                  <a:t> </a:t>
                </a:r>
                <a14:m>
                  <m:oMath xmlns:m="http://schemas.openxmlformats.org/officeDocument/2006/math">
                    <m:r>
                      <a:rPr lang="en-US" altLang="zh-CN" sz="3600" b="0" i="0" smtClean="0">
                        <a:latin typeface="Cambria Math" panose="02040503050406030204" pitchFamily="18" charset="0"/>
                      </a:rPr>
                      <m:t>           </m:t>
                    </m:r>
                    <m:r>
                      <a:rPr lang="en-US" altLang="zh-CN" sz="3600" b="0" i="1" smtClean="0">
                        <a:latin typeface="Cambria Math" panose="02040503050406030204" pitchFamily="18" charset="0"/>
                      </a:rPr>
                      <m:t> </m:t>
                    </m:r>
                    <m:r>
                      <a:rPr lang="de-DE" altLang="zh-CN" sz="3600" i="1">
                        <a:latin typeface="Cambria Math" panose="02040503050406030204" pitchFamily="18" charset="0"/>
                      </a:rPr>
                      <m:t> </m:t>
                    </m:r>
                    <m:r>
                      <a:rPr lang="en-US" altLang="zh-CN" sz="3600" b="0" i="1" smtClean="0">
                        <a:latin typeface="Cambria Math" panose="02040503050406030204" pitchFamily="18" charset="0"/>
                      </a:rPr>
                      <m:t>                                      </m:t>
                    </m:r>
                    <m:r>
                      <a:rPr lang="de-DE" altLang="zh-CN" sz="3600" i="1">
                        <a:latin typeface="Cambria Math" panose="02040503050406030204" pitchFamily="18" charset="0"/>
                      </a:rPr>
                      <m:t>(3)</m:t>
                    </m:r>
                  </m:oMath>
                </a14:m>
                <a:endParaRPr lang="en-US" sz="3600" dirty="0"/>
              </a:p>
              <a:p>
                <a:pPr>
                  <a:lnSpc>
                    <a:spcPts val="3000"/>
                  </a:lnSpc>
                </a:pPr>
                <a:r>
                  <a:rPr lang="en-US" sz="3600" dirty="0"/>
                  <a:t>T</a:t>
                </a:r>
                <a:r>
                  <a:rPr lang="en-US" altLang="zh-CN" sz="3600" dirty="0"/>
                  <a:t>he </a:t>
                </a:r>
                <a:r>
                  <a:rPr lang="en-US" sz="3600" dirty="0"/>
                  <a:t>mixture-averaged diffusion model is used to </a:t>
                </a:r>
                <a:r>
                  <a:rPr lang="en-US" altLang="zh-CN" sz="3600" dirty="0"/>
                  <a:t>describe the diffusion:</a:t>
                </a:r>
              </a:p>
              <a:p>
                <a:pPr>
                  <a:lnSpc>
                    <a:spcPts val="4500"/>
                  </a:lnSpc>
                </a:pPr>
                <a:r>
                  <a:rPr lang="en-US" altLang="zh-CN" sz="3600" i="1" dirty="0">
                    <a:latin typeface="Cambria Math" panose="02040503050406030204" pitchFamily="18" charset="0"/>
                  </a:rPr>
                  <a:t>                                                                                                                  </a:t>
                </a:r>
              </a:p>
              <a:p>
                <a:pPr>
                  <a:lnSpc>
                    <a:spcPts val="4000"/>
                  </a:lnSpc>
                </a:pPr>
                <a14:m>
                  <m:oMathPara xmlns:m="http://schemas.openxmlformats.org/officeDocument/2006/math">
                    <m:oMathParaPr>
                      <m:jc m:val="left"/>
                    </m:oMathParaPr>
                    <m:oMath xmlns:m="http://schemas.openxmlformats.org/officeDocument/2006/math">
                      <m:sSub>
                        <m:sSubPr>
                          <m:ctrlPr>
                            <a:rPr lang="zh-CN" altLang="zh-CN" sz="3600" i="1" smtClean="0">
                              <a:latin typeface="Cambria Math" panose="02040503050406030204" pitchFamily="18" charset="0"/>
                            </a:rPr>
                          </m:ctrlPr>
                        </m:sSubPr>
                        <m:e>
                          <m:r>
                            <a:rPr lang="en-US" altLang="zh-CN" sz="3600" i="1">
                              <a:latin typeface="Cambria Math" panose="02040503050406030204" pitchFamily="18" charset="0"/>
                            </a:rPr>
                            <m:t> </m:t>
                          </m:r>
                          <m:r>
                            <a:rPr lang="en-US" altLang="zh-CN" sz="3600" i="1">
                              <a:latin typeface="Cambria Math" panose="02040503050406030204" pitchFamily="18" charset="0"/>
                            </a:rPr>
                            <m:t>𝐽</m:t>
                          </m:r>
                        </m:e>
                        <m:sub>
                          <m:r>
                            <a:rPr lang="en-US" altLang="zh-CN" sz="3600" i="1">
                              <a:latin typeface="Cambria Math" panose="02040503050406030204" pitchFamily="18" charset="0"/>
                            </a:rPr>
                            <m:t>𝑖</m:t>
                          </m:r>
                        </m:sub>
                      </m:sSub>
                      <m:r>
                        <a:rPr lang="de-DE" altLang="zh-CN" sz="3600" i="1">
                          <a:latin typeface="Cambria Math" panose="02040503050406030204" pitchFamily="18" charset="0"/>
                        </a:rPr>
                        <m:t>=−</m:t>
                      </m:r>
                      <m:d>
                        <m:dPr>
                          <m:ctrlPr>
                            <a:rPr lang="zh-CN" altLang="zh-CN" sz="3600" i="1">
                              <a:latin typeface="Cambria Math" panose="02040503050406030204" pitchFamily="18" charset="0"/>
                            </a:rPr>
                          </m:ctrlPr>
                        </m:dPr>
                        <m:e>
                          <m:r>
                            <a:rPr lang="de-DE" altLang="zh-CN" sz="3600" i="1">
                              <a:latin typeface="Cambria Math" panose="02040503050406030204" pitchFamily="18" charset="0"/>
                            </a:rPr>
                            <m:t>𝜌</m:t>
                          </m:r>
                          <m:sSubSup>
                            <m:sSubSupPr>
                              <m:ctrlPr>
                                <a:rPr lang="zh-CN" altLang="zh-CN" sz="3600" i="1">
                                  <a:latin typeface="Cambria Math" panose="02040503050406030204" pitchFamily="18" charset="0"/>
                                </a:rPr>
                              </m:ctrlPr>
                            </m:sSubSupPr>
                            <m:e>
                              <m:r>
                                <a:rPr lang="de-DE" altLang="zh-CN" sz="3600" i="1">
                                  <a:latin typeface="Cambria Math" panose="02040503050406030204" pitchFamily="18" charset="0"/>
                                </a:rPr>
                                <m:t>𝐷</m:t>
                              </m:r>
                            </m:e>
                            <m:sub>
                              <m:r>
                                <a:rPr lang="de-DE" altLang="zh-CN" sz="3600" i="1">
                                  <a:latin typeface="Cambria Math" panose="02040503050406030204" pitchFamily="18" charset="0"/>
                                </a:rPr>
                                <m:t>𝑖</m:t>
                              </m:r>
                            </m:sub>
                            <m:sup>
                              <m:r>
                                <a:rPr lang="de-DE" altLang="zh-CN" sz="3600" i="1">
                                  <a:latin typeface="Cambria Math" panose="02040503050406030204" pitchFamily="18" charset="0"/>
                                </a:rPr>
                                <m:t>𝑚</m:t>
                              </m:r>
                            </m:sup>
                          </m:sSubSup>
                          <m:r>
                            <m:rPr>
                              <m:sty m:val="p"/>
                            </m:rPr>
                            <a:rPr lang="de-DE" altLang="zh-CN" sz="3600">
                              <a:latin typeface="Cambria Math" panose="02040503050406030204" pitchFamily="18" charset="0"/>
                            </a:rPr>
                            <m:t>∇</m:t>
                          </m:r>
                          <m:sSub>
                            <m:sSubPr>
                              <m:ctrlPr>
                                <a:rPr lang="zh-CN" altLang="zh-CN" sz="3600" i="1">
                                  <a:latin typeface="Cambria Math" panose="02040503050406030204" pitchFamily="18" charset="0"/>
                                </a:rPr>
                              </m:ctrlPr>
                            </m:sSubPr>
                            <m:e>
                              <m:r>
                                <a:rPr lang="de-DE" altLang="zh-CN" sz="3600" i="1">
                                  <a:latin typeface="Cambria Math" panose="02040503050406030204" pitchFamily="18" charset="0"/>
                                </a:rPr>
                                <m:t>𝜔</m:t>
                              </m:r>
                            </m:e>
                            <m:sub>
                              <m:r>
                                <a:rPr lang="de-DE" altLang="zh-CN" sz="3600" i="1">
                                  <a:latin typeface="Cambria Math" panose="02040503050406030204" pitchFamily="18" charset="0"/>
                                </a:rPr>
                                <m:t>𝑖</m:t>
                              </m:r>
                            </m:sub>
                          </m:sSub>
                          <m:r>
                            <a:rPr lang="de-DE" altLang="zh-CN" sz="3600" i="1">
                              <a:latin typeface="Cambria Math" panose="02040503050406030204" pitchFamily="18" charset="0"/>
                            </a:rPr>
                            <m:t>+</m:t>
                          </m:r>
                          <m:r>
                            <a:rPr lang="de-DE" altLang="zh-CN" sz="3600" i="1">
                              <a:latin typeface="Cambria Math" panose="02040503050406030204" pitchFamily="18" charset="0"/>
                            </a:rPr>
                            <m:t>𝜌</m:t>
                          </m:r>
                          <m:sSub>
                            <m:sSubPr>
                              <m:ctrlPr>
                                <a:rPr lang="zh-CN" altLang="zh-CN" sz="3600" i="1">
                                  <a:latin typeface="Cambria Math" panose="02040503050406030204" pitchFamily="18" charset="0"/>
                                </a:rPr>
                              </m:ctrlPr>
                            </m:sSubPr>
                            <m:e>
                              <m:r>
                                <a:rPr lang="de-DE" altLang="zh-CN" sz="3600" i="1">
                                  <a:latin typeface="Cambria Math" panose="02040503050406030204" pitchFamily="18" charset="0"/>
                                </a:rPr>
                                <m:t>𝜔</m:t>
                              </m:r>
                            </m:e>
                            <m:sub>
                              <m:r>
                                <a:rPr lang="de-DE" altLang="zh-CN" sz="3600" i="1">
                                  <a:latin typeface="Cambria Math" panose="02040503050406030204" pitchFamily="18" charset="0"/>
                                </a:rPr>
                                <m:t>𝑖</m:t>
                              </m:r>
                            </m:sub>
                          </m:sSub>
                          <m:sSubSup>
                            <m:sSubSupPr>
                              <m:ctrlPr>
                                <a:rPr lang="zh-CN" altLang="zh-CN" sz="3600" i="1">
                                  <a:latin typeface="Cambria Math" panose="02040503050406030204" pitchFamily="18" charset="0"/>
                                </a:rPr>
                              </m:ctrlPr>
                            </m:sSubSupPr>
                            <m:e>
                              <m:r>
                                <a:rPr lang="de-DE" altLang="zh-CN" sz="3600" i="1">
                                  <a:latin typeface="Cambria Math" panose="02040503050406030204" pitchFamily="18" charset="0"/>
                                </a:rPr>
                                <m:t>𝐷</m:t>
                              </m:r>
                            </m:e>
                            <m:sub>
                              <m:r>
                                <a:rPr lang="de-DE" altLang="zh-CN" sz="3600" i="1">
                                  <a:latin typeface="Cambria Math" panose="02040503050406030204" pitchFamily="18" charset="0"/>
                                </a:rPr>
                                <m:t>𝑖</m:t>
                              </m:r>
                            </m:sub>
                            <m:sup>
                              <m:r>
                                <a:rPr lang="de-DE" altLang="zh-CN" sz="3600" i="1">
                                  <a:latin typeface="Cambria Math" panose="02040503050406030204" pitchFamily="18" charset="0"/>
                                </a:rPr>
                                <m:t>𝑚</m:t>
                              </m:r>
                            </m:sup>
                          </m:sSubSup>
                          <m:f>
                            <m:fPr>
                              <m:ctrlPr>
                                <a:rPr lang="zh-CN" altLang="zh-CN" sz="3600" i="1">
                                  <a:latin typeface="Cambria Math" panose="02040503050406030204" pitchFamily="18" charset="0"/>
                                </a:rPr>
                              </m:ctrlPr>
                            </m:fPr>
                            <m:num>
                              <m:r>
                                <m:rPr>
                                  <m:sty m:val="p"/>
                                </m:rPr>
                                <a:rPr lang="de-DE" altLang="zh-CN" sz="3600">
                                  <a:latin typeface="Cambria Math" panose="02040503050406030204" pitchFamily="18" charset="0"/>
                                </a:rPr>
                                <m:t>∇</m:t>
                              </m:r>
                              <m:r>
                                <a:rPr lang="de-DE" altLang="zh-CN" sz="3600" i="1">
                                  <a:latin typeface="Cambria Math" panose="02040503050406030204" pitchFamily="18" charset="0"/>
                                </a:rPr>
                                <m:t>𝑀</m:t>
                              </m:r>
                            </m:num>
                            <m:den>
                              <m:r>
                                <a:rPr lang="de-DE" altLang="zh-CN" sz="3600" i="1">
                                  <a:latin typeface="Cambria Math" panose="02040503050406030204" pitchFamily="18" charset="0"/>
                                </a:rPr>
                                <m:t>𝑀</m:t>
                              </m:r>
                            </m:den>
                          </m:f>
                          <m:r>
                            <a:rPr lang="de-DE" altLang="zh-CN" sz="3600" i="1">
                              <a:latin typeface="Cambria Math" panose="02040503050406030204" pitchFamily="18" charset="0"/>
                            </a:rPr>
                            <m:t>−</m:t>
                          </m:r>
                          <m:r>
                            <a:rPr lang="de-DE" altLang="zh-CN" sz="3600" i="1">
                              <a:latin typeface="Cambria Math" panose="02040503050406030204" pitchFamily="18" charset="0"/>
                            </a:rPr>
                            <m:t>𝜌</m:t>
                          </m:r>
                          <m:sSub>
                            <m:sSubPr>
                              <m:ctrlPr>
                                <a:rPr lang="zh-CN" altLang="zh-CN" sz="3600" i="1">
                                  <a:latin typeface="Cambria Math" panose="02040503050406030204" pitchFamily="18" charset="0"/>
                                </a:rPr>
                              </m:ctrlPr>
                            </m:sSubPr>
                            <m:e>
                              <m:r>
                                <a:rPr lang="de-DE" altLang="zh-CN" sz="3600" i="1">
                                  <a:latin typeface="Cambria Math" panose="02040503050406030204" pitchFamily="18" charset="0"/>
                                </a:rPr>
                                <m:t>𝜔</m:t>
                              </m:r>
                            </m:e>
                            <m:sub>
                              <m:r>
                                <a:rPr lang="de-DE" altLang="zh-CN" sz="3600" i="1">
                                  <a:latin typeface="Cambria Math" panose="02040503050406030204" pitchFamily="18" charset="0"/>
                                </a:rPr>
                                <m:t>𝑖</m:t>
                              </m:r>
                            </m:sub>
                          </m:sSub>
                          <m:nary>
                            <m:naryPr>
                              <m:chr m:val="∑"/>
                              <m:limLoc m:val="undOvr"/>
                              <m:ctrlPr>
                                <a:rPr lang="zh-CN" altLang="zh-CN" sz="3600" i="1">
                                  <a:latin typeface="Cambria Math" panose="02040503050406030204" pitchFamily="18" charset="0"/>
                                </a:rPr>
                              </m:ctrlPr>
                            </m:naryPr>
                            <m:sub>
                              <m:r>
                                <a:rPr lang="de-DE" altLang="zh-CN" sz="3600" i="1">
                                  <a:latin typeface="Cambria Math" panose="02040503050406030204" pitchFamily="18" charset="0"/>
                                </a:rPr>
                                <m:t>𝑖</m:t>
                              </m:r>
                              <m:r>
                                <a:rPr lang="de-DE" altLang="zh-CN" sz="3600" i="1">
                                  <a:latin typeface="Cambria Math" panose="02040503050406030204" pitchFamily="18" charset="0"/>
                                </a:rPr>
                                <m:t>=1</m:t>
                              </m:r>
                            </m:sub>
                            <m:sup>
                              <m:r>
                                <a:rPr lang="de-DE" altLang="zh-CN" sz="3600" i="1">
                                  <a:latin typeface="Cambria Math" panose="02040503050406030204" pitchFamily="18" charset="0"/>
                                </a:rPr>
                                <m:t>𝑁</m:t>
                              </m:r>
                            </m:sup>
                            <m:e>
                              <m:f>
                                <m:fPr>
                                  <m:ctrlPr>
                                    <a:rPr lang="zh-CN" altLang="zh-CN" sz="3600" i="1">
                                      <a:latin typeface="Cambria Math" panose="02040503050406030204" pitchFamily="18" charset="0"/>
                                    </a:rPr>
                                  </m:ctrlPr>
                                </m:fPr>
                                <m:num>
                                  <m:sSub>
                                    <m:sSubPr>
                                      <m:ctrlPr>
                                        <a:rPr lang="zh-CN" altLang="zh-CN" sz="3600" i="1">
                                          <a:latin typeface="Cambria Math" panose="02040503050406030204" pitchFamily="18" charset="0"/>
                                        </a:rPr>
                                      </m:ctrlPr>
                                    </m:sSubPr>
                                    <m:e>
                                      <m:r>
                                        <a:rPr lang="de-DE" altLang="zh-CN" sz="3600" i="1">
                                          <a:latin typeface="Cambria Math" panose="02040503050406030204" pitchFamily="18" charset="0"/>
                                        </a:rPr>
                                        <m:t>𝑀</m:t>
                                      </m:r>
                                    </m:e>
                                    <m:sub>
                                      <m:r>
                                        <a:rPr lang="de-DE" altLang="zh-CN" sz="3600" i="1">
                                          <a:latin typeface="Cambria Math" panose="02040503050406030204" pitchFamily="18" charset="0"/>
                                        </a:rPr>
                                        <m:t>𝑖</m:t>
                                      </m:r>
                                    </m:sub>
                                  </m:sSub>
                                </m:num>
                                <m:den>
                                  <m:r>
                                    <a:rPr lang="de-DE" altLang="zh-CN" sz="3600" i="1">
                                      <a:latin typeface="Cambria Math" panose="02040503050406030204" pitchFamily="18" charset="0"/>
                                    </a:rPr>
                                    <m:t>𝑀</m:t>
                                  </m:r>
                                </m:den>
                              </m:f>
                            </m:e>
                          </m:nary>
                          <m:sSubSup>
                            <m:sSubSupPr>
                              <m:ctrlPr>
                                <a:rPr lang="zh-CN" altLang="zh-CN" sz="3600" i="1">
                                  <a:latin typeface="Cambria Math" panose="02040503050406030204" pitchFamily="18" charset="0"/>
                                </a:rPr>
                              </m:ctrlPr>
                            </m:sSubSupPr>
                            <m:e>
                              <m:r>
                                <a:rPr lang="de-DE" altLang="zh-CN" sz="3600" i="1">
                                  <a:latin typeface="Cambria Math" panose="02040503050406030204" pitchFamily="18" charset="0"/>
                                </a:rPr>
                                <m:t>𝐷</m:t>
                              </m:r>
                            </m:e>
                            <m:sub>
                              <m:r>
                                <a:rPr lang="de-DE" altLang="zh-CN" sz="3600" i="1">
                                  <a:latin typeface="Cambria Math" panose="02040503050406030204" pitchFamily="18" charset="0"/>
                                </a:rPr>
                                <m:t>𝑖</m:t>
                              </m:r>
                            </m:sub>
                            <m:sup>
                              <m:r>
                                <a:rPr lang="de-DE" altLang="zh-CN" sz="3600" i="1">
                                  <a:latin typeface="Cambria Math" panose="02040503050406030204" pitchFamily="18" charset="0"/>
                                </a:rPr>
                                <m:t>𝑚</m:t>
                              </m:r>
                            </m:sup>
                          </m:sSubSup>
                          <m:r>
                            <m:rPr>
                              <m:sty m:val="p"/>
                            </m:rPr>
                            <a:rPr lang="de-DE" altLang="zh-CN" sz="3600">
                              <a:latin typeface="Cambria Math" panose="02040503050406030204" pitchFamily="18" charset="0"/>
                            </a:rPr>
                            <m:t>∇</m:t>
                          </m:r>
                          <m:sSub>
                            <m:sSubPr>
                              <m:ctrlPr>
                                <a:rPr lang="zh-CN" altLang="zh-CN" sz="3600" i="1">
                                  <a:latin typeface="Cambria Math" panose="02040503050406030204" pitchFamily="18" charset="0"/>
                                </a:rPr>
                              </m:ctrlPr>
                            </m:sSubPr>
                            <m:e>
                              <m:r>
                                <a:rPr lang="de-DE" altLang="zh-CN" sz="3600" i="1">
                                  <a:latin typeface="Cambria Math" panose="02040503050406030204" pitchFamily="18" charset="0"/>
                                </a:rPr>
                                <m:t>𝑥</m:t>
                              </m:r>
                            </m:e>
                            <m:sub>
                              <m:r>
                                <a:rPr lang="de-DE" altLang="zh-CN" sz="3600" i="1">
                                  <a:latin typeface="Cambria Math" panose="02040503050406030204" pitchFamily="18" charset="0"/>
                                </a:rPr>
                                <m:t>𝑖</m:t>
                              </m:r>
                            </m:sub>
                          </m:sSub>
                        </m:e>
                      </m:d>
                      <m:r>
                        <a:rPr lang="en-US" altLang="zh-CN" sz="3600" b="0" i="1" smtClean="0">
                          <a:latin typeface="Cambria Math" panose="02040503050406030204" pitchFamily="18" charset="0"/>
                        </a:rPr>
                        <m:t>              </m:t>
                      </m:r>
                      <m:r>
                        <a:rPr lang="de-DE" altLang="zh-CN" sz="3600" i="1">
                          <a:latin typeface="Cambria Math" panose="02040503050406030204" pitchFamily="18" charset="0"/>
                        </a:rPr>
                        <m:t>(</m:t>
                      </m:r>
                      <m:r>
                        <a:rPr lang="en-US" altLang="zh-CN" sz="3600" b="0" i="1" smtClean="0">
                          <a:latin typeface="Cambria Math" panose="02040503050406030204" pitchFamily="18" charset="0"/>
                        </a:rPr>
                        <m:t>4</m:t>
                      </m:r>
                      <m:r>
                        <a:rPr lang="de-DE" altLang="zh-CN" sz="3600" i="1">
                          <a:latin typeface="Cambria Math" panose="02040503050406030204" pitchFamily="18" charset="0"/>
                        </a:rPr>
                        <m:t>)</m:t>
                      </m:r>
                    </m:oMath>
                  </m:oMathPara>
                </a14:m>
                <a:endParaRPr lang="en-US" sz="3600" dirty="0"/>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xfrm>
                <a:off x="15655929" y="21687824"/>
                <a:ext cx="16062185" cy="7249126"/>
              </a:xfrm>
              <a:blipFill>
                <a:blip r:embed="rId2"/>
                <a:stretch>
                  <a:fillRect l="-1328" t="-1514" r="-1556" b="-40454"/>
                </a:stretch>
              </a:blipFill>
            </p:spPr>
            <p:txBody>
              <a:bodyPr/>
              <a:lstStyle/>
              <a:p>
                <a:r>
                  <a:rPr lang="zh-CN" alt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3"/>
            <a:ext cx="15220541" cy="3382404"/>
          </a:xfrm>
        </p:spPr>
        <p:txBody>
          <a:bodyPr/>
          <a:lstStyle/>
          <a:p>
            <a:pPr>
              <a:spcBef>
                <a:spcPts val="1200"/>
              </a:spcBef>
            </a:pPr>
            <a:r>
              <a:rPr lang="en-US" sz="2800" dirty="0"/>
              <a:t>[1] S.K. </a:t>
            </a:r>
            <a:r>
              <a:rPr lang="en-US" sz="2800" dirty="0" err="1"/>
              <a:t>Lilov</a:t>
            </a:r>
            <a:r>
              <a:rPr lang="en-US" sz="2800" dirty="0"/>
              <a:t>. Mater. Sci. Eng.: B, 21(1):65–69 (1993).</a:t>
            </a:r>
          </a:p>
          <a:p>
            <a:pPr>
              <a:spcBef>
                <a:spcPts val="1200"/>
              </a:spcBef>
            </a:pPr>
            <a:r>
              <a:rPr lang="en-US" sz="2800" dirty="0"/>
              <a:t>[2] A.S. Segal et. al. Mater. Sci. Eng.: B, 61-62:40–43 (1999).</a:t>
            </a:r>
          </a:p>
          <a:p>
            <a:pPr>
              <a:spcBef>
                <a:spcPts val="1200"/>
              </a:spcBef>
            </a:pPr>
            <a:r>
              <a:rPr lang="en-US" sz="2800" dirty="0"/>
              <a:t>[3] C. F. Curtiss et. al. Ind. Eng. Chem. Res., 38(7):2515–2522 (1999).</a:t>
            </a:r>
          </a:p>
          <a:p>
            <a:pPr>
              <a:spcBef>
                <a:spcPts val="1200"/>
              </a:spcBef>
            </a:pPr>
            <a:r>
              <a:rPr lang="en-US" sz="2800" dirty="0"/>
              <a:t>[4] J. Dong et. al. J. Synth. </a:t>
            </a:r>
            <a:r>
              <a:rPr lang="en-US" sz="2800" dirty="0" err="1"/>
              <a:t>Cryst</a:t>
            </a:r>
            <a:r>
              <a:rPr lang="en-US" sz="2800" dirty="0"/>
              <a:t>., 33(3):283–287 (2004).</a:t>
            </a:r>
          </a:p>
          <a:p>
            <a:pPr>
              <a:spcBef>
                <a:spcPts val="1200"/>
              </a:spcBef>
            </a:pPr>
            <a:r>
              <a:rPr lang="en-US" sz="2800" dirty="0"/>
              <a:t>[5] R. J. Millington. Science, 130(3367):100–102 (1959).</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413" y="6228649"/>
            <a:ext cx="17954071" cy="4180360"/>
          </a:xfrm>
        </p:spPr>
        <p:txBody>
          <a:bodyPr/>
          <a:lstStyle/>
          <a:p>
            <a:r>
              <a:rPr lang="en-US" dirty="0"/>
              <a:t>The exchanges of the internal and external gas species is simulated as gas flowing through a thin porous graphite sheet during the PVT growth of </a:t>
            </a:r>
            <a:r>
              <a:rPr lang="en-US" dirty="0" err="1"/>
              <a:t>SiC.</a:t>
            </a:r>
            <a:endParaRPr lang="en-US"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gn="just"/>
            <a:r>
              <a:rPr lang="en-US" altLang="zh-CN" sz="4800" dirty="0"/>
              <a:t>We propose a multi-component ﬂow model that includes the inside and outside of a growth chamber and a joint between the seed crystal holder and crucible, allowing gas species exchanges. The joint is simulated as a thin porous graphite sheet. The Hertz-Knudsen equation is used to describe the sublimation and deposition. The convection and diﬀusion are described by the Navier-Stokes equations and mixture-averaged diﬀusion model, in which the Stefan ﬂow is considered. We have analyzed the effects of several experimental conditions on the transport of gas species and the growth rate of single-crystal </a:t>
            </a:r>
            <a:r>
              <a:rPr lang="en-US" altLang="zh-CN" sz="4800" dirty="0" err="1"/>
              <a:t>SiC.</a:t>
            </a:r>
            <a:endParaRPr lang="en-US" altLang="zh-CN" sz="4800"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altLang="zh-CN"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altLang="zh-CN"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1" y="26814783"/>
            <a:ext cx="13947839" cy="1979662"/>
          </a:xfrm>
        </p:spPr>
        <p:txBody>
          <a:bodyPr/>
          <a:lstStyle/>
          <a:p>
            <a:pPr algn="just"/>
            <a:r>
              <a:rPr lang="en-US" altLang="zh-CN" dirty="0"/>
              <a:t>FIGURE 1. (a) Physical model of PVT growth of </a:t>
            </a:r>
            <a:r>
              <a:rPr lang="en-US" altLang="zh-CN" dirty="0" err="1"/>
              <a:t>SiC</a:t>
            </a:r>
            <a:r>
              <a:rPr lang="en-US" altLang="zh-CN" dirty="0"/>
              <a:t> crystals; (b) Enlargement of the joint between the seed crystal holder and the crucible; (c) The radial axis “r” and axial axis “z”.</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1309546"/>
            <a:ext cx="15434125" cy="7101577"/>
          </a:xfrm>
        </p:spPr>
        <p:txBody>
          <a:bodyPr/>
          <a:lstStyle/>
          <a:p>
            <a:pPr algn="just">
              <a:lnSpc>
                <a:spcPts val="6000"/>
              </a:lnSpc>
            </a:pPr>
            <a:r>
              <a:rPr lang="en-US" altLang="zh-CN" sz="4800" dirty="0"/>
              <a:t>The results can be seen in Figure 2, the fluid flow velocity reduces with the increase in pressure since the viscosity increases with pressure. Besides, the crystal growth rate is effectively reduced by the pressure, which is not shown in the picture. Additionally, the fluid flow velocity increases significantly with the heating power, and the crystal growth rate follows a similar trend. The results are not totally shown in the pictures.</a:t>
            </a:r>
            <a:endParaRPr lang="en-US" sz="4800"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altLang="zh-CN"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054457" y="36742575"/>
            <a:ext cx="14663657" cy="1468347"/>
          </a:xfrm>
        </p:spPr>
        <p:txBody>
          <a:bodyPr/>
          <a:lstStyle/>
          <a:p>
            <a:r>
              <a:rPr lang="en-US" altLang="zh-CN" dirty="0"/>
              <a:t>FIGURE 2. </a:t>
            </a:r>
            <a:r>
              <a:rPr lang="en-US" dirty="0"/>
              <a:t>The flow velocity field between the source powder and the seed in the half zone of the crucible under different </a:t>
            </a:r>
            <a:r>
              <a:rPr lang="en-US" i="1" dirty="0" err="1"/>
              <a:t>P</a:t>
            </a:r>
            <a:r>
              <a:rPr lang="en-US" baseline="-25000" dirty="0" err="1"/>
              <a:t>ex</a:t>
            </a:r>
            <a:r>
              <a:rPr lang="en-US" dirty="0"/>
              <a:t>.</a:t>
            </a:r>
          </a:p>
        </p:txBody>
      </p:sp>
      <p:pic>
        <p:nvPicPr>
          <p:cNvPr id="66" name="图片占位符 65">
            <a:extLst>
              <a:ext uri="{FF2B5EF4-FFF2-40B4-BE49-F238E27FC236}">
                <a16:creationId xmlns:a16="http://schemas.microsoft.com/office/drawing/2014/main" id="{363974C2-F314-4E66-A15A-C7332931D58C}"/>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615" b="4615"/>
          <a:stretch>
            <a:fillRect/>
          </a:stretch>
        </p:blipFill>
        <p:spPr/>
      </p:pic>
      <p:pic>
        <p:nvPicPr>
          <p:cNvPr id="87" name="图片 86">
            <a:extLst>
              <a:ext uri="{FF2B5EF4-FFF2-40B4-BE49-F238E27FC236}">
                <a16:creationId xmlns:a16="http://schemas.microsoft.com/office/drawing/2014/main" id="{298937FE-0011-484B-BF72-5042F98A51AE}"/>
              </a:ext>
            </a:extLst>
          </p:cNvPr>
          <p:cNvPicPr>
            <a:picLocks noChangeAspect="1"/>
          </p:cNvPicPr>
          <p:nvPr/>
        </p:nvPicPr>
        <p:blipFill rotWithShape="1">
          <a:blip r:embed="rId4">
            <a:extLst>
              <a:ext uri="{28A0092B-C50C-407E-A947-70E740481C1C}">
                <a14:useLocalDpi xmlns:a14="http://schemas.microsoft.com/office/drawing/2010/main" val="0"/>
              </a:ext>
            </a:extLst>
          </a:blip>
          <a:srcRect r="35412"/>
          <a:stretch/>
        </p:blipFill>
        <p:spPr>
          <a:xfrm>
            <a:off x="2261333" y="20116800"/>
            <a:ext cx="5741869" cy="6697983"/>
          </a:xfrm>
          <a:prstGeom prst="rect">
            <a:avLst/>
          </a:prstGeom>
        </p:spPr>
      </p:pic>
      <p:pic>
        <p:nvPicPr>
          <p:cNvPr id="88" name="图片 87">
            <a:extLst>
              <a:ext uri="{FF2B5EF4-FFF2-40B4-BE49-F238E27FC236}">
                <a16:creationId xmlns:a16="http://schemas.microsoft.com/office/drawing/2014/main" id="{6561C4B0-A168-4E88-859F-60779DB8CD84}"/>
              </a:ext>
            </a:extLst>
          </p:cNvPr>
          <p:cNvPicPr>
            <a:picLocks noChangeAspect="1"/>
          </p:cNvPicPr>
          <p:nvPr/>
        </p:nvPicPr>
        <p:blipFill rotWithShape="1">
          <a:blip r:embed="rId4">
            <a:extLst>
              <a:ext uri="{28A0092B-C50C-407E-A947-70E740481C1C}">
                <a14:useLocalDpi xmlns:a14="http://schemas.microsoft.com/office/drawing/2010/main" val="0"/>
              </a:ext>
            </a:extLst>
          </a:blip>
          <a:srcRect l="66516"/>
          <a:stretch/>
        </p:blipFill>
        <p:spPr>
          <a:xfrm>
            <a:off x="9730600" y="20116591"/>
            <a:ext cx="2976847" cy="6698192"/>
          </a:xfrm>
          <a:prstGeom prst="rect">
            <a:avLst/>
          </a:prstGeom>
        </p:spPr>
      </p:pic>
      <p:pic>
        <p:nvPicPr>
          <p:cNvPr id="92" name="图片 91">
            <a:extLst>
              <a:ext uri="{FF2B5EF4-FFF2-40B4-BE49-F238E27FC236}">
                <a16:creationId xmlns:a16="http://schemas.microsoft.com/office/drawing/2014/main" id="{1D6E7ABB-353B-4DE0-84DD-09A75D9C91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54456" y="29691815"/>
            <a:ext cx="15362501" cy="6870443"/>
          </a:xfrm>
          <a:prstGeom prst="rect">
            <a:avLst/>
          </a:prstGeom>
        </p:spPr>
      </p:pic>
      <p:pic>
        <p:nvPicPr>
          <p:cNvPr id="1026" name="Picture 2">
            <a:extLst>
              <a:ext uri="{FF2B5EF4-FFF2-40B4-BE49-F238E27FC236}">
                <a16:creationId xmlns:a16="http://schemas.microsoft.com/office/drawing/2014/main" id="{29F37259-800D-4E5A-8EB6-DFFF4EAC07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735706" y="38515406"/>
            <a:ext cx="5102940" cy="4185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634</TotalTime>
  <Words>509</Words>
  <Application>Microsoft Office PowerPoint</Application>
  <PresentationFormat>自定义</PresentationFormat>
  <Paragraphs>25</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Cambria Math</vt:lpstr>
      <vt:lpstr>Office Theme</vt:lpstr>
      <vt:lpstr>Numerical simulation of the gas species transport in the PVT growth of single-crystal SiC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145</cp:revision>
  <cp:lastPrinted>2023-01-06T15:48:30Z</cp:lastPrinted>
  <dcterms:created xsi:type="dcterms:W3CDTF">2023-01-03T14:57:49Z</dcterms:created>
  <dcterms:modified xsi:type="dcterms:W3CDTF">2024-10-21T03:37:15Z</dcterms:modified>
</cp:coreProperties>
</file>