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6323" autoAdjust="0"/>
  </p:normalViewPr>
  <p:slideViewPr>
    <p:cSldViewPr snapToGrid="0">
      <p:cViewPr>
        <p:scale>
          <a:sx n="40" d="100"/>
          <a:sy n="40" d="100"/>
        </p:scale>
        <p:origin x="612" y="3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6552"/>
    </p:cViewPr>
  </p:sorter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7946" y="1585936"/>
            <a:ext cx="17520673" cy="3907429"/>
          </a:xfrm>
        </p:spPr>
        <p:txBody>
          <a:bodyPr>
            <a:normAutofit/>
          </a:bodyPr>
          <a:lstStyle/>
          <a:p>
            <a:r>
              <a:rPr lang="zh-CN" altLang="zh-CN" sz="10900" kern="100" dirty="0">
                <a:effectLst/>
                <a:latin typeface="+mn-ea"/>
                <a:ea typeface="+mn-ea"/>
              </a:rPr>
              <a:t>微纳尺度负直流电晕放电的</a:t>
            </a:r>
            <a:br>
              <a:rPr lang="en-US" altLang="zh-CN" sz="10900" kern="100" dirty="0">
                <a:effectLst/>
                <a:latin typeface="+mn-ea"/>
                <a:ea typeface="+mn-ea"/>
              </a:rPr>
            </a:br>
            <a:r>
              <a:rPr lang="zh-CN" altLang="zh-CN" sz="10900" kern="100" dirty="0">
                <a:effectLst/>
                <a:latin typeface="+mn-ea"/>
                <a:ea typeface="+mn-ea"/>
              </a:rPr>
              <a:t>仿真研究</a:t>
            </a:r>
            <a:endParaRPr lang="en-US" dirty="0">
              <a:latin typeface="+mn-ea"/>
              <a:ea typeface="+mn-ea"/>
            </a:endParaRPr>
          </a:p>
        </p:txBody>
      </p:sp>
      <p:sp>
        <p:nvSpPr>
          <p:cNvPr id="3" name="Content Placeholder 2"/>
          <p:cNvSpPr>
            <a:spLocks noGrp="1"/>
          </p:cNvSpPr>
          <p:nvPr>
            <p:ph sz="quarter" idx="10"/>
          </p:nvPr>
        </p:nvSpPr>
        <p:spPr/>
        <p:txBody>
          <a:bodyPr/>
          <a:lstStyle/>
          <a:p>
            <a:pPr algn="just"/>
            <a:r>
              <a:rPr lang="zh-CN" altLang="zh-CN" kern="100" dirty="0">
                <a:effectLst/>
                <a:latin typeface="+mn-ea"/>
              </a:rPr>
              <a:t>孙明，项建辉</a:t>
            </a:r>
          </a:p>
          <a:p>
            <a:pPr algn="just"/>
            <a:r>
              <a:rPr lang="zh-CN" altLang="zh-CN" kern="100" dirty="0">
                <a:effectLst/>
                <a:latin typeface="+mn-ea"/>
              </a:rPr>
              <a:t>上海海事大学</a:t>
            </a:r>
          </a:p>
          <a:p>
            <a:endParaRPr lang="en-US" dirty="0">
              <a:latin typeface="+mn-ea"/>
            </a:endParaRPr>
          </a:p>
        </p:txBody>
      </p:sp>
      <p:sp>
        <p:nvSpPr>
          <p:cNvPr id="6" name="Text Placeholder 5"/>
          <p:cNvSpPr>
            <a:spLocks noGrp="1"/>
          </p:cNvSpPr>
          <p:nvPr>
            <p:ph type="body" sz="quarter" idx="23"/>
          </p:nvPr>
        </p:nvSpPr>
        <p:spPr/>
        <p:txBody>
          <a:bodyPr/>
          <a:lstStyle/>
          <a:p>
            <a:r>
              <a:rPr lang="en-US" sz="3600" dirty="0">
                <a:latin typeface="+mn-ea"/>
              </a:rPr>
              <a:t>     </a:t>
            </a:r>
            <a:r>
              <a:rPr lang="zh-CN" altLang="en-US" sz="4400" dirty="0">
                <a:latin typeface="+mn-ea"/>
                <a:cs typeface="+mn-lt"/>
              </a:rPr>
              <a:t>建立了针</a:t>
            </a:r>
            <a:r>
              <a:rPr lang="en-US" altLang="zh-CN" sz="4400" dirty="0">
                <a:latin typeface="+mn-ea"/>
                <a:cs typeface="+mn-lt"/>
              </a:rPr>
              <a:t>-</a:t>
            </a:r>
            <a:r>
              <a:rPr lang="zh-CN" altLang="en-US" sz="4400" dirty="0">
                <a:latin typeface="+mn-ea"/>
                <a:cs typeface="+mn-lt"/>
              </a:rPr>
              <a:t>板式二维几何模型，其中</a:t>
            </a:r>
            <a:r>
              <a:rPr lang="en-US" sz="4400" dirty="0">
                <a:latin typeface="DengXian" panose="02010600030101010101" pitchFamily="2" charset="-122"/>
                <a:ea typeface="DengXian" panose="02010600030101010101" pitchFamily="2" charset="-122"/>
                <a:cs typeface="+mn-lt"/>
              </a:rPr>
              <a:t>极间距设置为</a:t>
            </a:r>
            <a:r>
              <a:rPr lang="en-US" sz="4400" dirty="0">
                <a:ea typeface="DengXian" panose="02010600030101010101" pitchFamily="2" charset="-122"/>
                <a:cs typeface="+mn-lt"/>
              </a:rPr>
              <a:t>120μm</a:t>
            </a:r>
            <a:r>
              <a:rPr lang="en-US" sz="4400" dirty="0">
                <a:latin typeface="DengXian" panose="02010600030101010101" pitchFamily="2" charset="-122"/>
                <a:ea typeface="DengXian" panose="02010600030101010101" pitchFamily="2" charset="-122"/>
                <a:cs typeface="+mn-lt"/>
              </a:rPr>
              <a:t>，针电极半径</a:t>
            </a:r>
            <a:r>
              <a:rPr lang="en-US" sz="4400" dirty="0">
                <a:ea typeface="DengXian" panose="02010600030101010101" pitchFamily="2" charset="-122"/>
                <a:cs typeface="+mn-lt"/>
              </a:rPr>
              <a:t>0.1μm</a:t>
            </a:r>
            <a:r>
              <a:rPr lang="en-US" sz="4400" dirty="0">
                <a:latin typeface="DengXian" panose="02010600030101010101" pitchFamily="2" charset="-122"/>
                <a:ea typeface="DengXian" panose="02010600030101010101" pitchFamily="2" charset="-122"/>
                <a:cs typeface="+mn-lt"/>
              </a:rPr>
              <a:t>，针电极排列间距设置为</a:t>
            </a:r>
            <a:r>
              <a:rPr lang="en-US" sz="4400" dirty="0">
                <a:ea typeface="DengXian" panose="02010600030101010101" pitchFamily="2" charset="-122"/>
                <a:cs typeface="+mn-lt"/>
              </a:rPr>
              <a:t>100μm</a:t>
            </a:r>
            <a:r>
              <a:rPr lang="en-US" sz="4400" dirty="0">
                <a:latin typeface="DengXian" panose="02010600030101010101" pitchFamily="2" charset="-122"/>
                <a:ea typeface="DengXian" panose="02010600030101010101" pitchFamily="2" charset="-122"/>
                <a:cs typeface="+mn-lt"/>
              </a:rPr>
              <a:t>，针电极长度</a:t>
            </a:r>
            <a:r>
              <a:rPr lang="en-US" sz="4400" dirty="0">
                <a:ea typeface="DengXian" panose="02010600030101010101" pitchFamily="2" charset="-122"/>
                <a:cs typeface="+mn-lt"/>
              </a:rPr>
              <a:t>20μm</a:t>
            </a:r>
            <a:r>
              <a:rPr lang="zh-CN" altLang="en-US" sz="4400" dirty="0">
                <a:latin typeface="+mn-ea"/>
                <a:ea typeface="DengXian" panose="02010600030101010101" pitchFamily="2" charset="-122"/>
                <a:cs typeface="+mn-lt"/>
              </a:rPr>
              <a:t>。</a:t>
            </a:r>
            <a:r>
              <a:rPr lang="zh-CN" altLang="en-US" sz="4400" dirty="0">
                <a:latin typeface="+mn-ea"/>
                <a:cs typeface="+mn-lt"/>
              </a:rPr>
              <a:t>外加电压</a:t>
            </a:r>
            <a:r>
              <a:rPr lang="en-US" altLang="zh-CN" sz="4400" dirty="0">
                <a:ea typeface="DengXian" panose="02010600030101010101" pitchFamily="2" charset="-122"/>
                <a:cs typeface="+mn-lt"/>
              </a:rPr>
              <a:t>-300V</a:t>
            </a:r>
            <a:r>
              <a:rPr lang="zh-CN" altLang="en-US" sz="4400" dirty="0">
                <a:latin typeface="+mn-ea"/>
                <a:cs typeface="+mn-lt"/>
              </a:rPr>
              <a:t>。</a:t>
            </a:r>
            <a:endParaRPr lang="en-US" sz="4400" dirty="0">
              <a:latin typeface="+mn-ea"/>
              <a:cs typeface="+mn-lt"/>
            </a:endParaRPr>
          </a:p>
          <a:p>
            <a:r>
              <a:rPr lang="en-US" sz="4400" dirty="0">
                <a:latin typeface="+mn-ea"/>
                <a:cs typeface="+mn-lt"/>
              </a:rPr>
              <a:t>     </a:t>
            </a:r>
            <a:r>
              <a:rPr lang="en-US" sz="4400" dirty="0">
                <a:latin typeface="DengXian" panose="02010600030101010101" pitchFamily="2" charset="-122"/>
                <a:ea typeface="DengXian" panose="02010600030101010101" pitchFamily="2" charset="-122"/>
                <a:cs typeface="+mn-lt"/>
              </a:rPr>
              <a:t>建立</a:t>
            </a:r>
            <a:r>
              <a:rPr lang="zh-CN" altLang="en-US" sz="4400" dirty="0">
                <a:latin typeface="+mn-ea"/>
                <a:cs typeface="+mn-lt"/>
              </a:rPr>
              <a:t>包含</a:t>
            </a:r>
            <a:r>
              <a:rPr lang="en-US" sz="4400" dirty="0">
                <a:latin typeface="DengXian" panose="02010600030101010101" pitchFamily="2" charset="-122"/>
                <a:ea typeface="DengXian" panose="02010600030101010101" pitchFamily="2" charset="-122"/>
                <a:cs typeface="+mn-lt"/>
              </a:rPr>
              <a:t>电子密度和电子能密度漂移扩散方程</a:t>
            </a:r>
            <a:r>
              <a:rPr lang="zh-CN" altLang="en-US" sz="4400" dirty="0">
                <a:latin typeface="+mn-ea"/>
                <a:cs typeface="+mn-lt"/>
              </a:rPr>
              <a:t>的流体模型。</a:t>
            </a:r>
            <a:r>
              <a:rPr lang="en-US" sz="4400" dirty="0">
                <a:latin typeface="DengXian" panose="02010600030101010101" pitchFamily="2" charset="-122"/>
                <a:ea typeface="DengXian" panose="02010600030101010101" pitchFamily="2" charset="-122"/>
                <a:cs typeface="+mn-lt"/>
              </a:rPr>
              <a:t>变化情况。   </a:t>
            </a:r>
            <a:endParaRPr lang="en-US" altLang="zh-CN" sz="4400" dirty="0">
              <a:latin typeface="DengXian" panose="02010600030101010101" pitchFamily="2" charset="-122"/>
              <a:ea typeface="DengXian" panose="02010600030101010101" pitchFamily="2" charset="-122"/>
              <a:cs typeface="+mn-lt"/>
            </a:endParaRPr>
          </a:p>
          <a:p>
            <a:r>
              <a:rPr lang="en-US" sz="4400" dirty="0">
                <a:latin typeface="+mn-ea"/>
                <a:cs typeface="+mn-lt"/>
              </a:rPr>
              <a:t>       </a:t>
            </a:r>
            <a:r>
              <a:rPr lang="en-US" sz="4400" dirty="0">
                <a:latin typeface="DengXian" panose="02010600030101010101" pitchFamily="2" charset="-122"/>
                <a:ea typeface="DengXian" panose="02010600030101010101" pitchFamily="2" charset="-122"/>
                <a:cs typeface="+mn-lt"/>
              </a:rPr>
              <a:t>以空气为背景气体</a:t>
            </a:r>
            <a:r>
              <a:rPr lang="zh-CN" altLang="en-US" sz="4400" dirty="0">
                <a:latin typeface="+mn-ea"/>
                <a:cs typeface="+mn-lt"/>
              </a:rPr>
              <a:t>建立的等离子体模型主要考虑了</a:t>
            </a:r>
            <a:r>
              <a:rPr lang="en-US" altLang="zh-CN" sz="4400" dirty="0">
                <a:latin typeface="+mn-ea"/>
                <a:cs typeface="+mn-lt"/>
              </a:rPr>
              <a:t>10</a:t>
            </a:r>
            <a:r>
              <a:rPr lang="zh-CN" altLang="en-US" sz="4400" dirty="0">
                <a:latin typeface="+mn-ea"/>
                <a:cs typeface="+mn-lt"/>
              </a:rPr>
              <a:t>种主要粒子：</a:t>
            </a:r>
            <a:r>
              <a:rPr lang="en-US" sz="4400" dirty="0">
                <a:latin typeface="+mn-ea"/>
                <a:cs typeface="+mn-lt"/>
              </a:rPr>
              <a:t>e、N</a:t>
            </a:r>
            <a:r>
              <a:rPr lang="en-US" sz="4400" baseline="-25000" dirty="0">
                <a:latin typeface="+mn-ea"/>
                <a:cs typeface="+mn-lt"/>
              </a:rPr>
              <a:t>2</a:t>
            </a:r>
            <a:r>
              <a:rPr lang="en-US" sz="4400" dirty="0">
                <a:latin typeface="+mn-ea"/>
                <a:cs typeface="+mn-lt"/>
              </a:rPr>
              <a:t>、N</a:t>
            </a:r>
            <a:r>
              <a:rPr lang="en-US" sz="4400" baseline="-25000" dirty="0">
                <a:latin typeface="+mn-ea"/>
                <a:cs typeface="+mn-lt"/>
              </a:rPr>
              <a:t>2</a:t>
            </a:r>
            <a:r>
              <a:rPr lang="en-US" sz="4400" baseline="30000" dirty="0">
                <a:latin typeface="+mn-ea"/>
                <a:cs typeface="+mn-lt"/>
              </a:rPr>
              <a:t>+</a:t>
            </a:r>
            <a:r>
              <a:rPr lang="en-US" sz="4400" dirty="0">
                <a:latin typeface="+mn-ea"/>
                <a:cs typeface="+mn-lt"/>
              </a:rPr>
              <a:t>、N</a:t>
            </a:r>
            <a:r>
              <a:rPr lang="en-US" sz="4400" baseline="-25000" dirty="0">
                <a:latin typeface="+mn-ea"/>
                <a:cs typeface="+mn-lt"/>
              </a:rPr>
              <a:t>4</a:t>
            </a:r>
            <a:r>
              <a:rPr lang="en-US" sz="4400" baseline="30000" dirty="0">
                <a:latin typeface="+mn-ea"/>
                <a:cs typeface="+mn-lt"/>
              </a:rPr>
              <a:t>+</a:t>
            </a:r>
            <a:r>
              <a:rPr lang="en-US" sz="4400" dirty="0">
                <a:latin typeface="+mn-ea"/>
                <a:cs typeface="+mn-lt"/>
              </a:rPr>
              <a:t>、O</a:t>
            </a:r>
            <a:r>
              <a:rPr lang="en-US" sz="4400" baseline="-25000" dirty="0">
                <a:latin typeface="+mn-ea"/>
                <a:cs typeface="+mn-lt"/>
              </a:rPr>
              <a:t>2</a:t>
            </a:r>
            <a:r>
              <a:rPr lang="en-US" sz="4400" dirty="0">
                <a:latin typeface="+mn-ea"/>
                <a:cs typeface="+mn-lt"/>
              </a:rPr>
              <a:t>、O、O</a:t>
            </a:r>
            <a:r>
              <a:rPr lang="en-US" sz="4400" baseline="-25000" dirty="0">
                <a:latin typeface="+mn-ea"/>
                <a:cs typeface="+mn-lt"/>
              </a:rPr>
              <a:t>2</a:t>
            </a:r>
            <a:r>
              <a:rPr lang="en-US" sz="4400" baseline="30000" dirty="0">
                <a:latin typeface="+mn-ea"/>
                <a:cs typeface="+mn-lt"/>
              </a:rPr>
              <a:t>+</a:t>
            </a:r>
            <a:r>
              <a:rPr lang="en-US" sz="4400" dirty="0">
                <a:latin typeface="+mn-ea"/>
                <a:cs typeface="+mn-lt"/>
              </a:rPr>
              <a:t>、O</a:t>
            </a:r>
            <a:r>
              <a:rPr lang="en-US" sz="4400" baseline="-25000" dirty="0">
                <a:latin typeface="+mn-ea"/>
                <a:cs typeface="+mn-lt"/>
              </a:rPr>
              <a:t>4</a:t>
            </a:r>
            <a:r>
              <a:rPr lang="en-US" sz="4400" baseline="30000" dirty="0">
                <a:latin typeface="+mn-ea"/>
                <a:cs typeface="+mn-lt"/>
              </a:rPr>
              <a:t>+</a:t>
            </a:r>
            <a:r>
              <a:rPr lang="en-US" sz="4400" dirty="0">
                <a:latin typeface="+mn-ea"/>
                <a:cs typeface="+mn-lt"/>
              </a:rPr>
              <a:t>、N</a:t>
            </a:r>
            <a:r>
              <a:rPr lang="en-US" sz="4400" baseline="-25000" dirty="0">
                <a:latin typeface="+mn-ea"/>
                <a:cs typeface="+mn-lt"/>
              </a:rPr>
              <a:t>2</a:t>
            </a:r>
            <a:r>
              <a:rPr lang="en-US" sz="4400" dirty="0">
                <a:latin typeface="+mn-ea"/>
                <a:cs typeface="+mn-lt"/>
              </a:rPr>
              <a:t>O</a:t>
            </a:r>
            <a:r>
              <a:rPr lang="en-US" sz="4400" baseline="-25000" dirty="0">
                <a:latin typeface="+mn-ea"/>
                <a:cs typeface="+mn-lt"/>
              </a:rPr>
              <a:t>2</a:t>
            </a:r>
            <a:r>
              <a:rPr lang="en-US" sz="4400" baseline="30000" dirty="0">
                <a:latin typeface="+mn-ea"/>
                <a:cs typeface="+mn-lt"/>
              </a:rPr>
              <a:t>+</a:t>
            </a:r>
            <a:r>
              <a:rPr lang="en-US" sz="4400" dirty="0">
                <a:latin typeface="+mn-ea"/>
                <a:cs typeface="+mn-lt"/>
              </a:rPr>
              <a:t>、O</a:t>
            </a:r>
            <a:r>
              <a:rPr lang="en-US" sz="4400" baseline="-25000" dirty="0">
                <a:latin typeface="+mn-ea"/>
                <a:cs typeface="+mn-lt"/>
              </a:rPr>
              <a:t>2</a:t>
            </a:r>
            <a:r>
              <a:rPr lang="en-US" sz="4400" baseline="30000" dirty="0">
                <a:latin typeface="+mn-ea"/>
                <a:cs typeface="+mn-lt"/>
              </a:rPr>
              <a:t>-</a:t>
            </a:r>
            <a:r>
              <a:rPr lang="zh-CN" altLang="en-US" sz="4400" dirty="0">
                <a:latin typeface="+mn-ea"/>
                <a:cs typeface="+mn-lt"/>
              </a:rPr>
              <a:t>，和其有关的化学反应方程。</a:t>
            </a:r>
          </a:p>
        </p:txBody>
      </p:sp>
      <p:sp>
        <p:nvSpPr>
          <p:cNvPr id="7" name="Text Placeholder 6"/>
          <p:cNvSpPr>
            <a:spLocks noGrp="1"/>
          </p:cNvSpPr>
          <p:nvPr>
            <p:ph type="body" sz="quarter" idx="24"/>
          </p:nvPr>
        </p:nvSpPr>
        <p:spPr/>
        <p:txBody>
          <a:bodyPr/>
          <a:lstStyle/>
          <a:p>
            <a:r>
              <a:rPr lang="en-US" dirty="0">
                <a:latin typeface="+mn-ea"/>
              </a:rPr>
              <a:t>1.</a:t>
            </a:r>
            <a:r>
              <a:rPr lang="en-US" sz="2400" dirty="0">
                <a:latin typeface="+mn-ea"/>
              </a:rPr>
              <a:t>徐学基, 诸定昌. 气体放电物理[M].复旦大学出版社, 1996.</a:t>
            </a:r>
          </a:p>
          <a:p>
            <a:r>
              <a:rPr lang="en-US" sz="2400" dirty="0">
                <a:latin typeface="+mn-ea"/>
              </a:rPr>
              <a:t>2.董克亮, 孙岩洲, 刘绪光. 微间距气体放电的实验研究与分析[J].高压电器, 2019,55(05): 29-34.</a:t>
            </a:r>
          </a:p>
        </p:txBody>
      </p:sp>
      <p:sp>
        <p:nvSpPr>
          <p:cNvPr id="8" name="Content Placeholder 7"/>
          <p:cNvSpPr>
            <a:spLocks noGrp="1"/>
          </p:cNvSpPr>
          <p:nvPr>
            <p:ph sz="quarter" idx="26"/>
          </p:nvPr>
        </p:nvSpPr>
        <p:spPr/>
        <p:txBody>
          <a:bodyPr/>
          <a:lstStyle/>
          <a:p>
            <a:r>
              <a:rPr lang="en-US" dirty="0">
                <a:latin typeface="+mn-ea"/>
              </a:rPr>
              <a:t>   </a:t>
            </a:r>
            <a:r>
              <a:rPr lang="zh-CN" altLang="en-US" dirty="0">
                <a:latin typeface="+mn-ea"/>
              </a:rPr>
              <a:t>    为了对微纳尺度下的电离式传感器进行优化设计，本项目开展了电极结构、环境因素等对针</a:t>
            </a:r>
            <a:r>
              <a:rPr lang="en-US" altLang="zh-CN" dirty="0">
                <a:latin typeface="+mn-ea"/>
              </a:rPr>
              <a:t>-</a:t>
            </a:r>
            <a:r>
              <a:rPr lang="zh-CN" altLang="en-US" dirty="0">
                <a:latin typeface="+mn-ea"/>
              </a:rPr>
              <a:t>板电极结构负电晕放电的电气特性和放电等离子体特性的影响研究。</a:t>
            </a:r>
            <a:r>
              <a:rPr lang="en-US" dirty="0">
                <a:latin typeface="+mn-ea"/>
              </a:rPr>
              <a:t>   </a:t>
            </a:r>
          </a:p>
        </p:txBody>
      </p:sp>
      <p:sp>
        <p:nvSpPr>
          <p:cNvPr id="5" name="Text Placeholder 4"/>
          <p:cNvSpPr>
            <a:spLocks noGrp="1"/>
          </p:cNvSpPr>
          <p:nvPr>
            <p:ph type="body" sz="quarter" idx="18"/>
          </p:nvPr>
        </p:nvSpPr>
        <p:spPr/>
        <p:txBody>
          <a:bodyPr/>
          <a:lstStyle/>
          <a:p>
            <a:pPr algn="just"/>
            <a:r>
              <a:rPr lang="en-US" altLang="zh-CN" sz="3600" kern="100" dirty="0">
                <a:effectLst/>
                <a:latin typeface="+mn-ea"/>
                <a:cs typeface="Times New Roman" panose="02020603050405020304" pitchFamily="18" charset="0"/>
              </a:rPr>
              <a:t>       </a:t>
            </a:r>
            <a:r>
              <a:rPr lang="zh-CN" altLang="zh-CN" sz="4400" kern="100" dirty="0">
                <a:effectLst/>
                <a:latin typeface="+mn-ea"/>
                <a:cs typeface="Times New Roman" panose="02020603050405020304" pitchFamily="18" charset="0"/>
              </a:rPr>
              <a:t>气体传感器在公共安全、环境监测等领域得到了广泛的应用。其中，电离气体传感器因其响应速度快、灵敏度高等优点而受到青睐。然而，电离气体传感器的应用面临着降低工作电压和减小器件尺寸等要求。因此，微纳尺度下的电离气体传感器的研究日益受到关注。本文利用</a:t>
            </a:r>
            <a:r>
              <a:rPr lang="en-US" altLang="zh-CN" sz="4400" kern="100" dirty="0">
                <a:effectLst/>
                <a:latin typeface="+mn-ea"/>
                <a:cs typeface="Times New Roman" panose="02020603050405020304" pitchFamily="18" charset="0"/>
              </a:rPr>
              <a:t> </a:t>
            </a:r>
            <a:r>
              <a:rPr lang="en-US" altLang="zh-CN" sz="4400" kern="100" dirty="0">
                <a:effectLst/>
              </a:rPr>
              <a:t>COMSOL </a:t>
            </a:r>
            <a:r>
              <a:rPr lang="zh-CN" altLang="zh-CN" sz="4400" kern="100" dirty="0">
                <a:effectLst/>
                <a:latin typeface="+mn-ea"/>
                <a:cs typeface="Times New Roman" panose="02020603050405020304" pitchFamily="18" charset="0"/>
              </a:rPr>
              <a:t>中的等离子体模块对大气压下微纳尺度针</a:t>
            </a:r>
            <a:r>
              <a:rPr lang="en-US" altLang="zh-CN" sz="4400" kern="100" dirty="0">
                <a:effectLst/>
                <a:latin typeface="+mn-ea"/>
              </a:rPr>
              <a:t>-</a:t>
            </a:r>
            <a:r>
              <a:rPr lang="zh-CN" altLang="zh-CN" sz="4400" kern="100" dirty="0">
                <a:effectLst/>
                <a:latin typeface="+mn-ea"/>
                <a:cs typeface="Times New Roman" panose="02020603050405020304" pitchFamily="18" charset="0"/>
              </a:rPr>
              <a:t>板结构的负直流电晕放电的电学特性和放电等离子体特性进行了建模仿真。研究了电极结构、环境条件等对微纳尺度下负电晕放电发展过程和特性的影响。所得结论对微尺度电离气体传感器的优化设计具有一定的参考意义。</a:t>
            </a:r>
            <a:endParaRPr lang="en-US" altLang="zh-CN" sz="4400" dirty="0">
              <a:latin typeface="+mn-ea"/>
            </a:endParaRPr>
          </a:p>
        </p:txBody>
      </p:sp>
      <p:sp>
        <p:nvSpPr>
          <p:cNvPr id="9" name="Text Placeholder 8"/>
          <p:cNvSpPr>
            <a:spLocks noGrp="1"/>
          </p:cNvSpPr>
          <p:nvPr>
            <p:ph type="body" sz="quarter" idx="27"/>
          </p:nvPr>
        </p:nvSpPr>
        <p:spPr/>
        <p:txBody>
          <a:bodyPr/>
          <a:lstStyle/>
          <a:p>
            <a:r>
              <a:rPr lang="zh-CN" altLang="en-US" dirty="0">
                <a:latin typeface="+mn-ea"/>
              </a:rPr>
              <a:t>摘要</a:t>
            </a:r>
            <a:endParaRPr lang="en-US" dirty="0">
              <a:latin typeface="+mn-ea"/>
            </a:endParaRPr>
          </a:p>
        </p:txBody>
      </p:sp>
      <p:sp>
        <p:nvSpPr>
          <p:cNvPr id="10" name="Text Placeholder 9"/>
          <p:cNvSpPr>
            <a:spLocks noGrp="1"/>
          </p:cNvSpPr>
          <p:nvPr>
            <p:ph type="body" sz="quarter" idx="28"/>
          </p:nvPr>
        </p:nvSpPr>
        <p:spPr/>
        <p:txBody>
          <a:bodyPr/>
          <a:lstStyle/>
          <a:p>
            <a:r>
              <a:rPr lang="zh-CN" altLang="en-US" dirty="0">
                <a:latin typeface="+mn-ea"/>
              </a:rPr>
              <a:t>方法</a:t>
            </a:r>
            <a:endParaRPr lang="en-US" dirty="0">
              <a:latin typeface="+mn-ea"/>
            </a:endParaRPr>
          </a:p>
        </p:txBody>
      </p:sp>
      <p:sp>
        <p:nvSpPr>
          <p:cNvPr id="12" name="Text Placeholder 11"/>
          <p:cNvSpPr>
            <a:spLocks noGrp="1"/>
          </p:cNvSpPr>
          <p:nvPr>
            <p:ph type="body" sz="quarter" idx="30"/>
          </p:nvPr>
        </p:nvSpPr>
        <p:spPr>
          <a:xfrm>
            <a:off x="1196912" y="27592580"/>
            <a:ext cx="13776431" cy="1468347"/>
          </a:xfrm>
        </p:spPr>
        <p:txBody>
          <a:bodyPr/>
          <a:lstStyle/>
          <a:p>
            <a:r>
              <a:rPr lang="zh-CN" altLang="en-US" dirty="0">
                <a:latin typeface="+mn-ea"/>
              </a:rPr>
              <a:t>图</a:t>
            </a:r>
            <a:r>
              <a:rPr lang="en-US" altLang="zh-CN" dirty="0">
                <a:latin typeface="+mn-ea"/>
              </a:rPr>
              <a:t>1 5ns(1-1),60ns(1-2),100ns(2-1),200ns(2-2) </a:t>
            </a:r>
            <a:r>
              <a:rPr lang="en-US" altLang="zh-CN" dirty="0" err="1">
                <a:latin typeface="+mn-ea"/>
              </a:rPr>
              <a:t>负电晕电子数密度</a:t>
            </a:r>
            <a:endParaRPr lang="en-US" altLang="zh-CN" dirty="0">
              <a:latin typeface="+mn-ea"/>
            </a:endParaRPr>
          </a:p>
        </p:txBody>
      </p:sp>
      <p:pic>
        <p:nvPicPr>
          <p:cNvPr id="38" name="图片占位符 37"/>
          <p:cNvPicPr>
            <a:picLocks noGrp="1" noChangeAspect="1"/>
          </p:cNvPicPr>
          <p:nvPr>
            <p:ph type="pic" sz="quarter" idx="31"/>
          </p:nvPr>
        </p:nvPicPr>
        <p:blipFill>
          <a:blip r:embed="rId3"/>
          <a:srcRect t="17561" b="17561"/>
          <a:stretch>
            <a:fillRect/>
          </a:stretch>
        </p:blipFill>
        <p:spPr/>
      </p:pic>
      <p:sp>
        <p:nvSpPr>
          <p:cNvPr id="14" name="Text Placeholder 13"/>
          <p:cNvSpPr>
            <a:spLocks noGrp="1"/>
          </p:cNvSpPr>
          <p:nvPr>
            <p:ph type="body" sz="quarter" idx="32"/>
          </p:nvPr>
        </p:nvSpPr>
        <p:spPr/>
        <p:txBody>
          <a:bodyPr/>
          <a:lstStyle/>
          <a:p>
            <a:r>
              <a:rPr lang="en-US" dirty="0">
                <a:latin typeface="+mn-ea"/>
              </a:rPr>
              <a:t>         </a:t>
            </a:r>
            <a:r>
              <a:rPr lang="zh-CN" altLang="en-US" dirty="0">
                <a:latin typeface="+mn-ea"/>
              </a:rPr>
              <a:t>在大气压、室温条件下对所建立的针</a:t>
            </a:r>
            <a:r>
              <a:rPr lang="en-US" altLang="zh-CN" dirty="0">
                <a:latin typeface="+mn-ea"/>
              </a:rPr>
              <a:t>-</a:t>
            </a:r>
            <a:r>
              <a:rPr lang="zh-CN" altLang="en-US" dirty="0">
                <a:latin typeface="+mn-ea"/>
              </a:rPr>
              <a:t>板式二维仿真模型展开的微尺度负电晕放电研究获得主要研究结论如下：</a:t>
            </a:r>
          </a:p>
          <a:p>
            <a:r>
              <a:rPr lang="en-US" dirty="0">
                <a:latin typeface="+mn-ea"/>
              </a:rPr>
              <a:t>1.</a:t>
            </a:r>
            <a:r>
              <a:rPr lang="zh-CN" altLang="en-US" sz="4000" dirty="0">
                <a:solidFill>
                  <a:srgbClr val="005DA2"/>
                </a:solidFill>
                <a:latin typeface="+mn-ea"/>
                <a:cs typeface="Arial" panose="020B0604020202020204" pitchFamily="34" charset="0"/>
              </a:rPr>
              <a:t>针板间距的减小，可以降低起始放电电压，加快放电速度。但是放电区域内的电子密度下降。针电极半径越小，尖端效应越显著。电场强度和电离反应速率在距离针尖一定范围内随针电极半径的减小而增大，超过该范围则相反。在本文的研究范围内，随着针电极排列间距的减小，放电更强烈。</a:t>
            </a:r>
          </a:p>
          <a:p>
            <a:r>
              <a:rPr lang="en-US" dirty="0">
                <a:latin typeface="+mn-ea"/>
              </a:rPr>
              <a:t>2.</a:t>
            </a:r>
            <a:r>
              <a:rPr lang="zh-CN" altLang="en-US" sz="4000" dirty="0">
                <a:solidFill>
                  <a:srgbClr val="005DA2"/>
                </a:solidFill>
                <a:latin typeface="+mn-ea"/>
                <a:cs typeface="Arial" panose="020B0604020202020204" pitchFamily="34" charset="0"/>
              </a:rPr>
              <a:t>随着气压升高，放电起始电压上升。随着温度升高，电离反应速率随之升高。空气中相对湿度的增加会略微增加电离反应速率，同时也会显著增加吸附反应速率，降低放电剧烈程度。</a:t>
            </a:r>
            <a:endParaRPr lang="en-US" altLang="zh-CN" sz="4000" dirty="0">
              <a:solidFill>
                <a:srgbClr val="005DA2"/>
              </a:solidFill>
              <a:latin typeface="+mn-ea"/>
              <a:cs typeface="Arial" panose="020B0604020202020204" pitchFamily="34" charset="0"/>
            </a:endParaRPr>
          </a:p>
          <a:p>
            <a:endParaRPr lang="en-US" dirty="0">
              <a:latin typeface="+mn-ea"/>
            </a:endParaRPr>
          </a:p>
        </p:txBody>
      </p:sp>
      <p:sp>
        <p:nvSpPr>
          <p:cNvPr id="15" name="Text Placeholder 14"/>
          <p:cNvSpPr>
            <a:spLocks noGrp="1"/>
          </p:cNvSpPr>
          <p:nvPr>
            <p:ph type="body" sz="quarter" idx="33"/>
          </p:nvPr>
        </p:nvSpPr>
        <p:spPr/>
        <p:txBody>
          <a:bodyPr/>
          <a:lstStyle/>
          <a:p>
            <a:r>
              <a:rPr lang="zh-CN" altLang="en-US" dirty="0">
                <a:latin typeface="+mn-ea"/>
              </a:rPr>
              <a:t>结果</a:t>
            </a:r>
            <a:endParaRPr lang="en-US" dirty="0">
              <a:latin typeface="+mn-ea"/>
            </a:endParaRPr>
          </a:p>
        </p:txBody>
      </p:sp>
      <p:sp>
        <p:nvSpPr>
          <p:cNvPr id="17" name="Text Placeholder 16"/>
          <p:cNvSpPr>
            <a:spLocks noGrp="1"/>
          </p:cNvSpPr>
          <p:nvPr>
            <p:ph type="body" sz="quarter" idx="35"/>
          </p:nvPr>
        </p:nvSpPr>
        <p:spPr>
          <a:xfrm>
            <a:off x="17545431" y="36083392"/>
            <a:ext cx="14224907" cy="1468347"/>
          </a:xfrm>
        </p:spPr>
        <p:txBody>
          <a:bodyPr/>
          <a:lstStyle/>
          <a:p>
            <a:r>
              <a:rPr lang="zh-CN" altLang="en-US" dirty="0">
                <a:latin typeface="+mn-ea"/>
              </a:rPr>
              <a:t>图</a:t>
            </a:r>
            <a:r>
              <a:rPr lang="en-US" altLang="zh-CN" dirty="0">
                <a:latin typeface="+mn-ea"/>
              </a:rPr>
              <a:t>2</a:t>
            </a:r>
            <a:r>
              <a:rPr lang="en-US" dirty="0">
                <a:latin typeface="DengXian" panose="02010600030101010101" pitchFamily="2" charset="-122"/>
                <a:ea typeface="DengXian" panose="02010600030101010101" pitchFamily="2" charset="-122"/>
              </a:rPr>
              <a:t>不同电极间距的击穿电压</a:t>
            </a:r>
            <a:r>
              <a:rPr lang="en-US" dirty="0">
                <a:latin typeface="+mn-ea"/>
              </a:rPr>
              <a:t>  </a:t>
            </a:r>
            <a:r>
              <a:rPr lang="zh-CN" altLang="en-US" dirty="0">
                <a:latin typeface="+mn-ea"/>
              </a:rPr>
              <a:t>图</a:t>
            </a:r>
            <a:r>
              <a:rPr lang="en-US" altLang="zh-CN" dirty="0">
                <a:latin typeface="+mn-ea"/>
              </a:rPr>
              <a:t>3</a:t>
            </a:r>
            <a:r>
              <a:rPr lang="en-US" dirty="0">
                <a:latin typeface="DengXian" panose="02010600030101010101" pitchFamily="2" charset="-122"/>
                <a:ea typeface="DengXian" panose="02010600030101010101" pitchFamily="2" charset="-122"/>
              </a:rPr>
              <a:t>不同针电极半径下的电场强度最大值</a:t>
            </a:r>
            <a:r>
              <a:rPr lang="en-US" dirty="0">
                <a:latin typeface="+mn-ea"/>
              </a:rPr>
              <a:t> </a:t>
            </a:r>
            <a:r>
              <a:rPr lang="zh-CN" altLang="en-US" dirty="0">
                <a:latin typeface="+mn-ea"/>
              </a:rPr>
              <a:t>图</a:t>
            </a:r>
            <a:r>
              <a:rPr lang="en-US" altLang="zh-CN" dirty="0">
                <a:latin typeface="+mn-ea"/>
              </a:rPr>
              <a:t>4</a:t>
            </a:r>
            <a:r>
              <a:rPr lang="en-US" dirty="0">
                <a:latin typeface="DengXian" panose="02010600030101010101" pitchFamily="2" charset="-122"/>
                <a:ea typeface="DengXian" panose="02010600030101010101" pitchFamily="2" charset="-122"/>
              </a:rPr>
              <a:t>不同针电极排列间距下的电子数密度分布</a:t>
            </a:r>
            <a:r>
              <a:rPr lang="en-US" dirty="0">
                <a:latin typeface="+mn-ea"/>
              </a:rPr>
              <a:t>  </a:t>
            </a:r>
            <a:r>
              <a:rPr lang="zh-CN" altLang="en-US" dirty="0">
                <a:latin typeface="+mn-ea"/>
              </a:rPr>
              <a:t>图</a:t>
            </a:r>
            <a:r>
              <a:rPr lang="en-US" altLang="zh-CN" dirty="0">
                <a:latin typeface="+mn-ea"/>
              </a:rPr>
              <a:t>5 </a:t>
            </a:r>
            <a:r>
              <a:rPr lang="en-US" dirty="0" err="1">
                <a:latin typeface="DengXian" panose="02010600030101010101" pitchFamily="2" charset="-122"/>
                <a:ea typeface="DengXian" panose="02010600030101010101" pitchFamily="2" charset="-122"/>
              </a:rPr>
              <a:t>不同针电极排列间距下电场强度最大值</a:t>
            </a:r>
            <a:endParaRPr lang="en-US" dirty="0">
              <a:latin typeface="DengXian" panose="02010600030101010101" pitchFamily="2" charset="-122"/>
              <a:ea typeface="DengXian" panose="02010600030101010101" pitchFamily="2" charset="-122"/>
            </a:endParaRPr>
          </a:p>
        </p:txBody>
      </p:sp>
      <p:pic>
        <p:nvPicPr>
          <p:cNvPr id="1150002466" name="图片 1"/>
          <p:cNvPicPr>
            <a:picLocks noGrp="1" noChangeAspect="1"/>
          </p:cNvPicPr>
          <p:nvPr>
            <p:ph type="pic" sz="quarter" idx="11"/>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9280" y="2257425"/>
            <a:ext cx="13412470" cy="7741285"/>
          </a:xfrm>
          <a:prstGeom prst="rect">
            <a:avLst/>
          </a:prstGeom>
        </p:spPr>
      </p:pic>
      <p:pic>
        <p:nvPicPr>
          <p:cNvPr id="20" name="图片 15"/>
          <p:cNvPicPr>
            <a:picLocks noGrp="1" noChangeAspect="1"/>
          </p:cNvPicPr>
          <p:nvPr>
            <p:ph type="pic" sz="quarter" idx="29"/>
          </p:nvPr>
        </p:nvPicPr>
        <p:blipFill>
          <a:blip r:embed="rId5" cstate="print">
            <a:extLst>
              <a:ext uri="{28A0092B-C50C-407E-A947-70E740481C1C}">
                <a14:useLocalDpi xmlns:a14="http://schemas.microsoft.com/office/drawing/2010/main" val="0"/>
              </a:ext>
            </a:extLst>
          </a:blip>
          <a:stretch>
            <a:fillRect/>
          </a:stretch>
        </p:blipFill>
        <p:spPr>
          <a:xfrm>
            <a:off x="2092325" y="20614069"/>
            <a:ext cx="4839970" cy="3630295"/>
          </a:xfrm>
          <a:prstGeom prst="rect">
            <a:avLst/>
          </a:prstGeom>
        </p:spPr>
      </p:pic>
      <p:pic>
        <p:nvPicPr>
          <p:cNvPr id="21" name="图片 16"/>
          <p:cNvPicPr>
            <a:picLocks noGrp="1" noChangeAspect="1"/>
          </p:cNvPicPr>
          <p:nvPr>
            <p:ph type="pic" sz="quarter" idx="34"/>
          </p:nvPr>
        </p:nvPicPr>
        <p:blipFill>
          <a:blip r:embed="rId6" cstate="print">
            <a:extLst>
              <a:ext uri="{28A0092B-C50C-407E-A947-70E740481C1C}">
                <a14:useLocalDpi xmlns:a14="http://schemas.microsoft.com/office/drawing/2010/main" val="0"/>
              </a:ext>
            </a:extLst>
          </a:blip>
          <a:stretch>
            <a:fillRect/>
          </a:stretch>
        </p:blipFill>
        <p:spPr>
          <a:xfrm>
            <a:off x="7801610" y="20881404"/>
            <a:ext cx="4127500" cy="3096260"/>
          </a:xfrm>
          <a:prstGeom prst="rect">
            <a:avLst/>
          </a:prstGeom>
        </p:spPr>
      </p:pic>
      <p:pic>
        <p:nvPicPr>
          <p:cNvPr id="415310217" name="图片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62835" y="24367554"/>
            <a:ext cx="4299585" cy="3225165"/>
          </a:xfrm>
          <a:prstGeom prst="rect">
            <a:avLst/>
          </a:prstGeom>
        </p:spPr>
      </p:pic>
      <p:pic>
        <p:nvPicPr>
          <p:cNvPr id="1968707641" name="图片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90815" y="24232934"/>
            <a:ext cx="4138295" cy="3104515"/>
          </a:xfrm>
          <a:prstGeom prst="rect">
            <a:avLst/>
          </a:prstGeom>
        </p:spPr>
      </p:pic>
      <p:pic>
        <p:nvPicPr>
          <p:cNvPr id="1395787273"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628678" y="29957395"/>
            <a:ext cx="3358515" cy="2719070"/>
          </a:xfrm>
          <a:prstGeom prst="rect">
            <a:avLst/>
          </a:prstGeom>
        </p:spPr>
      </p:pic>
      <p:pic>
        <p:nvPicPr>
          <p:cNvPr id="1433094482" name="图片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8628678" y="32986028"/>
            <a:ext cx="3358515" cy="2705735"/>
          </a:xfrm>
          <a:prstGeom prst="rect">
            <a:avLst/>
          </a:prstGeom>
        </p:spPr>
      </p:pic>
      <p:pic>
        <p:nvPicPr>
          <p:cNvPr id="2034337543" name="图片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3088283" y="30265053"/>
            <a:ext cx="2709545" cy="4883785"/>
          </a:xfrm>
          <a:prstGeom prst="rect">
            <a:avLst/>
          </a:prstGeom>
        </p:spPr>
      </p:pic>
      <p:pic>
        <p:nvPicPr>
          <p:cNvPr id="228226783" name="图片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7345323" y="30265370"/>
            <a:ext cx="3358515" cy="2519680"/>
          </a:xfrm>
          <a:prstGeom prst="rect">
            <a:avLst/>
          </a:prstGeom>
        </p:spPr>
      </p:pic>
      <p:pic>
        <p:nvPicPr>
          <p:cNvPr id="1503749084" name="图片 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7595513" y="32785050"/>
            <a:ext cx="3358515" cy="259461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TotalTime>
  <Words>493</Words>
  <Application>Microsoft Office PowerPoint</Application>
  <PresentationFormat>自定义</PresentationFormat>
  <Paragraphs>19</Paragraphs>
  <Slides>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vt:lpstr>
      <vt:lpstr>等线 Light</vt:lpstr>
      <vt:lpstr>Arial</vt:lpstr>
      <vt:lpstr>Calibri</vt:lpstr>
      <vt:lpstr>Calibri Light</vt:lpstr>
      <vt:lpstr>Times New Roman</vt:lpstr>
      <vt:lpstr>Office Theme</vt:lpstr>
      <vt:lpstr>微纳尺度负直流电晕放电的 仿真研究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136</cp:revision>
  <cp:lastPrinted>2023-01-06T15:48:00Z</cp:lastPrinted>
  <dcterms:created xsi:type="dcterms:W3CDTF">2023-01-03T14:57:00Z</dcterms:created>
  <dcterms:modified xsi:type="dcterms:W3CDTF">2024-10-23T08:39:05Z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B9F873A8F0274901A83415F57417173B</vt:lpwstr>
  </property>
  <property fmtid="{D5CDD505-2E9C-101B-9397-08002B2CF9AE}" pid="3" name="KSOProductBuildVer">
    <vt:lpwstr>2052-11.1.0.10524</vt:lpwstr>
  </property>
</Properties>
</file>