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86" r:id="rId2"/>
  </p:sldIdLst>
  <p:sldSz cx="32918400" cy="438912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>
        <p:scale>
          <a:sx n="30" d="100"/>
          <a:sy n="30" d="100"/>
        </p:scale>
        <p:origin x="1164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848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04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760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153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609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065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457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/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5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/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0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/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5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/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90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marL="0" marR="0" lvl="0" indent="0" algn="l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/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/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/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/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/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/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/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/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/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11500" dirty="0">
                <a:latin typeface="+mn-lt"/>
                <a:ea typeface="+mn-ea"/>
              </a:rPr>
              <a:t>N-bass </a:t>
            </a:r>
            <a:r>
              <a:rPr lang="zh-CN" altLang="zh-CN" sz="11500" dirty="0">
                <a:latin typeface="+mn-lt"/>
                <a:ea typeface="+mn-ea"/>
              </a:rPr>
              <a:t>粉在扬声器模组中的利用效率</a:t>
            </a:r>
            <a:endParaRPr lang="en-US" sz="11500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4197297" y="9139076"/>
            <a:ext cx="17520817" cy="1200458"/>
          </a:xfrm>
        </p:spPr>
        <p:txBody>
          <a:bodyPr/>
          <a:lstStyle/>
          <a:p>
            <a:r>
              <a:rPr lang="zh-CN" altLang="en-US" sz="4400" dirty="0">
                <a:latin typeface="+mn-lt"/>
              </a:rPr>
              <a:t>程有宏</a:t>
            </a:r>
            <a:r>
              <a:rPr lang="en-US" altLang="zh-CN" sz="4400" dirty="0">
                <a:latin typeface="+mn-lt"/>
              </a:rPr>
              <a:t> </a:t>
            </a:r>
            <a:r>
              <a:rPr lang="zh-CN" altLang="en-US" sz="4400" dirty="0">
                <a:latin typeface="+mn-lt"/>
              </a:rPr>
              <a:t>高莎  北京荣耀终端有限公司</a:t>
            </a:r>
            <a:endParaRPr lang="en-US" sz="4400" dirty="0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11887201" y="21687824"/>
            <a:ext cx="19830914" cy="397585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N-bass </a:t>
            </a:r>
            <a:r>
              <a:rPr lang="zh-CN" altLang="zh-CN" dirty="0"/>
              <a:t>粉是一种蓬松且有多级孔道结构的沸石粉材料，空气分子通过在其独特的孔隙中吸附和扩散，从而实现虚拟后腔增大效果。空气分子的吸附量与气相压力和温度相关，在温度一定时，吸附量与压力的关系称为吸附等温线。</a:t>
            </a:r>
            <a:r>
              <a:rPr lang="zh-CN" altLang="en-US" dirty="0"/>
              <a:t>吸附量与扬声器模组后腔顺性的关系如下：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4"/>
          </p:nvPr>
        </p:nvSpPr>
        <p:spPr>
          <a:xfrm>
            <a:off x="1196912" y="39623893"/>
            <a:ext cx="16062185" cy="2922589"/>
          </a:xfrm>
        </p:spPr>
        <p:txBody>
          <a:bodyPr/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altLang="zh-CN" dirty="0">
                <a:latin typeface="+mn-lt"/>
              </a:rPr>
              <a:t>Jiang Y W, Kwon J H, Kim H K, et al Analysis and application of zeolite in </a:t>
            </a:r>
            <a:r>
              <a:rPr lang="en-US" altLang="zh-CN" dirty="0" err="1">
                <a:latin typeface="+mn-lt"/>
              </a:rPr>
              <a:t>microspeaker</a:t>
            </a:r>
            <a:r>
              <a:rPr lang="en-US" altLang="zh-CN" dirty="0">
                <a:latin typeface="+mn-lt"/>
              </a:rPr>
              <a:t> box. Journal of Mechanical Science and Technology,2010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zh-CN" altLang="en-US" dirty="0">
                <a:latin typeface="+mn-lt"/>
              </a:rPr>
              <a:t>近藤精一 ，</a:t>
            </a:r>
            <a:r>
              <a:rPr lang="en-US" altLang="zh-CN" dirty="0">
                <a:latin typeface="+mn-lt"/>
              </a:rPr>
              <a:t>《</a:t>
            </a:r>
            <a:r>
              <a:rPr lang="zh-CN" altLang="en-US" dirty="0">
                <a:latin typeface="+mn-lt"/>
              </a:rPr>
              <a:t>吸附科学</a:t>
            </a:r>
            <a:r>
              <a:rPr lang="en-US" altLang="zh-CN" dirty="0">
                <a:latin typeface="+mn-lt"/>
              </a:rPr>
              <a:t>》</a:t>
            </a:r>
            <a:endParaRPr lang="en-US" dirty="0"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26"/>
          </p:nvPr>
        </p:nvSpPr>
        <p:spPr>
          <a:xfrm>
            <a:off x="14197413" y="5683427"/>
            <a:ext cx="18720987" cy="41803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+mn-lt"/>
              </a:rPr>
              <a:t>构建扬声器模组后腔中</a:t>
            </a:r>
            <a:r>
              <a:rPr lang="en-US" altLang="zh-CN" dirty="0">
                <a:latin typeface="+mn-lt"/>
              </a:rPr>
              <a:t> N-bass </a:t>
            </a:r>
            <a:r>
              <a:rPr lang="zh-CN" altLang="zh-CN" dirty="0">
                <a:latin typeface="+mn-lt"/>
              </a:rPr>
              <a:t>粉的利用效率评估模型，仿真评估后腔的灌粉量数值以及对应的模组低频性能</a:t>
            </a:r>
            <a:endParaRPr lang="en-US" dirty="0"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1649531" y="15299836"/>
            <a:ext cx="30068583" cy="395270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dirty="0">
                <a:cs typeface="Times New Roman" panose="02020603050405020304" pitchFamily="18" charset="0"/>
              </a:rPr>
              <a:t>电子设备中，扬声器系统的低频性能对用户体验影响至关重要。在诸多提升低频性能的方法中，</a:t>
            </a:r>
            <a:r>
              <a:rPr lang="en-US" altLang="zh-CN" dirty="0">
                <a:cs typeface="Times New Roman" panose="02020603050405020304" pitchFamily="18" charset="0"/>
              </a:rPr>
              <a:t>N-bass </a:t>
            </a:r>
            <a:r>
              <a:rPr lang="zh-CN" altLang="zh-CN" dirty="0">
                <a:cs typeface="Times New Roman" panose="02020603050405020304" pitchFamily="18" charset="0"/>
              </a:rPr>
              <a:t>粉的应用广泛</a:t>
            </a:r>
            <a:r>
              <a:rPr lang="zh-CN" altLang="en-US" dirty="0"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cs typeface="Times New Roman" panose="02020603050405020304" pitchFamily="18" charset="0"/>
              </a:rPr>
              <a:t>N-bass </a:t>
            </a:r>
            <a:r>
              <a:rPr lang="zh-CN" altLang="zh-CN" dirty="0">
                <a:cs typeface="Times New Roman" panose="02020603050405020304" pitchFamily="18" charset="0"/>
              </a:rPr>
              <a:t>粉具有极佳的虚拟后腔增大效果，堆积密度越大，虚拟后腔体积越大，但从声学角度，堆积密度过高会导致很高的阻尼特性，因此扬声器模组中需要找</a:t>
            </a:r>
            <a:r>
              <a:rPr lang="zh-CN" altLang="en-US" dirty="0">
                <a:cs typeface="Times New Roman" panose="02020603050405020304" pitchFamily="18" charset="0"/>
              </a:rPr>
              <a:t>到</a:t>
            </a:r>
            <a:r>
              <a:rPr lang="zh-CN" altLang="zh-CN" dirty="0">
                <a:cs typeface="Times New Roman" panose="02020603050405020304" pitchFamily="18" charset="0"/>
              </a:rPr>
              <a:t>一个临界合适的灌粉量。在</a:t>
            </a:r>
            <a:r>
              <a:rPr lang="en-US" altLang="zh-CN" dirty="0">
                <a:cs typeface="Times New Roman" panose="02020603050405020304" pitchFamily="18" charset="0"/>
              </a:rPr>
              <a:t> COMSOL Multiphysics </a:t>
            </a:r>
            <a:r>
              <a:rPr lang="zh-CN" altLang="zh-CN" dirty="0">
                <a:cs typeface="Times New Roman" panose="02020603050405020304" pitchFamily="18" charset="0"/>
              </a:rPr>
              <a:t>中我们用压力声学物理场中的多孔介质声学模块搭建了</a:t>
            </a:r>
            <a:r>
              <a:rPr lang="en-US" altLang="zh-CN" dirty="0">
                <a:cs typeface="Times New Roman" panose="02020603050405020304" pitchFamily="18" charset="0"/>
              </a:rPr>
              <a:t> N-bass </a:t>
            </a:r>
            <a:r>
              <a:rPr lang="zh-CN" altLang="zh-CN" dirty="0">
                <a:cs typeface="Times New Roman" panose="02020603050405020304" pitchFamily="18" charset="0"/>
              </a:rPr>
              <a:t>粉量评估模型，评估模组后腔几何对灌粉量的影响。</a:t>
            </a:r>
            <a:endParaRPr lang="en-US" altLang="zh-CN" dirty="0">
              <a:cs typeface="Times New Roman" panose="02020603050405020304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>
          <a:xfrm>
            <a:off x="1649531" y="13997336"/>
            <a:ext cx="29615963" cy="1302499"/>
          </a:xfrm>
        </p:spPr>
        <p:txBody>
          <a:bodyPr/>
          <a:lstStyle/>
          <a:p>
            <a:r>
              <a:rPr lang="zh-CN" altLang="en-US" dirty="0"/>
              <a:t>摘要：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>
          <a:xfrm>
            <a:off x="11887201" y="20398107"/>
            <a:ext cx="19830914" cy="1303795"/>
          </a:xfrm>
        </p:spPr>
        <p:txBody>
          <a:bodyPr/>
          <a:lstStyle/>
          <a:p>
            <a:r>
              <a:rPr lang="zh-CN" altLang="en-US" dirty="0"/>
              <a:t>计算方法：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0"/>
          </p:nvPr>
        </p:nvSpPr>
        <p:spPr>
          <a:xfrm>
            <a:off x="-713589" y="27109281"/>
            <a:ext cx="13776431" cy="1468347"/>
          </a:xfrm>
        </p:spPr>
        <p:txBody>
          <a:bodyPr/>
          <a:lstStyle/>
          <a:p>
            <a:pPr algn="ctr"/>
            <a:r>
              <a:rPr lang="zh-CN" altLang="en-US" dirty="0"/>
              <a:t>图</a:t>
            </a:r>
            <a:r>
              <a:rPr lang="en-US" altLang="zh-CN" dirty="0"/>
              <a:t>1. </a:t>
            </a:r>
            <a:r>
              <a:rPr lang="zh-CN" altLang="en-US" dirty="0"/>
              <a:t>空气分子的吸附</a:t>
            </a:r>
            <a:endParaRPr lang="en-US" dirty="0"/>
          </a:p>
        </p:txBody>
      </p:sp>
      <p:pic>
        <p:nvPicPr>
          <p:cNvPr id="33" name="图片占位符 32"/>
          <p:cNvPicPr>
            <a:picLocks noGrp="1" noChangeAspect="1"/>
          </p:cNvPicPr>
          <p:nvPr>
            <p:ph type="pic" sz="quarter" idx="3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0" b="5100"/>
          <a:stretch>
            <a:fillRect/>
          </a:stretch>
        </p:blipFill>
        <p:spPr>
          <a:xfrm>
            <a:off x="20345400" y="39169735"/>
            <a:ext cx="10053338" cy="2162847"/>
          </a:xfrm>
        </p:spPr>
      </p:pic>
      <p:sp>
        <p:nvSpPr>
          <p:cNvPr id="14" name="Text Placeholder 13"/>
          <p:cNvSpPr>
            <a:spLocks noGrp="1"/>
          </p:cNvSpPr>
          <p:nvPr>
            <p:ph type="body" sz="quarter" idx="32"/>
          </p:nvPr>
        </p:nvSpPr>
        <p:spPr>
          <a:xfrm>
            <a:off x="2324718" y="32068158"/>
            <a:ext cx="14270507" cy="544009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sz="4400" dirty="0"/>
              <a:t>仿真模型评估出模组后腔</a:t>
            </a:r>
            <a:r>
              <a:rPr lang="en-US" altLang="zh-CN" sz="4400" dirty="0"/>
              <a:t> N-bass </a:t>
            </a:r>
            <a:r>
              <a:rPr lang="zh-CN" altLang="zh-CN" sz="4400" dirty="0"/>
              <a:t>粉量，根据扩容公式换算出有效体积模量，进行声学频率响应仿真评估，如图</a:t>
            </a:r>
            <a:r>
              <a:rPr lang="en-US" altLang="zh-CN" sz="4400" dirty="0"/>
              <a:t>2</a:t>
            </a:r>
            <a:r>
              <a:rPr lang="zh-CN" altLang="zh-CN" sz="4400" dirty="0"/>
              <a:t>，该图显示灌粉后扬声器模组的音频性能仿真与实测对应性良好。</a:t>
            </a:r>
          </a:p>
          <a:p>
            <a:pPr>
              <a:lnSpc>
                <a:spcPct val="150000"/>
              </a:lnSpc>
            </a:pPr>
            <a:endParaRPr lang="en-US" sz="440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3"/>
          </p:nvPr>
        </p:nvSpPr>
        <p:spPr>
          <a:xfrm>
            <a:off x="2390942" y="30448482"/>
            <a:ext cx="14204283" cy="1303795"/>
          </a:xfrm>
        </p:spPr>
        <p:txBody>
          <a:bodyPr/>
          <a:lstStyle/>
          <a:p>
            <a:r>
              <a:rPr lang="zh-CN" altLang="en-US" dirty="0"/>
              <a:t>结果：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5"/>
          </p:nvPr>
        </p:nvSpPr>
        <p:spPr>
          <a:xfrm>
            <a:off x="17493207" y="37026051"/>
            <a:ext cx="14224907" cy="839487"/>
          </a:xfrm>
        </p:spPr>
        <p:txBody>
          <a:bodyPr/>
          <a:lstStyle/>
          <a:p>
            <a:pPr algn="ctr"/>
            <a:r>
              <a:rPr lang="zh-CN" altLang="en-US" dirty="0"/>
              <a:t>图</a:t>
            </a:r>
            <a:r>
              <a:rPr lang="en-US" altLang="zh-CN" dirty="0"/>
              <a:t>2. </a:t>
            </a:r>
            <a:r>
              <a:rPr lang="zh-CN" altLang="zh-CN" dirty="0"/>
              <a:t>扬声器模组灌</a:t>
            </a:r>
            <a:r>
              <a:rPr lang="en-US" altLang="zh-CN" dirty="0"/>
              <a:t> N-bass </a:t>
            </a:r>
            <a:r>
              <a:rPr lang="zh-CN" altLang="zh-CN" dirty="0"/>
              <a:t>粉后的音频性能仿测对比</a:t>
            </a:r>
            <a:endParaRPr lang="en-US" altLang="zh-CN" dirty="0"/>
          </a:p>
          <a:p>
            <a:pPr algn="ctr"/>
            <a:endParaRPr lang="en-US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7638" y="29615459"/>
            <a:ext cx="11976044" cy="6926444"/>
          </a:xfrm>
          <a:prstGeom prst="rect">
            <a:avLst/>
          </a:prstGeom>
        </p:spPr>
      </p:pic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267419"/>
              </p:ext>
            </p:extLst>
          </p:nvPr>
        </p:nvGraphicFramePr>
        <p:xfrm>
          <a:off x="14894234" y="25450038"/>
          <a:ext cx="2363967" cy="674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수식" r:id="rId5" imgW="850265" imgH="241300" progId="Equation.3">
                  <p:embed/>
                </p:oleObj>
              </mc:Choice>
              <mc:Fallback>
                <p:oleObj name="수식" r:id="rId5" imgW="850265" imgH="241300" progId="Equation.3">
                  <p:embed/>
                  <p:pic>
                    <p:nvPicPr>
                      <p:cNvPr id="0" name="对象 9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94234" y="25450038"/>
                        <a:ext cx="2363967" cy="674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6" name="对象 937"/>
              <p:cNvSpPr txBox="1"/>
              <p:nvPr/>
            </p:nvSpPr>
            <p:spPr bwMode="auto">
              <a:xfrm>
                <a:off x="17933494" y="25472681"/>
                <a:ext cx="2363968" cy="6747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zh-CN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zh-CN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zh-CN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sSub>
                        <m:sSubPr>
                          <m:ctrlPr>
                            <a:rPr lang="zh-CN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zh-CN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zh-CN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zh-CN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zh-CN" altLang="en-US" sz="3200" dirty="0"/>
              </a:p>
            </p:txBody>
          </p:sp>
        </mc:Choice>
        <mc:Fallback xmlns="">
          <p:sp>
            <p:nvSpPr>
              <p:cNvPr id="26" name="对象 9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33494" y="25472681"/>
                <a:ext cx="2363968" cy="6747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7" name="对象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873666"/>
              </p:ext>
            </p:extLst>
          </p:nvPr>
        </p:nvGraphicFramePr>
        <p:xfrm>
          <a:off x="14730636" y="26462145"/>
          <a:ext cx="5748908" cy="729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8" imgW="58521600" imgH="6096000" progId="Equation.DSMT4">
                  <p:embed/>
                </p:oleObj>
              </mc:Choice>
              <mc:Fallback>
                <p:oleObj name="Equation" r:id="rId8" imgW="58521600" imgH="6096000" progId="Equation.DSMT4">
                  <p:embed/>
                  <p:pic>
                    <p:nvPicPr>
                      <p:cNvPr id="0" name="对象 93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4730636" y="26462145"/>
                        <a:ext cx="5748908" cy="729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8" name="对象 939"/>
              <p:cNvSpPr txBox="1"/>
              <p:nvPr/>
            </p:nvSpPr>
            <p:spPr bwMode="auto">
              <a:xfrm>
                <a:off x="24059846" y="25518848"/>
                <a:ext cx="4954417" cy="12689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3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zh-CN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zh-CN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zh-CN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zh-CN" altLang="en-US" sz="3200" dirty="0"/>
              </a:p>
            </p:txBody>
          </p:sp>
        </mc:Choice>
        <mc:Fallback xmlns="">
          <p:sp>
            <p:nvSpPr>
              <p:cNvPr id="28" name="对象 9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059846" y="25518848"/>
                <a:ext cx="4954417" cy="126890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箭头: 右 28"/>
          <p:cNvSpPr/>
          <p:nvPr/>
        </p:nvSpPr>
        <p:spPr>
          <a:xfrm>
            <a:off x="22339865" y="26124770"/>
            <a:ext cx="1125415" cy="23284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右大括号 29"/>
          <p:cNvSpPr/>
          <p:nvPr/>
        </p:nvSpPr>
        <p:spPr>
          <a:xfrm>
            <a:off x="20805883" y="25655233"/>
            <a:ext cx="660876" cy="126890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对象 939"/>
              <p:cNvSpPr txBox="1"/>
              <p:nvPr/>
            </p:nvSpPr>
            <p:spPr bwMode="auto">
              <a:xfrm>
                <a:off x="14426007" y="27596464"/>
                <a:ext cx="14965444" cy="5736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zh-CN" altLang="en-US" sz="4000">
                        <a:latin typeface="Cambria Math" panose="02040503050406030204" pitchFamily="18" charset="0"/>
                      </a:rPr>
                      <m:t>Δ</m:t>
                    </m:r>
                    <m:r>
                      <a:rPr lang="zh-CN" altLang="en-US" sz="4000">
                        <a:latin typeface="Cambria Math" panose="02040503050406030204" pitchFamily="18" charset="0"/>
                      </a:rPr>
                      <m:t>𝑛</m:t>
                    </m:r>
                    <m:r>
                      <a:rPr lang="zh-CN" altLang="en-US" sz="4000">
                        <a:latin typeface="Cambria Math" panose="02040503050406030204" pitchFamily="18" charset="0"/>
                      </a:rPr>
                      <m:t>：</m:t>
                    </m:r>
                  </m:oMath>
                </a14:m>
                <a:r>
                  <a:rPr lang="zh-CN" altLang="en-US" sz="4000" dirty="0"/>
                  <a:t>被吸附的空气摩尔数；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400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sz="400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zh-CN" altLang="en-US" sz="4000">
                        <a:latin typeface="Cambria Math" panose="02040503050406030204" pitchFamily="18" charset="0"/>
                      </a:rPr>
                      <m:t>：</m:t>
                    </m:r>
                  </m:oMath>
                </a14:m>
                <a:r>
                  <a:rPr lang="zh-CN" altLang="en-US" sz="4000" dirty="0"/>
                  <a:t>力学刚度；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400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zh-CN" altLang="en-US" sz="400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zh-CN" altLang="en-US" sz="4000" dirty="0"/>
                  <a:t>：后腔物理体积</a:t>
                </a:r>
              </a:p>
              <a:p>
                <a:endParaRPr lang="zh-CN" altLang="en-US" sz="4000" dirty="0"/>
              </a:p>
            </p:txBody>
          </p:sp>
        </mc:Choice>
        <mc:Fallback xmlns="">
          <p:sp>
            <p:nvSpPr>
              <p:cNvPr id="31" name="对象 9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26007" y="27596464"/>
                <a:ext cx="14965444" cy="573601"/>
              </a:xfrm>
              <a:prstGeom prst="rect">
                <a:avLst/>
              </a:prstGeom>
              <a:blipFill>
                <a:blip r:embed="rId11"/>
                <a:stretch>
                  <a:fillRect t="-19149" b="-680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图片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37270" y="20898899"/>
            <a:ext cx="8674711" cy="5755602"/>
          </a:xfrm>
          <a:prstGeom prst="rect">
            <a:avLst/>
          </a:prstGeom>
        </p:spPr>
      </p:pic>
      <p:pic>
        <p:nvPicPr>
          <p:cNvPr id="40" name="图片 39" descr="手机屏幕的截图&#10;&#10;低可信度描述已自动生成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3531" y="-1072498"/>
            <a:ext cx="14910886" cy="14910886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GY1MWY3NDc5YjY0MGQxNGU5ZTFjNjdjNGZkNDkwMWIifQ==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35</TotalTime>
  <Words>389</Words>
  <Application>Microsoft Office PowerPoint</Application>
  <PresentationFormat>自定义</PresentationFormat>
  <Paragraphs>16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等线</vt:lpstr>
      <vt:lpstr>等线 Light</vt:lpstr>
      <vt:lpstr>Arial</vt:lpstr>
      <vt:lpstr>Calibri</vt:lpstr>
      <vt:lpstr>Calibri Light</vt:lpstr>
      <vt:lpstr>Cambria Math</vt:lpstr>
      <vt:lpstr>Times New Roman</vt:lpstr>
      <vt:lpstr>Office Theme</vt:lpstr>
      <vt:lpstr>수식</vt:lpstr>
      <vt:lpstr>Equation</vt:lpstr>
      <vt:lpstr>N-bass 粉在扬声器模组中的利用效率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Lijuan Du</cp:lastModifiedBy>
  <cp:revision>133</cp:revision>
  <cp:lastPrinted>2023-01-06T15:48:00Z</cp:lastPrinted>
  <dcterms:created xsi:type="dcterms:W3CDTF">2023-01-03T14:57:00Z</dcterms:created>
  <dcterms:modified xsi:type="dcterms:W3CDTF">2024-10-22T07:53:52Z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62D09FE8C6DA48438058406B205EAF63_12</vt:lpwstr>
  </property>
  <property fmtid="{D5CDD505-2E9C-101B-9397-08002B2CF9AE}" pid="3" name="KSOProductBuildVer">
    <vt:lpwstr>2052-12.1.0.18276</vt:lpwstr>
  </property>
</Properties>
</file>