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3"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40" d="100"/>
          <a:sy n="40" d="100"/>
        </p:scale>
        <p:origin x="84" y="-605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10/28/2024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3556791"/>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10/28/2024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8"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5585D1F1-79AF-AEB5-C872-3B500A3EED81}"/>
              </a:ext>
            </a:extLst>
          </p:cNvPr>
          <p:cNvSpPr txBox="1">
            <a:spLocks/>
          </p:cNvSpPr>
          <p:nvPr/>
        </p:nvSpPr>
        <p:spPr>
          <a:xfrm>
            <a:off x="2965975" y="3053854"/>
            <a:ext cx="25733448" cy="1737731"/>
          </a:xfrm>
          <a:prstGeom prst="rect">
            <a:avLst/>
          </a:prstGeom>
        </p:spPr>
        <p:txBody>
          <a:bodyPr/>
          <a:lstStyle>
            <a:lvl1pPr algn="l" defTabSz="3049615" rtl="0" eaLnBrk="1" latinLnBrk="0" hangingPunct="1">
              <a:lnSpc>
                <a:spcPct val="90000"/>
              </a:lnSpc>
              <a:spcBef>
                <a:spcPct val="0"/>
              </a:spcBef>
              <a:buNone/>
              <a:defRPr sz="14674" kern="1200">
                <a:solidFill>
                  <a:schemeClr val="tx1"/>
                </a:solidFill>
                <a:latin typeface="+mj-lt"/>
                <a:ea typeface="+mj-ea"/>
                <a:cs typeface="+mj-cs"/>
              </a:defRPr>
            </a:lvl1pPr>
          </a:lstStyle>
          <a:p>
            <a:r>
              <a:rPr lang="zh-CN" altLang="en-US" sz="11000" b="1" dirty="0">
                <a:latin typeface="+mn-ea"/>
                <a:ea typeface="+mn-ea"/>
              </a:rPr>
              <a:t>采用相变墙体的冷库围护结构负荷计算</a:t>
            </a:r>
            <a:endParaRPr lang="en-US" sz="11000" b="1" dirty="0">
              <a:latin typeface="+mn-ea"/>
              <a:ea typeface="+mn-ea"/>
            </a:endParaRPr>
          </a:p>
        </p:txBody>
      </p:sp>
      <p:sp>
        <p:nvSpPr>
          <p:cNvPr id="19" name="Text Placeholder 13">
            <a:extLst>
              <a:ext uri="{FF2B5EF4-FFF2-40B4-BE49-F238E27FC236}">
                <a16:creationId xmlns:a16="http://schemas.microsoft.com/office/drawing/2014/main" id="{C95BB625-BE85-3802-B4F2-8F90F57CDC48}"/>
              </a:ext>
            </a:extLst>
          </p:cNvPr>
          <p:cNvSpPr txBox="1">
            <a:spLocks/>
          </p:cNvSpPr>
          <p:nvPr/>
        </p:nvSpPr>
        <p:spPr>
          <a:xfrm>
            <a:off x="2758190" y="7022301"/>
            <a:ext cx="27702760" cy="5923753"/>
          </a:xfrm>
          <a:prstGeom prst="rect">
            <a:avLst/>
          </a:prstGeom>
        </p:spPr>
        <p:txBody>
          <a:bodyPr/>
          <a:lstStyle>
            <a:lvl1pPr marL="762404" indent="-762404" algn="l" defTabSz="3049615" rtl="0" eaLnBrk="1" latinLnBrk="0" hangingPunct="1">
              <a:lnSpc>
                <a:spcPct val="90000"/>
              </a:lnSpc>
              <a:spcBef>
                <a:spcPts val="3335"/>
              </a:spcBef>
              <a:buFont typeface="Arial" panose="020B0604020202020204" pitchFamily="34" charset="0"/>
              <a:buChar char="•"/>
              <a:defRPr sz="9338" kern="1200">
                <a:solidFill>
                  <a:schemeClr val="tx1"/>
                </a:solidFill>
                <a:latin typeface="+mn-lt"/>
                <a:ea typeface="+mn-ea"/>
                <a:cs typeface="+mn-cs"/>
              </a:defRPr>
            </a:lvl1pPr>
            <a:lvl2pPr marL="2287212" indent="-762404" algn="l" defTabSz="3049615" rtl="0" eaLnBrk="1" latinLnBrk="0" hangingPunct="1">
              <a:lnSpc>
                <a:spcPct val="90000"/>
              </a:lnSpc>
              <a:spcBef>
                <a:spcPts val="1668"/>
              </a:spcBef>
              <a:buFont typeface="Arial" panose="020B0604020202020204" pitchFamily="34" charset="0"/>
              <a:buChar char="•"/>
              <a:defRPr sz="8004" kern="1200">
                <a:solidFill>
                  <a:schemeClr val="tx1"/>
                </a:solidFill>
                <a:latin typeface="+mn-lt"/>
                <a:ea typeface="+mn-ea"/>
                <a:cs typeface="+mn-cs"/>
              </a:defRPr>
            </a:lvl2pPr>
            <a:lvl3pPr marL="3812019" indent="-762404" algn="l" defTabSz="3049615" rtl="0" eaLnBrk="1" latinLnBrk="0" hangingPunct="1">
              <a:lnSpc>
                <a:spcPct val="90000"/>
              </a:lnSpc>
              <a:spcBef>
                <a:spcPts val="1668"/>
              </a:spcBef>
              <a:buFont typeface="Arial" panose="020B0604020202020204" pitchFamily="34" charset="0"/>
              <a:buChar char="•"/>
              <a:defRPr sz="6670" kern="1200">
                <a:solidFill>
                  <a:schemeClr val="tx1"/>
                </a:solidFill>
                <a:latin typeface="+mn-lt"/>
                <a:ea typeface="+mn-ea"/>
                <a:cs typeface="+mn-cs"/>
              </a:defRPr>
            </a:lvl3pPr>
            <a:lvl4pPr marL="5336827"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4pPr>
            <a:lvl5pPr marL="6861635"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5pPr>
            <a:lvl6pPr marL="8386442"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6pPr>
            <a:lvl7pPr marL="9911250"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7pPr>
            <a:lvl8pPr marL="11436058"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8pPr>
            <a:lvl9pPr marL="12960866"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9pPr>
          </a:lstStyle>
          <a:p>
            <a:pPr marL="0" indent="0">
              <a:lnSpc>
                <a:spcPct val="100000"/>
              </a:lnSpc>
              <a:spcBef>
                <a:spcPts val="4535"/>
              </a:spcBef>
              <a:buNone/>
            </a:pPr>
            <a:r>
              <a:rPr lang="zh-CN" altLang="en-US" sz="6000" dirty="0"/>
              <a:t>    针对一采用相变墙体材料的装配式冷库，通过 </a:t>
            </a:r>
            <a:r>
              <a:rPr lang="en-US" altLang="zh-CN" sz="6000" dirty="0"/>
              <a:t>COMSOL Multiphysics® </a:t>
            </a:r>
            <a:r>
              <a:rPr lang="zh-CN" altLang="en-US" sz="6000" dirty="0"/>
              <a:t>软件中的传热与 </a:t>
            </a:r>
            <a:r>
              <a:rPr lang="en-US" altLang="zh-CN" sz="6000" dirty="0"/>
              <a:t>CFD </a:t>
            </a:r>
            <a:r>
              <a:rPr lang="zh-CN" altLang="en-US" sz="6000" dirty="0"/>
              <a:t>模块建立冷库围护结构热传递模型，分析相变层厚度、位置、表面发射率对冷库负荷的影响，分析货物入库、货物保持等不同情况下冷库内部温度变化规律为相变材料在冷库维护结构中的应用提供指导。研究表明，采用相变材料后可以减少冷库负荷，有助于降低冷库制冷能耗。</a:t>
            </a:r>
          </a:p>
        </p:txBody>
      </p:sp>
      <p:sp>
        <p:nvSpPr>
          <p:cNvPr id="3" name="矩形 2">
            <a:extLst>
              <a:ext uri="{FF2B5EF4-FFF2-40B4-BE49-F238E27FC236}">
                <a16:creationId xmlns:a16="http://schemas.microsoft.com/office/drawing/2014/main" id="{B2D6FA5C-26D2-4A35-9D15-31ECB12207B7}"/>
              </a:ext>
            </a:extLst>
          </p:cNvPr>
          <p:cNvSpPr/>
          <p:nvPr/>
        </p:nvSpPr>
        <p:spPr>
          <a:xfrm>
            <a:off x="2965975" y="5031590"/>
            <a:ext cx="14460204" cy="1200329"/>
          </a:xfrm>
          <a:prstGeom prst="rect">
            <a:avLst/>
          </a:prstGeom>
        </p:spPr>
        <p:txBody>
          <a:bodyPr wrap="square">
            <a:spAutoFit/>
          </a:bodyPr>
          <a:lstStyle/>
          <a:p>
            <a:pPr defTabSz="3049615">
              <a:spcBef>
                <a:spcPts val="4535"/>
              </a:spcBef>
            </a:pPr>
            <a:r>
              <a:rPr lang="zh-CN" altLang="en-US" sz="7200" dirty="0"/>
              <a:t>烟台大学 赵海波 王晔 孔德博</a:t>
            </a:r>
            <a:endParaRPr lang="en-US" altLang="zh-CN" sz="7200" dirty="0"/>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66149" y="12755886"/>
            <a:ext cx="11272778" cy="8454584"/>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5975" y="31679421"/>
            <a:ext cx="12292774" cy="9219580"/>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872752" y="22373680"/>
            <a:ext cx="10826671" cy="8120003"/>
          </a:xfrm>
          <a:prstGeom prst="rect">
            <a:avLst/>
          </a:prstGeom>
        </p:spPr>
      </p:pic>
      <p:pic>
        <p:nvPicPr>
          <p:cNvPr id="9" name="图片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872752" y="31679421"/>
            <a:ext cx="12210568" cy="9157925"/>
          </a:xfrm>
          <a:prstGeom prst="rect">
            <a:avLst/>
          </a:prstGeom>
        </p:spPr>
      </p:pic>
      <p:sp>
        <p:nvSpPr>
          <p:cNvPr id="16" name="矩形 15"/>
          <p:cNvSpPr/>
          <p:nvPr/>
        </p:nvSpPr>
        <p:spPr>
          <a:xfrm>
            <a:off x="21033365" y="21643851"/>
            <a:ext cx="5929828" cy="584775"/>
          </a:xfrm>
          <a:prstGeom prst="rect">
            <a:avLst/>
          </a:prstGeom>
        </p:spPr>
        <p:txBody>
          <a:bodyPr wrap="none">
            <a:spAutoFit/>
          </a:bodyPr>
          <a:lstStyle/>
          <a:p>
            <a:pPr>
              <a:lnSpc>
                <a:spcPct val="100000"/>
              </a:lnSpc>
              <a:spcBef>
                <a:spcPts val="4535"/>
              </a:spcBef>
            </a:pPr>
            <a:r>
              <a:rPr lang="zh-CN" altLang="en-US" sz="3200" dirty="0"/>
              <a:t>冷库墙体蓄冷夹层固相率分布图</a:t>
            </a:r>
          </a:p>
        </p:txBody>
      </p:sp>
      <p:sp>
        <p:nvSpPr>
          <p:cNvPr id="17" name="矩形 16"/>
          <p:cNvSpPr/>
          <p:nvPr/>
        </p:nvSpPr>
        <p:spPr>
          <a:xfrm>
            <a:off x="6680988" y="41335569"/>
            <a:ext cx="4698722" cy="584775"/>
          </a:xfrm>
          <a:prstGeom prst="rect">
            <a:avLst/>
          </a:prstGeom>
        </p:spPr>
        <p:txBody>
          <a:bodyPr wrap="none">
            <a:spAutoFit/>
          </a:bodyPr>
          <a:lstStyle/>
          <a:p>
            <a:pPr>
              <a:lnSpc>
                <a:spcPct val="100000"/>
              </a:lnSpc>
              <a:spcBef>
                <a:spcPts val="4535"/>
              </a:spcBef>
            </a:pPr>
            <a:r>
              <a:rPr lang="zh-CN" altLang="en-US" sz="3200" dirty="0"/>
              <a:t>冷库内部相对压力分布图</a:t>
            </a:r>
          </a:p>
        </p:txBody>
      </p:sp>
      <p:sp>
        <p:nvSpPr>
          <p:cNvPr id="20" name="矩形 19"/>
          <p:cNvSpPr/>
          <p:nvPr/>
        </p:nvSpPr>
        <p:spPr>
          <a:xfrm>
            <a:off x="22059286" y="41335570"/>
            <a:ext cx="3877985" cy="584775"/>
          </a:xfrm>
          <a:prstGeom prst="rect">
            <a:avLst/>
          </a:prstGeom>
        </p:spPr>
        <p:txBody>
          <a:bodyPr wrap="none">
            <a:spAutoFit/>
          </a:bodyPr>
          <a:lstStyle/>
          <a:p>
            <a:pPr>
              <a:lnSpc>
                <a:spcPct val="100000"/>
              </a:lnSpc>
              <a:spcBef>
                <a:spcPts val="4535"/>
              </a:spcBef>
            </a:pPr>
            <a:r>
              <a:rPr lang="zh-CN" altLang="en-US" sz="3200" dirty="0"/>
              <a:t>冷库内部速度分布图</a:t>
            </a:r>
          </a:p>
        </p:txBody>
      </p:sp>
      <p:sp>
        <p:nvSpPr>
          <p:cNvPr id="23" name="矩形 22"/>
          <p:cNvSpPr/>
          <p:nvPr/>
        </p:nvSpPr>
        <p:spPr>
          <a:xfrm>
            <a:off x="21033365" y="30861656"/>
            <a:ext cx="5109091" cy="584775"/>
          </a:xfrm>
          <a:prstGeom prst="rect">
            <a:avLst/>
          </a:prstGeom>
        </p:spPr>
        <p:txBody>
          <a:bodyPr wrap="none">
            <a:spAutoFit/>
          </a:bodyPr>
          <a:lstStyle/>
          <a:p>
            <a:pPr>
              <a:lnSpc>
                <a:spcPct val="100000"/>
              </a:lnSpc>
              <a:spcBef>
                <a:spcPts val="4535"/>
              </a:spcBef>
            </a:pPr>
            <a:r>
              <a:rPr lang="zh-CN" altLang="en-US" sz="3200" dirty="0"/>
              <a:t>货物内部代表性点温度变化</a:t>
            </a:r>
          </a:p>
        </p:txBody>
      </p:sp>
      <p:grpSp>
        <p:nvGrpSpPr>
          <p:cNvPr id="2" name="组合 1">
            <a:extLst>
              <a:ext uri="{FF2B5EF4-FFF2-40B4-BE49-F238E27FC236}">
                <a16:creationId xmlns:a16="http://schemas.microsoft.com/office/drawing/2014/main" id="{BA656C0C-FA69-4E97-8BDB-50708E0A39AD}"/>
              </a:ext>
            </a:extLst>
          </p:cNvPr>
          <p:cNvGrpSpPr/>
          <p:nvPr/>
        </p:nvGrpSpPr>
        <p:grpSpPr>
          <a:xfrm>
            <a:off x="3040446" y="12558563"/>
            <a:ext cx="13321527" cy="10214343"/>
            <a:chOff x="1564220" y="12227977"/>
            <a:chExt cx="15724857" cy="12057107"/>
          </a:xfrm>
        </p:grpSpPr>
        <p:pic>
          <p:nvPicPr>
            <p:cNvPr id="7" name="图片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64220" y="12227977"/>
              <a:ext cx="14902843" cy="11177132"/>
            </a:xfrm>
            <a:prstGeom prst="rect">
              <a:avLst/>
            </a:prstGeom>
          </p:spPr>
        </p:pic>
        <p:sp>
          <p:nvSpPr>
            <p:cNvPr id="10" name="矩形 9"/>
            <p:cNvSpPr/>
            <p:nvPr/>
          </p:nvSpPr>
          <p:spPr>
            <a:xfrm>
              <a:off x="6225101" y="23700309"/>
              <a:ext cx="3057247" cy="584775"/>
            </a:xfrm>
            <a:prstGeom prst="rect">
              <a:avLst/>
            </a:prstGeom>
          </p:spPr>
          <p:txBody>
            <a:bodyPr wrap="none">
              <a:spAutoFit/>
            </a:bodyPr>
            <a:lstStyle/>
            <a:p>
              <a:pPr>
                <a:lnSpc>
                  <a:spcPct val="100000"/>
                </a:lnSpc>
                <a:spcBef>
                  <a:spcPts val="4535"/>
                </a:spcBef>
              </a:pPr>
              <a:r>
                <a:rPr lang="zh-CN" altLang="en-US" sz="3200" dirty="0"/>
                <a:t>冷库温度分布图</a:t>
              </a:r>
            </a:p>
          </p:txBody>
        </p:sp>
        <p:sp>
          <p:nvSpPr>
            <p:cNvPr id="11" name="矩形 10"/>
            <p:cNvSpPr/>
            <p:nvPr/>
          </p:nvSpPr>
          <p:spPr>
            <a:xfrm>
              <a:off x="16467063" y="15791292"/>
              <a:ext cx="822014" cy="2062103"/>
            </a:xfrm>
            <a:prstGeom prst="rect">
              <a:avLst/>
            </a:prstGeom>
          </p:spPr>
          <p:txBody>
            <a:bodyPr wrap="square">
              <a:spAutoFit/>
            </a:bodyPr>
            <a:lstStyle/>
            <a:p>
              <a:r>
                <a:rPr lang="zh-CN" altLang="en-US" sz="3200" dirty="0"/>
                <a:t>堆栈货物</a:t>
              </a:r>
            </a:p>
          </p:txBody>
        </p:sp>
        <p:cxnSp>
          <p:nvCxnSpPr>
            <p:cNvPr id="13" name="直接箭头连接符 12"/>
            <p:cNvCxnSpPr/>
            <p:nvPr/>
          </p:nvCxnSpPr>
          <p:spPr>
            <a:xfrm flipH="1" flipV="1">
              <a:off x="12649200" y="15791292"/>
              <a:ext cx="3817863" cy="817039"/>
            </a:xfrm>
            <a:prstGeom prst="straightConnector1">
              <a:avLst/>
            </a:prstGeom>
            <a:ln w="57150">
              <a:solidFill>
                <a:srgbClr val="FF0000"/>
              </a:solidFill>
              <a:headEnd type="none" w="med" len="med"/>
              <a:tailEnd type="triangle" w="med" len="med"/>
            </a:ln>
          </p:spPr>
          <p:style>
            <a:lnRef idx="1">
              <a:schemeClr val="accent6"/>
            </a:lnRef>
            <a:fillRef idx="0">
              <a:schemeClr val="accent6"/>
            </a:fillRef>
            <a:effectRef idx="0">
              <a:schemeClr val="accent6"/>
            </a:effectRef>
            <a:fontRef idx="minor">
              <a:schemeClr val="tx1"/>
            </a:fontRef>
          </p:style>
        </p:cxnSp>
        <p:cxnSp>
          <p:nvCxnSpPr>
            <p:cNvPr id="25" name="直接箭头连接符 24"/>
            <p:cNvCxnSpPr/>
            <p:nvPr/>
          </p:nvCxnSpPr>
          <p:spPr>
            <a:xfrm flipH="1">
              <a:off x="12984480" y="16760732"/>
              <a:ext cx="3634984" cy="2606106"/>
            </a:xfrm>
            <a:prstGeom prst="straightConnector1">
              <a:avLst/>
            </a:prstGeom>
            <a:ln w="57150">
              <a:solidFill>
                <a:srgbClr val="FF0000"/>
              </a:solidFill>
              <a:headEnd type="none" w="med" len="med"/>
              <a:tailEnd type="triangle" w="med" len="med"/>
            </a:ln>
          </p:spPr>
          <p:style>
            <a:lnRef idx="1">
              <a:schemeClr val="accent6"/>
            </a:lnRef>
            <a:fillRef idx="0">
              <a:schemeClr val="accent6"/>
            </a:fillRef>
            <a:effectRef idx="0">
              <a:schemeClr val="accent6"/>
            </a:effectRef>
            <a:fontRef idx="minor">
              <a:schemeClr val="tx1"/>
            </a:fontRef>
          </p:style>
        </p:cxnSp>
        <p:sp>
          <p:nvSpPr>
            <p:cNvPr id="26" name="矩形 25"/>
            <p:cNvSpPr/>
            <p:nvPr/>
          </p:nvSpPr>
          <p:spPr>
            <a:xfrm>
              <a:off x="16224169" y="12460899"/>
              <a:ext cx="822014" cy="2062103"/>
            </a:xfrm>
            <a:prstGeom prst="rect">
              <a:avLst/>
            </a:prstGeom>
          </p:spPr>
          <p:txBody>
            <a:bodyPr wrap="square">
              <a:spAutoFit/>
            </a:bodyPr>
            <a:lstStyle/>
            <a:p>
              <a:r>
                <a:rPr lang="zh-CN" altLang="en-US" sz="3200" dirty="0"/>
                <a:t>蓄冷夹层</a:t>
              </a:r>
            </a:p>
          </p:txBody>
        </p:sp>
        <p:cxnSp>
          <p:nvCxnSpPr>
            <p:cNvPr id="27" name="直接箭头连接符 26"/>
            <p:cNvCxnSpPr/>
            <p:nvPr/>
          </p:nvCxnSpPr>
          <p:spPr>
            <a:xfrm flipH="1">
              <a:off x="13898880" y="13948096"/>
              <a:ext cx="2325290" cy="949957"/>
            </a:xfrm>
            <a:prstGeom prst="straightConnector1">
              <a:avLst/>
            </a:prstGeom>
            <a:ln w="57150">
              <a:solidFill>
                <a:srgbClr val="FF0000"/>
              </a:solidFill>
              <a:headEnd type="none" w="med" len="med"/>
              <a:tailEnd type="triangle" w="med" len="med"/>
            </a:ln>
          </p:spPr>
          <p:style>
            <a:lnRef idx="1">
              <a:schemeClr val="accent6"/>
            </a:lnRef>
            <a:fillRef idx="0">
              <a:schemeClr val="accent6"/>
            </a:fillRef>
            <a:effectRef idx="0">
              <a:schemeClr val="accent6"/>
            </a:effectRef>
            <a:fontRef idx="minor">
              <a:schemeClr val="tx1"/>
            </a:fontRef>
          </p:style>
        </p:cxnSp>
      </p:grpSp>
      <p:sp>
        <p:nvSpPr>
          <p:cNvPr id="28" name="Text Placeholder 13">
            <a:extLst>
              <a:ext uri="{FF2B5EF4-FFF2-40B4-BE49-F238E27FC236}">
                <a16:creationId xmlns:a16="http://schemas.microsoft.com/office/drawing/2014/main" id="{C95BB625-BE85-3802-B4F2-8F90F57CDC48}"/>
              </a:ext>
            </a:extLst>
          </p:cNvPr>
          <p:cNvSpPr txBox="1">
            <a:spLocks/>
          </p:cNvSpPr>
          <p:nvPr/>
        </p:nvSpPr>
        <p:spPr>
          <a:xfrm>
            <a:off x="4358789" y="24898757"/>
            <a:ext cx="6504222" cy="5923753"/>
          </a:xfrm>
          <a:prstGeom prst="rect">
            <a:avLst/>
          </a:prstGeom>
        </p:spPr>
        <p:txBody>
          <a:bodyPr/>
          <a:lstStyle>
            <a:lvl1pPr marL="762404" indent="-762404" algn="l" defTabSz="3049615" rtl="0" eaLnBrk="1" latinLnBrk="0" hangingPunct="1">
              <a:lnSpc>
                <a:spcPct val="90000"/>
              </a:lnSpc>
              <a:spcBef>
                <a:spcPts val="3335"/>
              </a:spcBef>
              <a:buFont typeface="Arial" panose="020B0604020202020204" pitchFamily="34" charset="0"/>
              <a:buChar char="•"/>
              <a:defRPr sz="9338" kern="1200">
                <a:solidFill>
                  <a:schemeClr val="tx1"/>
                </a:solidFill>
                <a:latin typeface="+mn-lt"/>
                <a:ea typeface="+mn-ea"/>
                <a:cs typeface="+mn-cs"/>
              </a:defRPr>
            </a:lvl1pPr>
            <a:lvl2pPr marL="2287212" indent="-762404" algn="l" defTabSz="3049615" rtl="0" eaLnBrk="1" latinLnBrk="0" hangingPunct="1">
              <a:lnSpc>
                <a:spcPct val="90000"/>
              </a:lnSpc>
              <a:spcBef>
                <a:spcPts val="1668"/>
              </a:spcBef>
              <a:buFont typeface="Arial" panose="020B0604020202020204" pitchFamily="34" charset="0"/>
              <a:buChar char="•"/>
              <a:defRPr sz="8004" kern="1200">
                <a:solidFill>
                  <a:schemeClr val="tx1"/>
                </a:solidFill>
                <a:latin typeface="+mn-lt"/>
                <a:ea typeface="+mn-ea"/>
                <a:cs typeface="+mn-cs"/>
              </a:defRPr>
            </a:lvl2pPr>
            <a:lvl3pPr marL="3812019" indent="-762404" algn="l" defTabSz="3049615" rtl="0" eaLnBrk="1" latinLnBrk="0" hangingPunct="1">
              <a:lnSpc>
                <a:spcPct val="90000"/>
              </a:lnSpc>
              <a:spcBef>
                <a:spcPts val="1668"/>
              </a:spcBef>
              <a:buFont typeface="Arial" panose="020B0604020202020204" pitchFamily="34" charset="0"/>
              <a:buChar char="•"/>
              <a:defRPr sz="6670" kern="1200">
                <a:solidFill>
                  <a:schemeClr val="tx1"/>
                </a:solidFill>
                <a:latin typeface="+mn-lt"/>
                <a:ea typeface="+mn-ea"/>
                <a:cs typeface="+mn-cs"/>
              </a:defRPr>
            </a:lvl3pPr>
            <a:lvl4pPr marL="5336827"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4pPr>
            <a:lvl5pPr marL="6861635"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5pPr>
            <a:lvl6pPr marL="8386442"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6pPr>
            <a:lvl7pPr marL="9911250"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7pPr>
            <a:lvl8pPr marL="11436058"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8pPr>
            <a:lvl9pPr marL="12960866"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9pPr>
          </a:lstStyle>
          <a:p>
            <a:pPr>
              <a:lnSpc>
                <a:spcPct val="100000"/>
              </a:lnSpc>
              <a:spcBef>
                <a:spcPts val="4535"/>
              </a:spcBef>
              <a:buFont typeface="Wingdings" panose="05000000000000000000" pitchFamily="2" charset="2"/>
              <a:buChar char="u"/>
            </a:pPr>
            <a:r>
              <a:rPr lang="zh-CN" altLang="en-US" sz="6000" dirty="0">
                <a:solidFill>
                  <a:srgbClr val="FF0000"/>
                </a:solidFill>
              </a:rPr>
              <a:t>    主要接口：</a:t>
            </a:r>
            <a:endParaRPr lang="en-US" altLang="zh-CN" sz="6000" dirty="0">
              <a:solidFill>
                <a:srgbClr val="FF0000"/>
              </a:solidFill>
            </a:endParaRPr>
          </a:p>
          <a:p>
            <a:pPr>
              <a:lnSpc>
                <a:spcPct val="100000"/>
              </a:lnSpc>
              <a:spcBef>
                <a:spcPts val="4535"/>
              </a:spcBef>
              <a:buFont typeface="Wingdings" panose="05000000000000000000" pitchFamily="2" charset="2"/>
              <a:buChar char="Ø"/>
            </a:pPr>
            <a:r>
              <a:rPr lang="zh-CN" altLang="en-US" sz="6000" dirty="0">
                <a:solidFill>
                  <a:srgbClr val="FF0000"/>
                </a:solidFill>
              </a:rPr>
              <a:t>层流</a:t>
            </a:r>
            <a:endParaRPr lang="en-US" altLang="zh-CN" sz="6000" dirty="0">
              <a:solidFill>
                <a:srgbClr val="FF0000"/>
              </a:solidFill>
            </a:endParaRPr>
          </a:p>
          <a:p>
            <a:pPr>
              <a:lnSpc>
                <a:spcPct val="100000"/>
              </a:lnSpc>
              <a:spcBef>
                <a:spcPts val="4535"/>
              </a:spcBef>
              <a:buFont typeface="Wingdings" panose="05000000000000000000" pitchFamily="2" charset="2"/>
              <a:buChar char="Ø"/>
            </a:pPr>
            <a:r>
              <a:rPr lang="zh-CN" altLang="en-US" sz="6000" dirty="0">
                <a:solidFill>
                  <a:srgbClr val="FF0000"/>
                </a:solidFill>
              </a:rPr>
              <a:t>流体传热</a:t>
            </a:r>
            <a:endParaRPr lang="en-US" altLang="zh-CN" sz="6000" dirty="0">
              <a:solidFill>
                <a:srgbClr val="FF0000"/>
              </a:solidFill>
            </a:endParaRPr>
          </a:p>
          <a:p>
            <a:pPr>
              <a:lnSpc>
                <a:spcPct val="100000"/>
              </a:lnSpc>
              <a:spcBef>
                <a:spcPts val="4535"/>
              </a:spcBef>
              <a:buFont typeface="Wingdings" panose="05000000000000000000" pitchFamily="2" charset="2"/>
              <a:buChar char="Ø"/>
            </a:pPr>
            <a:r>
              <a:rPr lang="zh-CN" altLang="en-US" sz="6000" dirty="0">
                <a:solidFill>
                  <a:srgbClr val="FF0000"/>
                </a:solidFill>
              </a:rPr>
              <a:t>事件</a:t>
            </a:r>
          </a:p>
        </p:txBody>
      </p:sp>
      <p:sp>
        <p:nvSpPr>
          <p:cNvPr id="21" name="Rechteck 11">
            <a:extLst>
              <a:ext uri="{FF2B5EF4-FFF2-40B4-BE49-F238E27FC236}">
                <a16:creationId xmlns:a16="http://schemas.microsoft.com/office/drawing/2014/main" id="{49C2DE6C-29CA-40D7-BBA8-0A8E16D1F36F}"/>
              </a:ext>
            </a:extLst>
          </p:cNvPr>
          <p:cNvSpPr/>
          <p:nvPr/>
        </p:nvSpPr>
        <p:spPr>
          <a:xfrm>
            <a:off x="8588827" y="42831896"/>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7359229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552</TotalTime>
  <Words>158</Words>
  <Application>Microsoft Office PowerPoint</Application>
  <PresentationFormat>自定义</PresentationFormat>
  <Paragraphs>15</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Arial</vt:lpstr>
      <vt:lpstr>Calibri</vt:lpstr>
      <vt:lpstr>Calibri Light</vt:lpstr>
      <vt:lpstr>Wingdings</vt:lpstr>
      <vt:lpstr>Office Theme</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Renji (Boris) Hao</cp:lastModifiedBy>
  <cp:revision>130</cp:revision>
  <cp:lastPrinted>2023-01-06T15:48:30Z</cp:lastPrinted>
  <dcterms:created xsi:type="dcterms:W3CDTF">2023-01-03T14:57:49Z</dcterms:created>
  <dcterms:modified xsi:type="dcterms:W3CDTF">2024-10-28T02:18:11Z</dcterms:modified>
</cp:coreProperties>
</file>