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89" r:id="rId2"/>
  </p:sldIdLst>
  <p:sldSz cx="32918400" cy="43891200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FAC"/>
    <a:srgbClr val="E1EAF1"/>
    <a:srgbClr val="DAE5EE"/>
    <a:srgbClr val="D5E1EB"/>
    <a:srgbClr val="D2E0EB"/>
    <a:srgbClr val="CDDCE8"/>
    <a:srgbClr val="CAD8E6"/>
    <a:srgbClr val="C2D3E3"/>
    <a:srgbClr val="B8CBDF"/>
    <a:srgbClr val="78A3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207" autoAdjust="0"/>
    <p:restoredTop sz="96405" autoAdjust="0"/>
  </p:normalViewPr>
  <p:slideViewPr>
    <p:cSldViewPr snapToGrid="0">
      <p:cViewPr>
        <p:scale>
          <a:sx n="40" d="100"/>
          <a:sy n="40" d="100"/>
        </p:scale>
        <p:origin x="84" y="-60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103" d="100"/>
          <a:sy n="103" d="100"/>
        </p:scale>
        <p:origin x="350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FD44B-3D92-4DA1-963F-3AC1E37877B5}" type="datetimeFigureOut">
              <a:rPr lang="en-US" smtClean="0"/>
              <a:t>10/24/2024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4A54C-B7EC-4455-BC07-3E60C62A4E3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1pPr>
    <a:lvl2pPr marL="2194560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2pPr>
    <a:lvl3pPr marL="4388485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3pPr>
    <a:lvl4pPr marL="6583045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4pPr>
    <a:lvl5pPr marL="8777605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5pPr>
    <a:lvl6pPr marL="10971530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6pPr>
    <a:lvl7pPr marL="13166090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7pPr>
    <a:lvl8pPr marL="15360650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8pPr>
    <a:lvl9pPr marL="17554575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3140" y="2336810"/>
            <a:ext cx="28392120" cy="84836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0" y="11684000"/>
            <a:ext cx="28392120" cy="27848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6314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7885C-1B56-43D4-9483-3AAFF5FDFB8F}" type="datetimeFigureOut">
              <a:rPr lang="en-US" smtClean="0"/>
              <a:t>10/24/2024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04220" y="40680650"/>
            <a:ext cx="1110996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24862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l" defTabSz="3291840" rtl="0" eaLnBrk="1" latinLnBrk="0" hangingPunct="1">
        <a:lnSpc>
          <a:spcPct val="100000"/>
        </a:lnSpc>
        <a:spcBef>
          <a:spcPct val="0"/>
        </a:spcBef>
        <a:buNone/>
        <a:defRPr sz="15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22960" indent="-822960" algn="l" defTabSz="3291840" rtl="0" eaLnBrk="1" latinLnBrk="0" hangingPunct="1">
        <a:lnSpc>
          <a:spcPct val="100000"/>
        </a:lnSpc>
        <a:spcBef>
          <a:spcPts val="36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1pPr>
      <a:lvl2pPr marL="246888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740664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905256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23444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9903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2pPr>
      <a:lvl3pPr marL="32918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3pPr>
      <a:lvl4pPr marL="49377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822960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98755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15214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1673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emf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emf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矩形 72"/>
          <p:cNvSpPr/>
          <p:nvPr/>
        </p:nvSpPr>
        <p:spPr>
          <a:xfrm>
            <a:off x="1040765" y="1093470"/>
            <a:ext cx="30937200" cy="361950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019175" y="1069975"/>
            <a:ext cx="30918150" cy="41869360"/>
          </a:xfrm>
          <a:prstGeom prst="rect">
            <a:avLst/>
          </a:prstGeom>
          <a:noFill/>
          <a:ln w="41275" cmpd="sng">
            <a:solidFill>
              <a:schemeClr val="tx1"/>
            </a:soli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4173220" y="1668145"/>
            <a:ext cx="25826085" cy="520382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r>
              <a:rPr lang="zh-CN" altLang="en-US" sz="9600" dirty="0"/>
              <a:t>紫甘薯射频变温压差膨化中的多相传输和大形变</a:t>
            </a:r>
          </a:p>
          <a:p>
            <a:pPr algn="ctr"/>
            <a:r>
              <a:rPr lang="zh-CN" altLang="en-US" sz="4000" dirty="0"/>
              <a:t>毛超</a:t>
            </a:r>
            <a:r>
              <a:rPr lang="zh-CN" altLang="en-US" sz="4000" baseline="30000" dirty="0"/>
              <a:t>1</a:t>
            </a:r>
            <a:r>
              <a:rPr lang="zh-CN" altLang="en-US" sz="4000" dirty="0"/>
              <a:t>, 王云阳</a:t>
            </a:r>
            <a:r>
              <a:rPr lang="en-US" altLang="zh-CN" sz="4000" baseline="30000" dirty="0"/>
              <a:t>1</a:t>
            </a:r>
            <a:endParaRPr lang="zh-CN" altLang="en-US" sz="4000" dirty="0"/>
          </a:p>
          <a:p>
            <a:pPr algn="ctr"/>
            <a:r>
              <a:rPr lang="zh-CN" altLang="en-US" sz="4000" dirty="0"/>
              <a:t>1. 食品科学与工程学院，西北农林科技大学，杨凌，陕西省，中国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685925" y="5207635"/>
            <a:ext cx="15697835" cy="839597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6000" b="1" dirty="0"/>
              <a:t>摘要</a:t>
            </a:r>
            <a:r>
              <a:rPr lang="zh-CN" altLang="en-US" sz="6000" dirty="0"/>
              <a:t>：射频变温压差膨化是一种新型的无油膨化技术。薯片在高温高压下加热一段时间后立刻泄压，内部的水分释放时带动物料体积膨胀和孔隙形成。该过程涉及质量、动量、能量运输以及材料大体积形变。开发出描述热量和水分传输，大变形的基本模型，有助于了解并优化影响膨化过程的各个因素。本研究结合COMSOL 软件中固体传热、固体力学、射频磁场等模块进行耦合分析。比较膨胀率、孔隙率和水分含量验证该模型的有效性，讨论膨化过程中核内应力和应变的瞬态变化、孔隙率变化等一系列变化。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2476500" y="16600170"/>
            <a:ext cx="13258800" cy="9989185"/>
            <a:chOff x="3900" y="24222"/>
            <a:chExt cx="20880" cy="15731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00" y="24222"/>
              <a:ext cx="20880" cy="14436"/>
            </a:xfrm>
            <a:prstGeom prst="rect">
              <a:avLst/>
            </a:prstGeom>
          </p:spPr>
        </p:pic>
        <p:sp>
          <p:nvSpPr>
            <p:cNvPr id="15" name="文本框 14"/>
            <p:cNvSpPr txBox="1"/>
            <p:nvPr/>
          </p:nvSpPr>
          <p:spPr>
            <a:xfrm>
              <a:off x="6735" y="38743"/>
              <a:ext cx="17280" cy="12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/>
                <a:t>图</a:t>
              </a:r>
              <a:r>
                <a:rPr lang="en-US" altLang="zh-CN" sz="4400"/>
                <a:t>1</a:t>
              </a:r>
              <a:r>
                <a:rPr lang="zh-CN" altLang="en-US" sz="4400"/>
                <a:t>、射频变温压差膨化系统模型结构图。</a:t>
              </a: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17915255" y="5194057"/>
            <a:ext cx="1338262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/>
              <a:t>结果</a:t>
            </a:r>
            <a:r>
              <a:rPr lang="en-US" altLang="zh-CN" sz="6000" b="1" dirty="0"/>
              <a:t>2</a:t>
            </a:r>
            <a:r>
              <a:rPr lang="zh-CN" altLang="en-US" sz="6000" b="1" dirty="0"/>
              <a:t>：系统的网格划分，电场、电势及温度分布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文本框 17"/>
              <p:cNvSpPr txBox="1"/>
              <p:nvPr/>
            </p:nvSpPr>
            <p:spPr>
              <a:xfrm>
                <a:off x="1914525" y="27049730"/>
                <a:ext cx="13334365" cy="8242300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r>
                  <a:rPr lang="zh-CN" altLang="en-US" sz="6000" b="1" dirty="0"/>
                  <a:t>计算公式：</a:t>
                </a:r>
              </a:p>
              <a:p>
                <a:r>
                  <a:rPr lang="zh-CN" altLang="en-US" sz="6000" dirty="0"/>
                  <a:t>热传导：</a:t>
                </a:r>
                <a14:m>
                  <m:oMath xmlns:m="http://schemas.openxmlformats.org/officeDocument/2006/math">
                    <m:r>
                      <a:rPr lang="en-US" altLang="zh-CN" sz="6000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𝜌</m:t>
                    </m:r>
                    <m:sSub>
                      <m:sSubPr>
                        <m:ctrlPr>
                          <a:rPr lang="en-US" altLang="zh-CN" sz="6000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6000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altLang="zh-CN" sz="6000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𝑝</m:t>
                        </m:r>
                      </m:sub>
                    </m:sSub>
                    <m:f>
                      <m:fPr>
                        <m:ctrlPr>
                          <a:rPr lang="en-US" altLang="zh-CN" sz="6000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6000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𝜕</m:t>
                        </m:r>
                        <m:r>
                          <a:rPr lang="en-US" altLang="zh-CN" sz="6000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𝑇</m:t>
                        </m:r>
                      </m:num>
                      <m:den>
                        <m:r>
                          <a:rPr lang="en-US" altLang="zh-CN" sz="6000" i="1">
                            <a:latin typeface="Cambria Math" panose="02040503050406030204" pitchFamily="18" charset="0"/>
                            <a:ea typeface="MS Mincho" charset="0"/>
                            <a:cs typeface="Cambria Math" panose="02040503050406030204" pitchFamily="18" charset="0"/>
                          </a:rPr>
                          <m:t>𝜕</m:t>
                        </m:r>
                        <m:r>
                          <a:rPr lang="en-US" altLang="zh-CN" sz="6000" i="1">
                            <a:latin typeface="Cambria Math" panose="02040503050406030204" pitchFamily="18" charset="0"/>
                            <a:ea typeface="MS Mincho" charset="0"/>
                            <a:cs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US" altLang="zh-CN" sz="6000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=</m:t>
                    </m:r>
                    <m:r>
                      <a:rPr lang="en-US" altLang="zh-CN" sz="6000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𝛻</m:t>
                    </m:r>
                    <m:r>
                      <a:rPr lang="en-US" altLang="zh-CN" sz="6000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∙(</m:t>
                    </m:r>
                    <m:r>
                      <a:rPr lang="en-US" altLang="zh-CN" sz="6000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𝑘</m:t>
                    </m:r>
                    <m:r>
                      <a:rPr lang="en-US" altLang="zh-CN" sz="6000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𝛻</m:t>
                    </m:r>
                    <m:r>
                      <a:rPr lang="en-US" altLang="zh-CN" sz="6000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𝑇</m:t>
                    </m:r>
                    <m:r>
                      <a:rPr lang="en-US" altLang="zh-CN" sz="6000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)+</m:t>
                    </m:r>
                    <m:r>
                      <a:rPr lang="en-US" altLang="zh-CN" sz="6000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𝑄</m:t>
                    </m:r>
                  </m:oMath>
                </a14:m>
                <a:endParaRPr lang="en-US" altLang="zh-CN" sz="6000" i="1" dirty="0">
                  <a:latin typeface="Cambria Math" panose="02040503050406030204" pitchFamily="18" charset="0"/>
                  <a:cs typeface="Cambria Math" panose="02040503050406030204" pitchFamily="18" charset="0"/>
                </a:endParaRPr>
              </a:p>
              <a:p>
                <a:r>
                  <a:rPr lang="zh-CN" altLang="en-US" sz="6000" dirty="0">
                    <a:latin typeface="Cambria Math" panose="02040503050406030204" pitchFamily="18" charset="0"/>
                    <a:cs typeface="Cambria Math" panose="02040503050406030204" pitchFamily="18" charset="0"/>
                  </a:rPr>
                  <a:t>电磁</a:t>
                </a:r>
                <a:r>
                  <a:rPr lang="en-US" altLang="zh-CN" sz="6000" dirty="0">
                    <a:latin typeface="Cambria Math" panose="02040503050406030204" pitchFamily="18" charset="0"/>
                    <a:cs typeface="Cambria Math" panose="02040503050406030204" pitchFamily="18" charset="0"/>
                  </a:rPr>
                  <a:t>-</a:t>
                </a:r>
                <a:r>
                  <a:rPr lang="zh-CN" altLang="en-US" sz="6000" dirty="0">
                    <a:latin typeface="Cambria Math" panose="02040503050406030204" pitchFamily="18" charset="0"/>
                    <a:cs typeface="Cambria Math" panose="02040503050406030204" pitchFamily="18" charset="0"/>
                  </a:rPr>
                  <a:t>热耦合方程：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6000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6000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altLang="zh-CN" sz="6000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altLang="zh-CN" sz="6000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sz="6000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6000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sz="6000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altLang="zh-CN" sz="6000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𝜔</m:t>
                    </m:r>
                    <m:sSub>
                      <m:sSubPr>
                        <m:ctrlPr>
                          <a:rPr lang="en-US" altLang="zh-CN" sz="6000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6000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altLang="zh-CN" sz="6000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0</m:t>
                        </m:r>
                      </m:sub>
                    </m:sSub>
                    <m:sSubSup>
                      <m:sSubSupPr>
                        <m:ctrlPr>
                          <a:rPr lang="en-US" altLang="zh-CN" sz="6000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6000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altLang="zh-CN" sz="6000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𝑟</m:t>
                        </m:r>
                      </m:sub>
                      <m:sup>
                        <m:r>
                          <a:rPr lang="en-US" altLang="zh-CN" sz="6000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”</m:t>
                        </m:r>
                      </m:sup>
                    </m:sSubSup>
                    <m:sSup>
                      <m:sSupPr>
                        <m:ctrlPr>
                          <a:rPr lang="en-US" altLang="zh-CN" sz="6000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altLang="zh-CN" sz="6000" i="1">
                                <a:latin typeface="Cambria Math" panose="02040503050406030204" pitchFamily="18" charset="0"/>
                                <a:cs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⃑"/>
                                <m:ctrlPr>
                                  <a:rPr lang="en-US" altLang="zh-CN" sz="6000" i="1">
                                    <a:latin typeface="Cambria Math" panose="02040503050406030204" pitchFamily="18" charset="0"/>
                                    <a:cs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6000" i="1">
                                    <a:latin typeface="Cambria Math" panose="02040503050406030204" pitchFamily="18" charset="0"/>
                                    <a:cs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</m:acc>
                          </m:e>
                        </m:d>
                      </m:e>
                      <m:sup>
                        <m:r>
                          <a:rPr lang="en-US" altLang="zh-CN" sz="6000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altLang="zh-CN" sz="6000" i="1" dirty="0">
                  <a:latin typeface="Cambria Math" panose="02040503050406030204" pitchFamily="18" charset="0"/>
                  <a:cs typeface="Cambria Math" panose="02040503050406030204" pitchFamily="18" charset="0"/>
                </a:endParaRPr>
              </a:p>
              <a:p>
                <a:r>
                  <a:rPr lang="zh-CN" altLang="en-US" sz="6000" dirty="0">
                    <a:latin typeface="Cambria Math" panose="02040503050406030204" pitchFamily="18" charset="0"/>
                    <a:cs typeface="Cambria Math" panose="02040503050406030204" pitchFamily="18" charset="0"/>
                  </a:rPr>
                  <a:t>物质传递：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6000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6000" i="1">
                                <a:latin typeface="Cambria Math" panose="02040503050406030204" pitchFamily="18" charset="0"/>
                                <a:cs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6000" i="1">
                                <a:latin typeface="Cambria Math" panose="02040503050406030204" pitchFamily="18" charset="0"/>
                                <a:cs typeface="Cambria Math" panose="02040503050406030204" pitchFamily="18" charset="0"/>
                              </a:rPr>
                              <m:t>𝜕</m:t>
                            </m:r>
                          </m:e>
                          <m:sub>
                            <m:r>
                              <a:rPr lang="en-US" altLang="zh-CN" sz="6000" i="1">
                                <a:latin typeface="Cambria Math" panose="02040503050406030204" pitchFamily="18" charset="0"/>
                                <a:cs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6000" i="1">
                                <a:latin typeface="Cambria Math" panose="02040503050406030204" pitchFamily="18" charset="0"/>
                                <a:cs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6000" i="1">
                                <a:latin typeface="Cambria Math" panose="02040503050406030204" pitchFamily="18" charset="0"/>
                                <a:cs typeface="Cambria Math" panose="02040503050406030204" pitchFamily="18" charset="0"/>
                              </a:rPr>
                              <m:t>𝜕</m:t>
                            </m:r>
                          </m:e>
                          <m:sub>
                            <m:r>
                              <a:rPr lang="en-US" altLang="zh-CN" sz="6000" i="1">
                                <a:latin typeface="Cambria Math" panose="02040503050406030204" pitchFamily="18" charset="0"/>
                                <a:cs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</m:den>
                    </m:f>
                    <m:r>
                      <a:rPr lang="en-US" altLang="zh-CN" sz="6000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+</m:t>
                    </m:r>
                    <m:r>
                      <a:rPr lang="en-US" altLang="zh-CN" sz="6000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𝛻</m:t>
                    </m:r>
                    <m:r>
                      <a:rPr lang="en-US" altLang="zh-CN" sz="6000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∙</m:t>
                    </m:r>
                    <m:d>
                      <m:dPr>
                        <m:ctrlPr>
                          <a:rPr lang="en-US" altLang="zh-CN" sz="6000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6000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sz="6000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𝐷</m:t>
                        </m:r>
                        <m:sSub>
                          <m:sSubPr>
                            <m:ctrlPr>
                              <a:rPr lang="en-US" altLang="zh-CN" sz="6000" i="1">
                                <a:latin typeface="Cambria Math" panose="02040503050406030204" pitchFamily="18" charset="0"/>
                                <a:cs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6000" i="1">
                                <a:latin typeface="Cambria Math" panose="02040503050406030204" pitchFamily="18" charset="0"/>
                                <a:cs typeface="Cambria Math" panose="02040503050406030204" pitchFamily="18" charset="0"/>
                              </a:rPr>
                              <m:t>𝛻</m:t>
                            </m:r>
                          </m:e>
                          <m:sub>
                            <m:r>
                              <a:rPr lang="en-US" altLang="zh-CN" sz="6000" i="1">
                                <a:latin typeface="Cambria Math" panose="02040503050406030204" pitchFamily="18" charset="0"/>
                                <a:cs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e>
                    </m:d>
                    <m:r>
                      <a:rPr lang="en-US" altLang="zh-CN" sz="6000" i="1">
                        <a:latin typeface="Cambria Math" panose="02040503050406030204" pitchFamily="18" charset="0"/>
                        <a:ea typeface="MS Mincho" charset="0"/>
                        <a:cs typeface="Cambria Math" panose="02040503050406030204" pitchFamily="18" charset="0"/>
                      </a:rPr>
                      <m:t>+</m:t>
                    </m:r>
                    <m:r>
                      <a:rPr lang="en-US" altLang="zh-CN" sz="6000" i="1">
                        <a:latin typeface="Cambria Math" panose="02040503050406030204" pitchFamily="18" charset="0"/>
                        <a:ea typeface="MS Mincho" charset="0"/>
                        <a:cs typeface="Cambria Math" panose="02040503050406030204" pitchFamily="18" charset="0"/>
                      </a:rPr>
                      <m:t>𝑣</m:t>
                    </m:r>
                    <m:r>
                      <a:rPr lang="en-US" altLang="zh-CN" sz="6000" i="1">
                        <a:latin typeface="Cambria Math" panose="02040503050406030204" pitchFamily="18" charset="0"/>
                        <a:ea typeface="MS Mincho" charset="0"/>
                        <a:cs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en-US" altLang="zh-CN" sz="6000" i="1">
                            <a:latin typeface="Cambria Math" panose="02040503050406030204" pitchFamily="18" charset="0"/>
                            <a:ea typeface="MS Mincho" charset="0"/>
                            <a:cs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6000" i="1">
                            <a:latin typeface="Cambria Math" panose="02040503050406030204" pitchFamily="18" charset="0"/>
                            <a:ea typeface="MS Mincho" charset="0"/>
                            <a:cs typeface="Cambria Math" panose="02040503050406030204" pitchFamily="18" charset="0"/>
                          </a:rPr>
                          <m:t>𝛻</m:t>
                        </m:r>
                      </m:e>
                      <m:sub>
                        <m:r>
                          <a:rPr lang="en-US" altLang="zh-CN" sz="6000" i="1">
                            <a:latin typeface="Cambria Math" panose="02040503050406030204" pitchFamily="18" charset="0"/>
                            <a:ea typeface="MS Mincho" charset="0"/>
                            <a:cs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altLang="zh-CN" sz="6000" i="1">
                        <a:latin typeface="Cambria Math" panose="02040503050406030204" pitchFamily="18" charset="0"/>
                        <a:ea typeface="MS Mincho" charset="0"/>
                        <a:cs typeface="Cambria Math" panose="02040503050406030204" pitchFamily="18" charset="0"/>
                      </a:rPr>
                      <m:t>=</m:t>
                    </m:r>
                    <m:r>
                      <a:rPr lang="en-US" altLang="zh-CN" sz="6000" i="1">
                        <a:latin typeface="Cambria Math" panose="02040503050406030204" pitchFamily="18" charset="0"/>
                        <a:ea typeface="MS Mincho" charset="0"/>
                        <a:cs typeface="Cambria Math" panose="02040503050406030204" pitchFamily="18" charset="0"/>
                      </a:rPr>
                      <m:t>𝑅</m:t>
                    </m:r>
                  </m:oMath>
                </a14:m>
                <a:endParaRPr lang="zh-CN" altLang="en-US" sz="6000" dirty="0">
                  <a:latin typeface="Cambria Math" panose="02040503050406030204" pitchFamily="18" charset="0"/>
                  <a:cs typeface="Cambria Math" panose="02040503050406030204" pitchFamily="18" charset="0"/>
                </a:endParaRPr>
              </a:p>
              <a:p>
                <a:r>
                  <a:rPr lang="zh-CN" altLang="en-US" sz="6000" dirty="0">
                    <a:latin typeface="Cambria Math" panose="02040503050406030204" pitchFamily="18" charset="0"/>
                    <a:cs typeface="Cambria Math" panose="02040503050406030204" pitchFamily="18" charset="0"/>
                  </a:rPr>
                  <a:t>应力应变：</a:t>
                </a:r>
                <a14:m>
                  <m:oMath xmlns:m="http://schemas.openxmlformats.org/officeDocument/2006/math">
                    <m:r>
                      <a:rPr lang="en-US" altLang="zh-CN" sz="6000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𝛻</m:t>
                    </m:r>
                    <m:r>
                      <a:rPr lang="en-US" altLang="zh-CN" sz="6000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∙</m:t>
                    </m:r>
                    <m:r>
                      <a:rPr lang="en-US" altLang="zh-CN" sz="6000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𝜎</m:t>
                    </m:r>
                    <m:r>
                      <a:rPr lang="en-US" altLang="zh-CN" sz="6000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+</m:t>
                    </m:r>
                    <m:r>
                      <a:rPr lang="en-US" altLang="zh-CN" sz="6000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𝐹</m:t>
                    </m:r>
                    <m:r>
                      <a:rPr lang="en-US" altLang="zh-CN" sz="6000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=</m:t>
                    </m:r>
                    <m:r>
                      <a:rPr lang="en-US" altLang="zh-CN" sz="6000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𝜌</m:t>
                    </m:r>
                    <m:f>
                      <m:fPr>
                        <m:ctrlPr>
                          <a:rPr lang="en-US" altLang="zh-CN" sz="6000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6000" i="1">
                                <a:latin typeface="Cambria Math" panose="02040503050406030204" pitchFamily="18" charset="0"/>
                                <a:cs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6000" i="1">
                                <a:latin typeface="Cambria Math" panose="02040503050406030204" pitchFamily="18" charset="0"/>
                                <a:cs typeface="Cambria Math" panose="02040503050406030204" pitchFamily="18" charset="0"/>
                              </a:rPr>
                              <m:t>𝜕</m:t>
                            </m:r>
                          </m:e>
                          <m:sup>
                            <m:r>
                              <a:rPr lang="en-US" altLang="zh-CN" sz="6000" i="1">
                                <a:latin typeface="Cambria Math" panose="02040503050406030204" pitchFamily="18" charset="0"/>
                                <a:cs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6000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𝑢</m:t>
                        </m:r>
                      </m:num>
                      <m:den>
                        <m:r>
                          <a:rPr lang="en-US" altLang="zh-CN" sz="6000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𝜕</m:t>
                        </m:r>
                        <m:sSup>
                          <m:sSupPr>
                            <m:ctrlPr>
                              <a:rPr lang="en-US" altLang="zh-CN" sz="6000" i="1">
                                <a:latin typeface="Cambria Math" panose="02040503050406030204" pitchFamily="18" charset="0"/>
                                <a:cs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6000" i="1">
                                <a:latin typeface="Cambria Math" panose="02040503050406030204" pitchFamily="18" charset="0"/>
                                <a:cs typeface="Cambria Math" panose="02040503050406030204" pitchFamily="18" charset="0"/>
                              </a:rPr>
                              <m:t>𝑡</m:t>
                            </m:r>
                          </m:e>
                          <m:sup>
                            <m:r>
                              <a:rPr lang="en-US" altLang="zh-CN" sz="6000" i="1">
                                <a:latin typeface="Cambria Math" panose="02040503050406030204" pitchFamily="18" charset="0"/>
                                <a:cs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altLang="zh-CN" sz="6000" i="1" dirty="0">
                  <a:latin typeface="Cambria Math" panose="02040503050406030204" pitchFamily="18" charset="0"/>
                  <a:cs typeface="Cambria Math" panose="02040503050406030204" pitchFamily="18" charset="0"/>
                </a:endParaRPr>
              </a:p>
              <a:p>
                <a:r>
                  <a:rPr lang="zh-CN" altLang="en-US" sz="6000" dirty="0">
                    <a:latin typeface="Cambria Math" panose="02040503050406030204" pitchFamily="18" charset="0"/>
                    <a:cs typeface="Cambria Math" panose="02040503050406030204" pitchFamily="18" charset="0"/>
                  </a:rPr>
                  <a:t>吸湿应变：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6000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6000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altLang="zh-CN" sz="6000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h𝑠</m:t>
                        </m:r>
                      </m:sub>
                    </m:sSub>
                    <m:r>
                      <a:rPr lang="en-US" altLang="zh-CN" sz="6000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CN" sz="6000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6000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altLang="zh-CN" sz="6000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h</m:t>
                        </m:r>
                      </m:sub>
                    </m:sSub>
                    <m:sSub>
                      <m:sSubPr>
                        <m:ctrlPr>
                          <a:rPr lang="en-US" altLang="zh-CN" sz="6000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6000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∁</m:t>
                        </m:r>
                      </m:e>
                      <m:sub>
                        <m:r>
                          <a:rPr lang="en-US" altLang="zh-CN" sz="6000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𝑑𝑖𝑓𝑓</m:t>
                        </m:r>
                      </m:sub>
                    </m:sSub>
                  </m:oMath>
                </a14:m>
                <a:endParaRPr lang="en-US" altLang="zh-CN" sz="6000" i="1" dirty="0">
                  <a:latin typeface="Cambria Math" panose="02040503050406030204" pitchFamily="18" charset="0"/>
                  <a:cs typeface="Cambria Math" panose="02040503050406030204" pitchFamily="18" charset="0"/>
                </a:endParaRPr>
              </a:p>
              <a:p>
                <a:endParaRPr lang="en-US" altLang="zh-CN" sz="6000" dirty="0">
                  <a:latin typeface="Cambria Math" panose="02040503050406030204" pitchFamily="18" charset="0"/>
                  <a:cs typeface="Cambria Math" panose="02040503050406030204" pitchFamily="18" charset="0"/>
                </a:endParaRPr>
              </a:p>
              <a:p>
                <a:endParaRPr lang="zh-CN" altLang="en-US" sz="6000" b="1" dirty="0"/>
              </a:p>
              <a:p>
                <a:endParaRPr lang="zh-CN" altLang="en-US" sz="6000" b="1" dirty="0"/>
              </a:p>
            </p:txBody>
          </p:sp>
        </mc:Choice>
        <mc:Fallback xmlns="">
          <p:sp>
            <p:nvSpPr>
              <p:cNvPr id="18" name="文本框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4525" y="27049730"/>
                <a:ext cx="13334365" cy="8242300"/>
              </a:xfrm>
              <a:prstGeom prst="rect">
                <a:avLst/>
              </a:prstGeom>
              <a:blipFill rotWithShape="1">
                <a:blip r:embed="rId4"/>
                <a:stretch>
                  <a:fillRect b="-233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文本框 21"/>
          <p:cNvSpPr txBox="1"/>
          <p:nvPr/>
        </p:nvSpPr>
        <p:spPr>
          <a:xfrm>
            <a:off x="18148935" y="14324965"/>
            <a:ext cx="1314894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/>
              <a:t>图</a:t>
            </a:r>
            <a:r>
              <a:rPr lang="en-US" altLang="zh-CN" sz="4400" dirty="0"/>
              <a:t>3</a:t>
            </a:r>
            <a:r>
              <a:rPr lang="zh-CN" altLang="en-US" sz="4400" dirty="0"/>
              <a:t>、系统中的网格划分，电场、电势和温度分布图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17498060" y="15292070"/>
            <a:ext cx="14344015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/>
              <a:t>结果</a:t>
            </a:r>
            <a:r>
              <a:rPr lang="en-US" altLang="zh-CN" sz="6000" b="1"/>
              <a:t>3</a:t>
            </a:r>
            <a:r>
              <a:rPr lang="zh-CN" altLang="en-US" sz="6000" b="1"/>
              <a:t>：膨化过程中位移、应力、水分、孔隙结构变化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1914525" y="34823400"/>
            <a:ext cx="1304036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/>
              <a:t>结果</a:t>
            </a:r>
            <a:r>
              <a:rPr lang="en-US" altLang="zh-CN" sz="6000" b="1" dirty="0"/>
              <a:t>1</a:t>
            </a:r>
            <a:r>
              <a:rPr lang="zh-CN" altLang="en-US" sz="6000" b="1" dirty="0"/>
              <a:t>：膨化模型的验证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10078085" y="37124005"/>
            <a:ext cx="6038215" cy="6185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/>
              <a:t>图</a:t>
            </a:r>
            <a:r>
              <a:rPr lang="en-US" altLang="zh-CN" sz="4400"/>
              <a:t>2</a:t>
            </a:r>
            <a:r>
              <a:rPr lang="zh-CN" altLang="en-US" sz="4400"/>
              <a:t>、计算和试验了</a:t>
            </a:r>
            <a:r>
              <a:rPr lang="en-US" altLang="zh-CN" sz="4400"/>
              <a:t>0.2MPa</a:t>
            </a:r>
            <a:r>
              <a:rPr lang="zh-CN" altLang="en-US" sz="4400"/>
              <a:t>，</a:t>
            </a:r>
            <a:r>
              <a:rPr lang="en-US" altLang="zh-CN" sz="4400"/>
              <a:t>90℃</a:t>
            </a:r>
            <a:r>
              <a:rPr lang="zh-CN" altLang="en-US" sz="4400"/>
              <a:t>，保温</a:t>
            </a:r>
            <a:r>
              <a:rPr lang="en-US" altLang="zh-CN" sz="4400"/>
              <a:t>5min</a:t>
            </a:r>
            <a:r>
              <a:rPr lang="zh-CN" altLang="en-US" sz="4400"/>
              <a:t>后的体积比和孔隙率。</a:t>
            </a:r>
          </a:p>
          <a:p>
            <a:endParaRPr lang="zh-CN" altLang="en-US" sz="4400"/>
          </a:p>
          <a:p>
            <a:r>
              <a:rPr lang="zh-CN" altLang="en-US" sz="4400"/>
              <a:t>计算和试验结果相似，证明该模型的有效性。</a:t>
            </a:r>
          </a:p>
          <a:p>
            <a:endParaRPr lang="zh-CN" altLang="en-US" sz="4400"/>
          </a:p>
          <a:p>
            <a:endParaRPr lang="zh-CN" altLang="en-US" sz="4400"/>
          </a:p>
        </p:txBody>
      </p:sp>
      <p:grpSp>
        <p:nvGrpSpPr>
          <p:cNvPr id="39" name="组合 38"/>
          <p:cNvGrpSpPr/>
          <p:nvPr/>
        </p:nvGrpSpPr>
        <p:grpSpPr>
          <a:xfrm>
            <a:off x="19545935" y="7016115"/>
            <a:ext cx="10250805" cy="7385050"/>
            <a:chOff x="29061" y="12632"/>
            <a:chExt cx="18302" cy="12916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9061" y="18124"/>
              <a:ext cx="9460" cy="6932"/>
            </a:xfrm>
            <a:prstGeom prst="rect">
              <a:avLst/>
            </a:prstGeom>
          </p:spPr>
        </p:pic>
        <p:grpSp>
          <p:nvGrpSpPr>
            <p:cNvPr id="37" name="组合 36"/>
            <p:cNvGrpSpPr/>
            <p:nvPr/>
          </p:nvGrpSpPr>
          <p:grpSpPr>
            <a:xfrm>
              <a:off x="29559" y="12632"/>
              <a:ext cx="17804" cy="12916"/>
              <a:chOff x="29259" y="19098"/>
              <a:chExt cx="17804" cy="12916"/>
            </a:xfrm>
          </p:grpSpPr>
          <p:pic>
            <p:nvPicPr>
              <p:cNvPr id="21" name="图片 20"/>
              <p:cNvPicPr>
                <a:picLocks noChangeAspect="1"/>
              </p:cNvPicPr>
              <p:nvPr/>
            </p:nvPicPr>
            <p:blipFill>
              <a:blip r:embed="rId6"/>
              <a:srcRect l="7704" t="-346"/>
              <a:stretch>
                <a:fillRect/>
              </a:stretch>
            </p:blipFill>
            <p:spPr>
              <a:xfrm>
                <a:off x="38329" y="25056"/>
                <a:ext cx="8734" cy="6958"/>
              </a:xfrm>
              <a:prstGeom prst="rect">
                <a:avLst/>
              </a:prstGeom>
            </p:spPr>
          </p:pic>
          <p:pic>
            <p:nvPicPr>
              <p:cNvPr id="28" name="图片 27"/>
              <p:cNvPicPr>
                <a:picLocks noChangeAspect="1"/>
              </p:cNvPicPr>
              <p:nvPr/>
            </p:nvPicPr>
            <p:blipFill>
              <a:blip r:embed="rId7"/>
              <a:srcRect l="14277" t="6284"/>
              <a:stretch>
                <a:fillRect/>
              </a:stretch>
            </p:blipFill>
            <p:spPr>
              <a:xfrm>
                <a:off x="39726" y="19419"/>
                <a:ext cx="7037" cy="5637"/>
              </a:xfrm>
              <a:prstGeom prst="rect">
                <a:avLst/>
              </a:prstGeom>
            </p:spPr>
          </p:pic>
          <p:pic>
            <p:nvPicPr>
              <p:cNvPr id="36" name="图片 35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9259" y="19098"/>
                <a:ext cx="8334" cy="6537"/>
              </a:xfrm>
              <a:prstGeom prst="rect">
                <a:avLst/>
              </a:prstGeom>
            </p:spPr>
          </p:pic>
        </p:grpSp>
      </p:grpSp>
      <p:pic>
        <p:nvPicPr>
          <p:cNvPr id="64" name="图片 6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8015585" y="17049750"/>
            <a:ext cx="13373100" cy="9401175"/>
          </a:xfrm>
          <a:prstGeom prst="rect">
            <a:avLst/>
          </a:prstGeom>
        </p:spPr>
      </p:pic>
      <p:sp>
        <p:nvSpPr>
          <p:cNvPr id="65" name="文本框 64"/>
          <p:cNvSpPr txBox="1"/>
          <p:nvPr/>
        </p:nvSpPr>
        <p:spPr>
          <a:xfrm>
            <a:off x="18300700" y="26471880"/>
            <a:ext cx="13480415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/>
              <a:t>图</a:t>
            </a:r>
            <a:r>
              <a:rPr lang="en-US" altLang="zh-CN" sz="4400"/>
              <a:t>4</a:t>
            </a:r>
            <a:r>
              <a:rPr lang="zh-CN" altLang="en-US" sz="4400"/>
              <a:t>、膨化过程中位移</a:t>
            </a:r>
            <a:r>
              <a:rPr lang="en-US" altLang="zh-CN" sz="4400"/>
              <a:t>(A)</a:t>
            </a:r>
            <a:r>
              <a:rPr lang="zh-CN" altLang="en-US" sz="4400"/>
              <a:t>、应力</a:t>
            </a:r>
            <a:r>
              <a:rPr lang="en-US" altLang="zh-CN" sz="4400"/>
              <a:t>(B)</a:t>
            </a:r>
            <a:r>
              <a:rPr lang="zh-CN" altLang="en-US" sz="4400"/>
              <a:t>、水分</a:t>
            </a:r>
            <a:r>
              <a:rPr lang="en-US" altLang="zh-CN" sz="4400"/>
              <a:t>(C)</a:t>
            </a:r>
            <a:r>
              <a:rPr lang="zh-CN" altLang="en-US" sz="4400"/>
              <a:t>及孔隙结构</a:t>
            </a:r>
            <a:r>
              <a:rPr lang="en-US" altLang="zh-CN" sz="4400"/>
              <a:t>(D)</a:t>
            </a:r>
            <a:r>
              <a:rPr lang="zh-CN" altLang="en-US" sz="4400"/>
              <a:t>的变化。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18046065" y="28070810"/>
            <a:ext cx="1074356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/>
              <a:t>结果</a:t>
            </a:r>
            <a:r>
              <a:rPr lang="en-US" altLang="zh-CN" sz="6000" b="1"/>
              <a:t>4</a:t>
            </a:r>
            <a:r>
              <a:rPr lang="zh-CN" altLang="en-US" sz="6000" b="1"/>
              <a:t>：膨化温度和压力是优化</a:t>
            </a:r>
          </a:p>
        </p:txBody>
      </p:sp>
      <p:sp>
        <p:nvSpPr>
          <p:cNvPr id="68" name="文本框 67"/>
          <p:cNvSpPr txBox="1"/>
          <p:nvPr/>
        </p:nvSpPr>
        <p:spPr>
          <a:xfrm>
            <a:off x="17855565" y="34142680"/>
            <a:ext cx="14040485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/>
              <a:t>图</a:t>
            </a:r>
            <a:r>
              <a:rPr lang="en-US" altLang="zh-CN" sz="4400"/>
              <a:t>5</a:t>
            </a:r>
            <a:r>
              <a:rPr lang="zh-CN" altLang="en-US" sz="4400"/>
              <a:t>、不同温度（初始水分</a:t>
            </a:r>
            <a:r>
              <a:rPr lang="en-US" altLang="zh-CN" sz="4400"/>
              <a:t>40%</a:t>
            </a:r>
            <a:r>
              <a:rPr lang="zh-CN" altLang="en-US" sz="4400"/>
              <a:t>、</a:t>
            </a:r>
            <a:r>
              <a:rPr lang="en-US" altLang="zh-CN" sz="4400"/>
              <a:t>0.2MPa</a:t>
            </a:r>
            <a:r>
              <a:rPr lang="zh-CN" altLang="en-US" sz="4400"/>
              <a:t>时）和膨化压力（初始水分</a:t>
            </a:r>
            <a:r>
              <a:rPr lang="en-US" altLang="zh-CN" sz="4400"/>
              <a:t>40%</a:t>
            </a:r>
            <a:r>
              <a:rPr lang="zh-CN" altLang="en-US" sz="4400"/>
              <a:t>、</a:t>
            </a:r>
            <a:r>
              <a:rPr lang="en-US" altLang="zh-CN" sz="4400"/>
              <a:t>90℃</a:t>
            </a:r>
            <a:r>
              <a:rPr lang="zh-CN" altLang="en-US" sz="4400"/>
              <a:t>时）下膨化体积和水分含量变化。</a:t>
            </a:r>
          </a:p>
        </p:txBody>
      </p:sp>
      <p:sp>
        <p:nvSpPr>
          <p:cNvPr id="69" name="文本框 68"/>
          <p:cNvSpPr txBox="1"/>
          <p:nvPr/>
        </p:nvSpPr>
        <p:spPr>
          <a:xfrm>
            <a:off x="17040860" y="36083240"/>
            <a:ext cx="14896465" cy="60775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6000" b="1" dirty="0"/>
              <a:t>结论：</a:t>
            </a:r>
            <a:r>
              <a:rPr lang="zh-CN" sz="6000" dirty="0"/>
              <a:t>（</a:t>
            </a:r>
            <a:r>
              <a:rPr lang="en-US" altLang="zh-CN" sz="6000" dirty="0"/>
              <a:t>1</a:t>
            </a:r>
            <a:r>
              <a:rPr lang="zh-CN" sz="6000" dirty="0"/>
              <a:t>）</a:t>
            </a:r>
            <a:r>
              <a:rPr lang="zh-CN" altLang="en-US" sz="6000" dirty="0"/>
              <a:t>该模型可以较为准确地射频变温压差膨化过程中的水分、压力、体积、孔隙等变化</a:t>
            </a:r>
            <a:r>
              <a:rPr lang="en-US" altLang="zh-CN" sz="6000" dirty="0"/>
              <a:t>;</a:t>
            </a:r>
            <a:r>
              <a:rPr lang="zh-CN" altLang="en-US" sz="6000" dirty="0"/>
              <a:t>（</a:t>
            </a:r>
            <a:r>
              <a:rPr lang="en-US" altLang="zh-CN" sz="6000" dirty="0"/>
              <a:t>2</a:t>
            </a:r>
            <a:r>
              <a:rPr lang="zh-CN" altLang="en-US" sz="6000" dirty="0"/>
              <a:t>）薯片的中心位置温度较高，在加热过程中水分蒸发向中心位置传输</a:t>
            </a:r>
            <a:r>
              <a:rPr lang="en-US" altLang="zh-CN" sz="6000" dirty="0"/>
              <a:t>;</a:t>
            </a:r>
            <a:r>
              <a:rPr lang="zh-CN" altLang="en-US" sz="6000" dirty="0"/>
              <a:t>（</a:t>
            </a:r>
            <a:r>
              <a:rPr lang="en-US" altLang="zh-CN" sz="6000" dirty="0"/>
              <a:t>3</a:t>
            </a:r>
            <a:r>
              <a:rPr lang="zh-CN" altLang="en-US" sz="6000" dirty="0"/>
              <a:t>）整个膨化过程仅</a:t>
            </a:r>
            <a:r>
              <a:rPr lang="en-US" altLang="zh-CN" sz="6000" dirty="0"/>
              <a:t>0.01s</a:t>
            </a:r>
            <a:r>
              <a:rPr lang="zh-CN" altLang="en-US" sz="6000" dirty="0"/>
              <a:t>，膨化首先从薯片中心位置开始，过程中带动着孔隙结构的扩张</a:t>
            </a:r>
            <a:r>
              <a:rPr lang="en-US" altLang="zh-CN" sz="6000" dirty="0"/>
              <a:t>;</a:t>
            </a:r>
            <a:r>
              <a:rPr lang="zh-CN" altLang="en-US" sz="6000" dirty="0"/>
              <a:t>（</a:t>
            </a:r>
            <a:r>
              <a:rPr lang="en-US" altLang="zh-CN" sz="6000" dirty="0"/>
              <a:t>4</a:t>
            </a:r>
            <a:r>
              <a:rPr lang="zh-CN" altLang="en-US" sz="6000" dirty="0"/>
              <a:t>）温度和压力的增加有利于膨化和干燥。</a:t>
            </a:r>
          </a:p>
        </p:txBody>
      </p:sp>
      <p:pic>
        <p:nvPicPr>
          <p:cNvPr id="70" name="图片 6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33475" y="35850830"/>
            <a:ext cx="8943975" cy="682879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7480915" y="29099510"/>
            <a:ext cx="14060170" cy="4967605"/>
          </a:xfrm>
          <a:prstGeom prst="rect">
            <a:avLst/>
          </a:prstGeom>
        </p:spPr>
      </p:pic>
      <p:sp>
        <p:nvSpPr>
          <p:cNvPr id="29" name="Rechteck 11">
            <a:extLst>
              <a:ext uri="{FF2B5EF4-FFF2-40B4-BE49-F238E27FC236}">
                <a16:creationId xmlns:a16="http://schemas.microsoft.com/office/drawing/2014/main" id="{33F0796E-4B06-4458-963D-23CFEC2E5192}"/>
              </a:ext>
            </a:extLst>
          </p:cNvPr>
          <p:cNvSpPr/>
          <p:nvPr/>
        </p:nvSpPr>
        <p:spPr>
          <a:xfrm>
            <a:off x="8588827" y="42982292"/>
            <a:ext cx="15764828" cy="7234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10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Excerpt from the Proceedings of the COMSOL Conference 2024 </a:t>
            </a:r>
            <a:r>
              <a:rPr lang="en-US" altLang="zh-CN" sz="410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Shanghai</a:t>
            </a:r>
            <a:endParaRPr lang="en-US" sz="4100" noProof="0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YmNlNDExNzFiZmZlYjgyZmQyMjBhZjRiMjFlZGQxMzcifQ==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16</TotalTime>
  <Words>496</Words>
  <Application>Microsoft Office PowerPoint</Application>
  <PresentationFormat>自定义</PresentationFormat>
  <Paragraphs>24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等线</vt:lpstr>
      <vt:lpstr>MS Mincho</vt:lpstr>
      <vt:lpstr>Arial</vt:lpstr>
      <vt:lpstr>Calibri</vt:lpstr>
      <vt:lpstr>Calibri Light</vt:lpstr>
      <vt:lpstr>Cambria Math</vt:lpstr>
      <vt:lpstr>Office Theme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Phillip Oberdorfer</dc:creator>
  <cp:lastModifiedBy>Renji (Boris) Hao</cp:lastModifiedBy>
  <cp:revision>134</cp:revision>
  <cp:lastPrinted>2023-01-06T15:48:00Z</cp:lastPrinted>
  <dcterms:created xsi:type="dcterms:W3CDTF">2023-01-03T14:57:00Z</dcterms:created>
  <dcterms:modified xsi:type="dcterms:W3CDTF">2024-10-24T02:31:15Z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B8D540B0572F4324B2B1831B28E6C4FA_12</vt:lpwstr>
  </property>
  <property fmtid="{D5CDD505-2E9C-101B-9397-08002B2CF9AE}" pid="3" name="KSOProductBuildVer">
    <vt:lpwstr>2052-12.1.0.18240</vt:lpwstr>
  </property>
</Properties>
</file>