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2" r:id="rId1"/>
  </p:sldMasterIdLst>
  <p:notesMasterIdLst>
    <p:notesMasterId r:id="rId22"/>
  </p:notesMasterIdLst>
  <p:sldIdLst>
    <p:sldId id="376" r:id="rId2"/>
    <p:sldId id="2585" r:id="rId3"/>
    <p:sldId id="2751" r:id="rId4"/>
    <p:sldId id="2753" r:id="rId5"/>
    <p:sldId id="2795" r:id="rId6"/>
    <p:sldId id="1206" r:id="rId7"/>
    <p:sldId id="2788" r:id="rId8"/>
    <p:sldId id="2582" r:id="rId9"/>
    <p:sldId id="2791" r:id="rId10"/>
    <p:sldId id="2761" r:id="rId11"/>
    <p:sldId id="2770" r:id="rId12"/>
    <p:sldId id="2769" r:id="rId13"/>
    <p:sldId id="2771" r:id="rId14"/>
    <p:sldId id="2773" r:id="rId15"/>
    <p:sldId id="426" r:id="rId16"/>
    <p:sldId id="2776" r:id="rId17"/>
    <p:sldId id="2796" r:id="rId18"/>
    <p:sldId id="2798" r:id="rId19"/>
    <p:sldId id="2792" r:id="rId20"/>
    <p:sldId id="378" r:id="rId21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" id="{A5123887-6EB9-404C-923B-C0063AC7059D}">
          <p14:sldIdLst>
            <p14:sldId id="376"/>
          </p14:sldIdLst>
        </p14:section>
        <p14:section name="Introduction" id="{58BBE26F-AC49-4A6D-B573-EED536B78D9E}">
          <p14:sldIdLst>
            <p14:sldId id="2585"/>
            <p14:sldId id="2751"/>
            <p14:sldId id="2753"/>
            <p14:sldId id="2795"/>
            <p14:sldId id="1206"/>
          </p14:sldIdLst>
        </p14:section>
        <p14:section name="Methods &amp; Results" id="{1512AB31-7462-4A71-BE39-51996DF9DBC5}">
          <p14:sldIdLst>
            <p14:sldId id="2788"/>
            <p14:sldId id="2582"/>
            <p14:sldId id="2791"/>
            <p14:sldId id="2761"/>
            <p14:sldId id="2770"/>
            <p14:sldId id="2769"/>
            <p14:sldId id="2771"/>
            <p14:sldId id="2773"/>
            <p14:sldId id="426"/>
            <p14:sldId id="2776"/>
            <p14:sldId id="2796"/>
            <p14:sldId id="2798"/>
          </p14:sldIdLst>
        </p14:section>
        <p14:section name="Conclusion" id="{FAAA6A39-60D7-4AF9-A0DB-AD9E3105DAC7}">
          <p14:sldIdLst>
            <p14:sldId id="2792"/>
            <p14:sldId id="378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0E7DA6C-6F4E-BF33-4113-DC818BF74A02}" name="Nirmal Paudel" initials="NP" userId="S::npaudel@veryst.com::b58ea01e-52b0-4165-94df-951f04f40740" providerId="AD"/>
  <p188:author id="{0A0333A9-0BE7-B7E9-3AAE-AF350DE15047}" name="Michael Kuron" initials="MK" userId="S::mkuron@veryst.com::f4f4a093-92e1-4089-9cf8-7cc843f534c2" providerId="AD"/>
  <p188:author id="{A20905EC-2150-86C2-1BFE-80A0716FEDBF}" name="Sean Teller" initials="ST" userId="S::STeller@veryst.com::e608eaf9-56a9-4cb7-9910-0e0966663e3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B3B8B8"/>
    <a:srgbClr val="2D69AF"/>
    <a:srgbClr val="1616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02" autoAdjust="0"/>
    <p:restoredTop sz="86441" autoAdjust="0"/>
  </p:normalViewPr>
  <p:slideViewPr>
    <p:cSldViewPr snapToGrid="0">
      <p:cViewPr>
        <p:scale>
          <a:sx n="75" d="100"/>
          <a:sy n="75" d="100"/>
        </p:scale>
        <p:origin x="1350" y="12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1" d="100"/>
          <a:sy n="81" d="100"/>
        </p:scale>
        <p:origin x="3894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FD0755-D811-F643-8258-90B002732983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4224E6-B842-C14A-8150-4707583E1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120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9728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1pPr>
    <a:lvl2pPr marL="548640" algn="l" defTabSz="109728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2pPr>
    <a:lvl3pPr marL="1097280" algn="l" defTabSz="109728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3pPr>
    <a:lvl4pPr marL="1645920" algn="l" defTabSz="109728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4pPr>
    <a:lvl5pPr marL="2194560" algn="l" defTabSz="109728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5pPr>
    <a:lvl6pPr marL="2743200" algn="l" defTabSz="109728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6pPr>
    <a:lvl7pPr marL="3291840" algn="l" defTabSz="109728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7pPr>
    <a:lvl8pPr marL="3840480" algn="l" defTabSz="109728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8pPr>
    <a:lvl9pPr marL="4389120" algn="l" defTabSz="109728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4224E6-B842-C14A-8150-4707583E11F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9947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E1C8CE-4FE6-393A-A88A-FB41223EBC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46DF299-3A5E-F8B5-EA88-2ED0655C096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D8B5C3F-6D83-6721-B29F-130203635E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79C5D4-6727-A1F5-E681-6001EC95F6D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4224E6-B842-C14A-8150-4707583E11F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4930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4224E6-B842-C14A-8150-4707583E11F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817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03AEDD-D43D-96C9-DC46-DB2B1F1A95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9D8995E-7E24-BAAE-5070-3035D266A4A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4968FC6-B9E6-BBAA-D3F9-036F3E0968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528423-9977-4FCA-2D5B-C22EC124BFD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4224E6-B842-C14A-8150-4707583E11F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8992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226944-357F-B52A-B65F-A44CB5B676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81CD361-08AD-F711-B406-487671C1C1B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068133E-F4AD-B83F-497B-33FDF25194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Parameter Value: Frequency Range~110–205 kHz (Qi BPP/MPP) Typical Leakage Limit≤ </a:t>
            </a:r>
            <a:r>
              <a:rPr lang="en-US" b="1" dirty="0"/>
              <a:t>27–100 µT RMS</a:t>
            </a:r>
            <a:r>
              <a:rPr lang="en-US" dirty="0"/>
              <a:t>, depending on proximity </a:t>
            </a:r>
          </a:p>
          <a:p>
            <a:r>
              <a:rPr lang="en-US" dirty="0"/>
              <a:t>Regulation Basis ICNIRP, IEC 62311, FCC Part 15, CE EMC </a:t>
            </a:r>
          </a:p>
          <a:p>
            <a:r>
              <a:rPr lang="en-US" dirty="0"/>
              <a:t>Design Target~</a:t>
            </a:r>
            <a:r>
              <a:rPr lang="en-US" b="1" dirty="0"/>
              <a:t>10–30 µT</a:t>
            </a:r>
            <a:r>
              <a:rPr lang="en-US" dirty="0"/>
              <a:t> at 2 cm from pad edge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F1970B-1F44-D1E9-5233-D4757CF6931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4224E6-B842-C14A-8150-4707583E11F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0938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98C9E1-D55C-3B15-7F82-12E3BB3FBB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0D01764-B7BB-CF92-A7F7-DB855D0B271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1230DF3-F7C5-90C6-1C0A-175464A035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3BFE11-D7C2-7BD6-39A9-08AD2483BA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4224E6-B842-C14A-8150-4707583E11F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8039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"This slide highlights the broad application of </a:t>
            </a:r>
            <a:r>
              <a:rPr lang="en-US" b="1" dirty="0"/>
              <a:t>wireless power transfer</a:t>
            </a:r>
            <a:r>
              <a:rPr lang="en-US" dirty="0"/>
              <a:t> across industries.</a:t>
            </a:r>
          </a:p>
          <a:p>
            <a:pPr>
              <a:buNone/>
            </a:pPr>
            <a:r>
              <a:rPr lang="en-US" dirty="0"/>
              <a:t>In </a:t>
            </a:r>
            <a:r>
              <a:rPr lang="en-US" b="1" dirty="0"/>
              <a:t>consumer electronics</a:t>
            </a:r>
            <a:r>
              <a:rPr lang="en-US" dirty="0"/>
              <a:t>, it's already common in </a:t>
            </a:r>
            <a:r>
              <a:rPr lang="en-US" b="1" dirty="0"/>
              <a:t>phones, earbuds, and wearables</a:t>
            </a:r>
            <a:r>
              <a:rPr lang="en-US" dirty="0"/>
              <a:t>, offering convenience and sealed designs.</a:t>
            </a:r>
          </a:p>
          <a:p>
            <a:pPr>
              <a:buNone/>
            </a:pPr>
            <a:r>
              <a:rPr lang="en-US" dirty="0"/>
              <a:t>In </a:t>
            </a:r>
            <a:r>
              <a:rPr lang="en-US" b="1" dirty="0"/>
              <a:t>automotive</a:t>
            </a:r>
            <a:r>
              <a:rPr lang="en-US" dirty="0"/>
              <a:t>, wireless charging is being used for </a:t>
            </a:r>
            <a:r>
              <a:rPr lang="en-US" b="1" dirty="0"/>
              <a:t>EVs, e-bikes, and scooters</a:t>
            </a:r>
            <a:r>
              <a:rPr lang="en-US" dirty="0"/>
              <a:t>, including both </a:t>
            </a:r>
            <a:r>
              <a:rPr lang="en-US" b="1" dirty="0"/>
              <a:t>stationary and dynamic charging</a:t>
            </a:r>
            <a:r>
              <a:rPr lang="en-US" dirty="0"/>
              <a:t>.</a:t>
            </a:r>
          </a:p>
          <a:p>
            <a:pPr>
              <a:buNone/>
            </a:pPr>
            <a:r>
              <a:rPr lang="en-US" dirty="0"/>
              <a:t>In </a:t>
            </a:r>
            <a:r>
              <a:rPr lang="en-US" b="1" dirty="0"/>
              <a:t>aerospace</a:t>
            </a:r>
            <a:r>
              <a:rPr lang="en-US" dirty="0"/>
              <a:t>, it's helping </a:t>
            </a:r>
            <a:r>
              <a:rPr lang="en-US" b="1" dirty="0"/>
              <a:t>drones, UAVs, and satellites</a:t>
            </a:r>
            <a:r>
              <a:rPr lang="en-US" dirty="0"/>
              <a:t> recharge without physical connections, especially in hard-to-reach areas.</a:t>
            </a:r>
          </a:p>
          <a:p>
            <a:pPr>
              <a:buNone/>
            </a:pPr>
            <a:r>
              <a:rPr lang="en-US" dirty="0"/>
              <a:t>The </a:t>
            </a:r>
            <a:r>
              <a:rPr lang="en-US" b="1" dirty="0"/>
              <a:t>power and energy sector</a:t>
            </a:r>
            <a:r>
              <a:rPr lang="en-US" dirty="0"/>
              <a:t> uses WPT in </a:t>
            </a:r>
            <a:r>
              <a:rPr lang="en-US" b="1" dirty="0"/>
              <a:t>hazardous or remote environments</a:t>
            </a:r>
            <a:r>
              <a:rPr lang="en-US" dirty="0"/>
              <a:t>, avoiding cables.</a:t>
            </a:r>
          </a:p>
          <a:p>
            <a:pPr>
              <a:buNone/>
            </a:pPr>
            <a:r>
              <a:rPr lang="en-US" dirty="0"/>
              <a:t>In </a:t>
            </a:r>
            <a:r>
              <a:rPr lang="en-US" b="1" dirty="0"/>
              <a:t>robotics</a:t>
            </a:r>
            <a:r>
              <a:rPr lang="en-US" dirty="0"/>
              <a:t>, it powers </a:t>
            </a:r>
            <a:r>
              <a:rPr lang="en-US" b="1" dirty="0"/>
              <a:t>rotating joints and mobile robots</a:t>
            </a:r>
            <a:r>
              <a:rPr lang="en-US" dirty="0"/>
              <a:t> continuously without wires, improving reliability.</a:t>
            </a:r>
          </a:p>
          <a:p>
            <a:pPr>
              <a:buNone/>
            </a:pPr>
            <a:r>
              <a:rPr lang="en-US" dirty="0"/>
              <a:t>And finally, in </a:t>
            </a:r>
            <a:r>
              <a:rPr lang="en-US" b="1" dirty="0"/>
              <a:t>medical devices</a:t>
            </a:r>
            <a:r>
              <a:rPr lang="en-US" dirty="0"/>
              <a:t>, wireless charging enables sealed, safe </a:t>
            </a:r>
            <a:r>
              <a:rPr lang="en-US" b="1" dirty="0"/>
              <a:t>implants, surgical tools, and wearables</a:t>
            </a:r>
            <a:r>
              <a:rPr lang="en-US" dirty="0"/>
              <a:t>.</a:t>
            </a:r>
          </a:p>
          <a:p>
            <a:r>
              <a:rPr lang="en-US" dirty="0"/>
              <a:t>So, WPT is enabling safer, more reliable, and cable-free power delivery across a wide range of technologies."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4224E6-B842-C14A-8150-4707583E11F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7992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A WPT system consists of two major sections — the </a:t>
            </a:r>
            <a:r>
              <a:rPr lang="en-US" b="1" dirty="0"/>
              <a:t>primary (transmitter)</a:t>
            </a:r>
            <a:r>
              <a:rPr lang="en-US" dirty="0"/>
              <a:t> and the </a:t>
            </a:r>
            <a:r>
              <a:rPr lang="en-US" b="1" dirty="0"/>
              <a:t>secondary (receiver)</a:t>
            </a:r>
            <a:r>
              <a:rPr lang="en-US" dirty="0"/>
              <a:t> — each with specific roles and components.</a:t>
            </a:r>
          </a:p>
          <a:p>
            <a:pPr>
              <a:buNone/>
            </a:pPr>
            <a:r>
              <a:rPr lang="en-US" b="1" dirty="0"/>
              <a:t>On the Primary Side</a:t>
            </a:r>
            <a:r>
              <a:rPr lang="en-US" dirty="0"/>
              <a:t>,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It starts with a </a:t>
            </a:r>
            <a:r>
              <a:rPr lang="en-US" b="1" dirty="0"/>
              <a:t>power supply</a:t>
            </a:r>
            <a:r>
              <a:rPr lang="en-US" dirty="0"/>
              <a:t>, which feeds an </a:t>
            </a:r>
            <a:r>
              <a:rPr lang="en-US" b="1" dirty="0"/>
              <a:t>inverter</a:t>
            </a:r>
            <a:r>
              <a:rPr lang="en-US" dirty="0"/>
              <a:t> that converts DC to high-frequency AC.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</a:t>
            </a:r>
            <a:r>
              <a:rPr lang="en-US" b="1" dirty="0"/>
              <a:t>compensation network</a:t>
            </a:r>
            <a:r>
              <a:rPr lang="en-US" dirty="0"/>
              <a:t> ensures efficient energy transfer by resonating with the coil at the operating frequency.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</a:t>
            </a:r>
            <a:r>
              <a:rPr lang="en-US" b="1" dirty="0"/>
              <a:t>primary coil</a:t>
            </a:r>
            <a:r>
              <a:rPr lang="en-US" dirty="0"/>
              <a:t>, often mounted on a </a:t>
            </a:r>
            <a:r>
              <a:rPr lang="en-US" b="1" dirty="0"/>
              <a:t>core</a:t>
            </a:r>
            <a:r>
              <a:rPr lang="en-US" dirty="0"/>
              <a:t> and covered with a </a:t>
            </a:r>
            <a:r>
              <a:rPr lang="en-US" b="1" dirty="0"/>
              <a:t>shield</a:t>
            </a:r>
            <a:r>
              <a:rPr lang="en-US" dirty="0"/>
              <a:t>, generates the magnetic field.</a:t>
            </a:r>
          </a:p>
          <a:p>
            <a:pPr>
              <a:buNone/>
            </a:pPr>
            <a:r>
              <a:rPr lang="en-US" b="1" dirty="0"/>
              <a:t>On the Secondary Side</a:t>
            </a:r>
            <a:r>
              <a:rPr lang="en-US" dirty="0"/>
              <a:t>,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</a:t>
            </a:r>
            <a:r>
              <a:rPr lang="en-US" b="1" dirty="0"/>
              <a:t>secondary coil</a:t>
            </a:r>
            <a:r>
              <a:rPr lang="en-US" dirty="0"/>
              <a:t> captures the magnetic field and induces voltage, supported by its own </a:t>
            </a:r>
            <a:r>
              <a:rPr lang="en-US" b="1" dirty="0"/>
              <a:t>core</a:t>
            </a:r>
            <a:r>
              <a:rPr lang="en-US" dirty="0"/>
              <a:t> and </a:t>
            </a:r>
            <a:r>
              <a:rPr lang="en-US" b="1" dirty="0"/>
              <a:t>shield</a:t>
            </a:r>
            <a:r>
              <a:rPr lang="en-US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 </a:t>
            </a:r>
            <a:r>
              <a:rPr lang="en-US" b="1" dirty="0"/>
              <a:t>compensation network</a:t>
            </a:r>
            <a:r>
              <a:rPr lang="en-US" dirty="0"/>
              <a:t> maximizes power capture and transfers it to a </a:t>
            </a:r>
            <a:r>
              <a:rPr lang="en-US" b="1" dirty="0"/>
              <a:t>rectifier</a:t>
            </a:r>
            <a:r>
              <a:rPr lang="en-US" dirty="0"/>
              <a:t>, which converts it back to DC for the </a:t>
            </a:r>
            <a:r>
              <a:rPr lang="en-US" b="1" dirty="0"/>
              <a:t>load</a:t>
            </a:r>
            <a:r>
              <a:rPr lang="en-US" dirty="0"/>
              <a:t>, such as a battery.</a:t>
            </a:r>
          </a:p>
          <a:p>
            <a:pPr>
              <a:buNone/>
            </a:pPr>
            <a:r>
              <a:rPr lang="en-US" dirty="0"/>
              <a:t>To ensure </a:t>
            </a:r>
            <a:r>
              <a:rPr lang="en-US" b="1" dirty="0"/>
              <a:t>safety and compliance</a:t>
            </a:r>
            <a:r>
              <a:rPr lang="en-US" dirty="0"/>
              <a:t>,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Foreign Object Detection (FOD)</a:t>
            </a:r>
            <a:r>
              <a:rPr lang="en-US" dirty="0"/>
              <a:t> and </a:t>
            </a:r>
            <a:r>
              <a:rPr lang="en-US" b="1" dirty="0"/>
              <a:t>Living Object Detection (LOD)</a:t>
            </a:r>
            <a:r>
              <a:rPr lang="en-US" dirty="0"/>
              <a:t> prevent hazards,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and </a:t>
            </a:r>
            <a:r>
              <a:rPr lang="en-US" b="1" dirty="0"/>
              <a:t>EMC/EMI shielding</a:t>
            </a:r>
            <a:r>
              <a:rPr lang="en-US" dirty="0"/>
              <a:t> helps meet regulatory standards and avoids interference.</a:t>
            </a:r>
          </a:p>
          <a:p>
            <a:r>
              <a:rPr lang="en-US" dirty="0"/>
              <a:t>Together, these components form a tightly integrated system for efficient and safe wireless power delivery.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4224E6-B842-C14A-8150-4707583E11F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6258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Designing WPT systems goes far beyond coil design. There are three major categories of challenges.</a:t>
            </a:r>
          </a:p>
          <a:p>
            <a:pPr>
              <a:buNone/>
            </a:pPr>
            <a:r>
              <a:rPr lang="en-US" b="1" dirty="0"/>
              <a:t>1. Magnetic Effects: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We deal with </a:t>
            </a:r>
            <a:r>
              <a:rPr lang="en-US" b="1" dirty="0"/>
              <a:t>strong magnetic fields</a:t>
            </a:r>
            <a:r>
              <a:rPr lang="en-US" dirty="0"/>
              <a:t>, which can induce </a:t>
            </a:r>
            <a:r>
              <a:rPr lang="en-US" b="1" dirty="0"/>
              <a:t>eddy currents</a:t>
            </a:r>
            <a:r>
              <a:rPr lang="en-US" dirty="0"/>
              <a:t> in nearby structures.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Nonlinear magnetic materials</a:t>
            </a:r>
            <a:r>
              <a:rPr lang="en-US" dirty="0"/>
              <a:t> like ferrites complicate the field distribution.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Skin and proximity effects</a:t>
            </a:r>
            <a:r>
              <a:rPr lang="en-US" dirty="0"/>
              <a:t> at high frequency increase conductor losses.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use of </a:t>
            </a:r>
            <a:r>
              <a:rPr lang="en-US" b="1" dirty="0"/>
              <a:t>lumped RLC models</a:t>
            </a:r>
            <a:r>
              <a:rPr lang="en-US" dirty="0"/>
              <a:t> may not fully capture these distributed effects.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Shielding</a:t>
            </a:r>
            <a:r>
              <a:rPr lang="en-US" dirty="0"/>
              <a:t> becomes critical to prevent interference and meet EMC standards.</a:t>
            </a:r>
          </a:p>
          <a:p>
            <a:pPr>
              <a:buNone/>
            </a:pPr>
            <a:r>
              <a:rPr lang="en-US" b="1" dirty="0"/>
              <a:t>2. Multiphysics Effects: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Power loss leads to </a:t>
            </a:r>
            <a:r>
              <a:rPr lang="en-US" b="1" dirty="0"/>
              <a:t>heating</a:t>
            </a:r>
            <a:r>
              <a:rPr lang="en-US" dirty="0"/>
              <a:t>, so thermal modeling is essential.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Structural deformation due to </a:t>
            </a:r>
            <a:r>
              <a:rPr lang="en-US" b="1" dirty="0"/>
              <a:t>thermal expansion</a:t>
            </a:r>
            <a:r>
              <a:rPr lang="en-US" dirty="0"/>
              <a:t> or electromagnetic forces can affect alignment or coil shape.</a:t>
            </a:r>
          </a:p>
          <a:p>
            <a:pPr>
              <a:buNone/>
            </a:pPr>
            <a:r>
              <a:rPr lang="en-US" b="1" dirty="0"/>
              <a:t>3. System-Level Design: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Accurate modeling of the </a:t>
            </a:r>
            <a:r>
              <a:rPr lang="en-US" b="1" dirty="0"/>
              <a:t>load</a:t>
            </a:r>
            <a:r>
              <a:rPr lang="en-US" dirty="0"/>
              <a:t>, whether a </a:t>
            </a:r>
            <a:r>
              <a:rPr lang="en-US" b="1" dirty="0"/>
              <a:t>battery</a:t>
            </a:r>
            <a:r>
              <a:rPr lang="en-US" dirty="0"/>
              <a:t> or </a:t>
            </a:r>
            <a:r>
              <a:rPr lang="en-US" b="1" dirty="0"/>
              <a:t>grid interface</a:t>
            </a:r>
            <a:r>
              <a:rPr lang="en-US" dirty="0"/>
              <a:t>, is crucial.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Dynamic loads can detune the system or affect efficiency if not properly accounted for.</a:t>
            </a:r>
          </a:p>
          <a:p>
            <a:r>
              <a:rPr lang="en-US" dirty="0"/>
              <a:t>Solving these challenges requires a coupled electromagnetic–thermal–mechanical approach and careful system co-design.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4224E6-B842-C14A-8150-4707583E11F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5889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The </a:t>
            </a:r>
            <a:r>
              <a:rPr lang="en-US" b="1" dirty="0"/>
              <a:t>Quality Factor</a:t>
            </a:r>
            <a:r>
              <a:rPr lang="en-US" dirty="0"/>
              <a:t>, or </a:t>
            </a:r>
            <a:r>
              <a:rPr lang="en-US" b="1" dirty="0"/>
              <a:t>Q-factor</a:t>
            </a:r>
            <a:r>
              <a:rPr lang="en-US" dirty="0"/>
              <a:t>, is a measure of how "good" a resonant circuit is at storing energy versus losing it.</a:t>
            </a:r>
          </a:p>
          <a:p>
            <a:pPr>
              <a:buNone/>
            </a:pPr>
            <a:r>
              <a:rPr lang="en-US" dirty="0"/>
              <a:t>In wireless power transfer, a </a:t>
            </a:r>
            <a:r>
              <a:rPr lang="en-US" b="1" dirty="0"/>
              <a:t>higher Q-factor</a:t>
            </a:r>
            <a:r>
              <a:rPr lang="en-US" dirty="0"/>
              <a:t> means </a:t>
            </a:r>
            <a:r>
              <a:rPr lang="en-US" b="1" dirty="0"/>
              <a:t>lower energy losses</a:t>
            </a:r>
            <a:r>
              <a:rPr lang="en-US" dirty="0"/>
              <a:t> in the coils and a </a:t>
            </a:r>
            <a:r>
              <a:rPr lang="en-US" b="1" dirty="0"/>
              <a:t>sharper resonance</a:t>
            </a:r>
            <a:r>
              <a:rPr lang="en-US" dirty="0"/>
              <a:t>, which is critical for efficient power transfer.</a:t>
            </a:r>
          </a:p>
          <a:p>
            <a:pPr>
              <a:buNone/>
            </a:pPr>
            <a:r>
              <a:rPr lang="en-US" dirty="0"/>
              <a:t>Mathematically, for an RLC circuit:</a:t>
            </a:r>
            <a:br>
              <a:rPr lang="en-US" dirty="0"/>
            </a:br>
            <a:r>
              <a:rPr lang="en-US" b="1" dirty="0"/>
              <a:t>Q = (</a:t>
            </a:r>
            <a:r>
              <a:rPr lang="en-US" b="1" dirty="0" err="1"/>
              <a:t>ωL</a:t>
            </a:r>
            <a:r>
              <a:rPr lang="en-US" b="1" dirty="0"/>
              <a:t>) / R</a:t>
            </a:r>
            <a:br>
              <a:rPr lang="en-US" dirty="0"/>
            </a:br>
            <a:r>
              <a:rPr lang="en-US" dirty="0"/>
              <a:t>– where </a:t>
            </a:r>
            <a:r>
              <a:rPr lang="en-US" b="1" dirty="0"/>
              <a:t>ω</a:t>
            </a:r>
            <a:r>
              <a:rPr lang="en-US" dirty="0"/>
              <a:t> is the angular frequency, </a:t>
            </a:r>
            <a:r>
              <a:rPr lang="en-US" b="1" dirty="0"/>
              <a:t>L</a:t>
            </a:r>
            <a:r>
              <a:rPr lang="en-US" dirty="0"/>
              <a:t> is the inductance, and </a:t>
            </a:r>
            <a:r>
              <a:rPr lang="en-US" b="1" dirty="0"/>
              <a:t>R</a:t>
            </a:r>
            <a:r>
              <a:rPr lang="en-US" dirty="0"/>
              <a:t> is the resistance.</a:t>
            </a:r>
          </a:p>
          <a:p>
            <a:r>
              <a:rPr lang="en-US" dirty="0"/>
              <a:t>A </a:t>
            </a:r>
            <a:r>
              <a:rPr lang="en-US" b="1" dirty="0"/>
              <a:t>high Q</a:t>
            </a:r>
            <a:r>
              <a:rPr lang="en-US" dirty="0"/>
              <a:t> helps achieve </a:t>
            </a:r>
            <a:r>
              <a:rPr lang="en-US" b="1" dirty="0"/>
              <a:t>better efficiency</a:t>
            </a:r>
            <a:r>
              <a:rPr lang="en-US" dirty="0"/>
              <a:t> and </a:t>
            </a:r>
            <a:r>
              <a:rPr lang="en-US" b="1" dirty="0"/>
              <a:t>stronger coupling</a:t>
            </a:r>
            <a:r>
              <a:rPr lang="en-US" dirty="0"/>
              <a:t>, but may make the system more sensitive to detuning.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/>
              <a:t>The </a:t>
            </a:r>
            <a:r>
              <a:rPr lang="en-US" b="1" dirty="0"/>
              <a:t>Q-factor</a:t>
            </a:r>
            <a:r>
              <a:rPr lang="en-US" dirty="0"/>
              <a:t> and </a:t>
            </a:r>
            <a:r>
              <a:rPr lang="en-US" b="1" dirty="0"/>
              <a:t>bandwidth</a:t>
            </a:r>
            <a:r>
              <a:rPr lang="en-US" dirty="0"/>
              <a:t> are inversely related in a resonant system. A </a:t>
            </a:r>
            <a:r>
              <a:rPr lang="en-US" b="1" dirty="0"/>
              <a:t>high Q-factor</a:t>
            </a:r>
            <a:r>
              <a:rPr lang="en-US" dirty="0"/>
              <a:t> means </a:t>
            </a:r>
            <a:r>
              <a:rPr lang="en-US" b="1" dirty="0"/>
              <a:t>narrow bandwidth</a:t>
            </a:r>
            <a:r>
              <a:rPr lang="en-US" dirty="0"/>
              <a:t>, and a </a:t>
            </a:r>
            <a:r>
              <a:rPr lang="en-US" b="1" dirty="0"/>
              <a:t>low Q-factor</a:t>
            </a:r>
            <a:r>
              <a:rPr lang="en-US" dirty="0"/>
              <a:t> means </a:t>
            </a:r>
            <a:r>
              <a:rPr lang="en-US" b="1" dirty="0"/>
              <a:t>wider bandwidth</a:t>
            </a:r>
            <a:r>
              <a:rPr lang="en-US" dirty="0"/>
              <a:t>.</a:t>
            </a:r>
          </a:p>
          <a:p>
            <a:pPr>
              <a:buNone/>
            </a:pPr>
            <a:r>
              <a:rPr lang="en-US" dirty="0"/>
              <a:t>Mathematically:</a:t>
            </a:r>
          </a:p>
          <a:p>
            <a:r>
              <a:rPr lang="en-US" b="1" dirty="0"/>
              <a:t>Bandwidth (</a:t>
            </a:r>
            <a:r>
              <a:rPr lang="en-US" b="1" dirty="0" err="1"/>
              <a:t>Δf</a:t>
            </a:r>
            <a:r>
              <a:rPr lang="en-US" b="1" dirty="0"/>
              <a:t>) = f₀ / Q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4224E6-B842-C14A-8150-4707583E11F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7036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In wireless power transfer systems, </a:t>
            </a:r>
            <a:r>
              <a:rPr lang="en-US" b="1" dirty="0"/>
              <a:t>maximum power</a:t>
            </a:r>
            <a:r>
              <a:rPr lang="en-US" dirty="0"/>
              <a:t> is delivered to the load when the </a:t>
            </a:r>
            <a:r>
              <a:rPr lang="en-US" b="1" dirty="0"/>
              <a:t>load resistance matches the source’s Thevenin or reflected resistance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At this point, the </a:t>
            </a:r>
            <a:r>
              <a:rPr lang="en-US" b="1" dirty="0"/>
              <a:t>power transfer is maximized</a:t>
            </a:r>
            <a:r>
              <a:rPr lang="en-US" dirty="0"/>
              <a:t>, but </a:t>
            </a:r>
            <a:r>
              <a:rPr lang="en-US" b="1" dirty="0"/>
              <a:t>efficiency is not</a:t>
            </a:r>
            <a:r>
              <a:rPr lang="en-US" dirty="0"/>
              <a:t> — because significant power is also lost internally.</a:t>
            </a:r>
          </a:p>
          <a:p>
            <a:pPr>
              <a:buNone/>
            </a:pPr>
            <a:r>
              <a:rPr lang="en-US" dirty="0"/>
              <a:t>As the </a:t>
            </a:r>
            <a:r>
              <a:rPr lang="en-US" b="1" dirty="0"/>
              <a:t>load resistance increases</a:t>
            </a:r>
            <a:r>
              <a:rPr lang="en-US" dirty="0"/>
              <a:t> beyond the matched point, </a:t>
            </a:r>
            <a:r>
              <a:rPr lang="en-US" b="1" dirty="0"/>
              <a:t>less current is drawn</a:t>
            </a:r>
            <a:r>
              <a:rPr lang="en-US" dirty="0"/>
              <a:t>, so the power delivered drops, but </a:t>
            </a:r>
            <a:r>
              <a:rPr lang="en-US" b="1" dirty="0"/>
              <a:t>efficiency improves</a:t>
            </a:r>
            <a:r>
              <a:rPr lang="en-US" dirty="0"/>
              <a:t> due to </a:t>
            </a:r>
            <a:r>
              <a:rPr lang="en-US" b="1" dirty="0"/>
              <a:t>reduced conduction losses</a:t>
            </a:r>
            <a:r>
              <a:rPr lang="en-US" dirty="0"/>
              <a:t>.</a:t>
            </a:r>
          </a:p>
          <a:p>
            <a:r>
              <a:rPr lang="en-US" dirty="0"/>
              <a:t>Efficiency can be enhanced by </a:t>
            </a:r>
            <a:r>
              <a:rPr lang="en-US" b="1" dirty="0"/>
              <a:t>minimizing the internal resistance</a:t>
            </a:r>
            <a:r>
              <a:rPr lang="en-US" dirty="0"/>
              <a:t> of the coils (</a:t>
            </a:r>
            <a:r>
              <a:rPr lang="en-US" b="1" dirty="0"/>
              <a:t>Rp and Rs</a:t>
            </a:r>
            <a:r>
              <a:rPr lang="en-US" dirty="0"/>
              <a:t>) and by </a:t>
            </a:r>
            <a:r>
              <a:rPr lang="en-US" b="1" dirty="0"/>
              <a:t>increasing the mutual inductance (M)</a:t>
            </a:r>
            <a:r>
              <a:rPr lang="en-US" dirty="0"/>
              <a:t> between the primary and secondary coils.</a:t>
            </a:r>
            <a:br>
              <a:rPr lang="en-US" dirty="0"/>
            </a:br>
            <a:r>
              <a:rPr lang="en-US" dirty="0"/>
              <a:t>However, it’s important to note that </a:t>
            </a:r>
            <a:r>
              <a:rPr lang="en-US" b="1" dirty="0"/>
              <a:t>inverters, rectifiers, and resonant circuits</a:t>
            </a:r>
            <a:r>
              <a:rPr lang="en-US" dirty="0"/>
              <a:t> always introduce </a:t>
            </a:r>
            <a:r>
              <a:rPr lang="en-US" b="1" dirty="0"/>
              <a:t>additional losses</a:t>
            </a:r>
            <a:r>
              <a:rPr lang="en-US" dirty="0"/>
              <a:t>, so system-wide optimization is essential.</a:t>
            </a:r>
          </a:p>
          <a:p>
            <a:endParaRPr lang="en-US" b="0" dirty="0"/>
          </a:p>
          <a:p>
            <a:endParaRPr lang="en-US" b="0" dirty="0"/>
          </a:p>
          <a:p>
            <a:r>
              <a:rPr lang="en-US" b="0" dirty="0"/>
              <a:t>"Maximum power transfer occurs when the load resistance is matched, but that point does not yield the highest efficiency. </a:t>
            </a:r>
          </a:p>
          <a:p>
            <a:r>
              <a:rPr lang="en-US" b="0" dirty="0"/>
              <a:t>For high-efficiency operation, the load resistance is typically set higher than the matched condition, sacrificing some power for reduced losses.“</a:t>
            </a:r>
          </a:p>
          <a:p>
            <a:r>
              <a:rPr lang="en-US" b="0" dirty="0"/>
              <a:t>Page # 37 of Book by Zhen Zhang and Hongliang Pang “Wireless Power Transfer”.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4224E6-B842-C14A-8150-4707583E11F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5369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37D7C9-8BFE-51C0-6971-D15C4F36C2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BC0D04B-6E30-BFF1-C00F-62CDEDB1994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649767D-C6F8-964F-27CD-FCE5059660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Magnetic Fields 1: We excited only Primary and set secondary current is zero. </a:t>
            </a:r>
          </a:p>
          <a:p>
            <a:r>
              <a:rPr lang="en-US" dirty="0"/>
              <a:t>Magnetic Fields 2: We excited only Secondary and set Primary current to zero. 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FC58FE-FB8B-CF97-1C08-D008E4DB7CF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4224E6-B842-C14A-8150-4707583E11F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2687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4224E6-B842-C14A-8150-4707583E11F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9114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E8A72A7-20C1-E89E-28C4-E48D2C44E42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4630400" cy="8229600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object 8">
            <a:extLst>
              <a:ext uri="{FF2B5EF4-FFF2-40B4-BE49-F238E27FC236}">
                <a16:creationId xmlns:a16="http://schemas.microsoft.com/office/drawing/2014/main" id="{F698B628-0131-692B-FE1D-337DD1E6EE49}"/>
              </a:ext>
            </a:extLst>
          </p:cNvPr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73100" y="4483100"/>
            <a:ext cx="13284200" cy="430887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91440" indent="12700" defTabSz="91440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800" b="0">
                <a:solidFill>
                  <a:srgbClr val="DDDDDD"/>
                </a:solidFill>
                <a:latin typeface="+mn-lt"/>
                <a:ea typeface="Calibri"/>
                <a:cs typeface="Calibri"/>
                <a:sym typeface="Calibri"/>
              </a:defRPr>
            </a:lvl1pPr>
          </a:lstStyle>
          <a:p>
            <a:pPr lvl="0"/>
            <a:r>
              <a:rPr lang="en-US" dirty="0"/>
              <a:t>Insert author names here…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2763" y="7189471"/>
            <a:ext cx="3291840" cy="438150"/>
          </a:xfrm>
        </p:spPr>
        <p:txBody>
          <a:bodyPr/>
          <a:lstStyle>
            <a:lvl1pPr algn="r">
              <a:defRPr sz="18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42DC36D-2B7F-432C-A4FE-ADEECB2187C5}" type="datetime1">
              <a:rPr lang="en-US" smtClean="0"/>
              <a:t>9/1/2025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7176428"/>
            <a:ext cx="3291839" cy="438150"/>
          </a:xfrm>
        </p:spPr>
        <p:txBody>
          <a:bodyPr/>
          <a:lstStyle>
            <a:lvl1pPr algn="l">
              <a:defRPr sz="18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dirty="0"/>
              <a:t>Veryst.com  | Copyright 2025, Veryst Engineering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AF833A3-AC68-5C00-8311-587D7D59FF3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76656" y="603504"/>
            <a:ext cx="3351675" cy="52120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BEA3757-298C-2D0D-01F1-368AF8A7C1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3099" y="1797812"/>
            <a:ext cx="13286232" cy="2532888"/>
          </a:xfrm>
        </p:spPr>
        <p:txBody>
          <a:bodyPr anchor="b">
            <a:normAutofit/>
          </a:bodyPr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 Here…</a:t>
            </a:r>
          </a:p>
        </p:txBody>
      </p:sp>
    </p:spTree>
    <p:extLst>
      <p:ext uri="{BB962C8B-B14F-4D97-AF65-F5344CB8AC3E}">
        <p14:creationId xmlns:p14="http://schemas.microsoft.com/office/powerpoint/2010/main" val="8911460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pos="4608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ecutive 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D832DA-6A6A-D300-E1B8-9C8E2152829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799" y="1212870"/>
            <a:ext cx="7973568" cy="786384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400"/>
            </a:lvl1pPr>
          </a:lstStyle>
          <a:p>
            <a:r>
              <a:rPr lang="en-US" dirty="0"/>
              <a:t>Executive Summary</a:t>
            </a: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184AB499-8143-E183-9D4D-21DE05138687}"/>
              </a:ext>
            </a:extLst>
          </p:cNvPr>
          <p:cNvSpPr/>
          <p:nvPr/>
        </p:nvSpPr>
        <p:spPr>
          <a:xfrm>
            <a:off x="11559421" y="-1"/>
            <a:ext cx="3070980" cy="8229601"/>
          </a:xfrm>
          <a:prstGeom prst="rect">
            <a:avLst/>
          </a:prstGeom>
          <a:solidFill>
            <a:srgbClr val="2D69AF"/>
          </a:solidFill>
          <a:ln w="12700">
            <a:miter lim="400000"/>
          </a:ln>
        </p:spPr>
        <p:txBody>
          <a:bodyPr lIns="54863" tIns="54863" rIns="54863" bIns="54863" anchor="ctr"/>
          <a:lstStyle/>
          <a:p>
            <a:pPr algn="ctr" defTabSz="1097280">
              <a:defRPr sz="2000" b="0">
                <a:solidFill>
                  <a:srgbClr val="FFFFFF"/>
                </a:solidFill>
                <a:latin typeface="Nunito san"/>
                <a:ea typeface="Nunito san"/>
                <a:cs typeface="Nunito san"/>
                <a:sym typeface="Nunito san"/>
              </a:defRPr>
            </a:pPr>
            <a:endParaRPr/>
          </a:p>
        </p:txBody>
      </p:sp>
      <p:sp>
        <p:nvSpPr>
          <p:cNvPr id="8" name="Rectangle: Rounded Corners 3">
            <a:extLst>
              <a:ext uri="{FF2B5EF4-FFF2-40B4-BE49-F238E27FC236}">
                <a16:creationId xmlns:a16="http://schemas.microsoft.com/office/drawing/2014/main" id="{AB068AF5-B377-F7D9-B50E-C94667EC0D14}"/>
              </a:ext>
            </a:extLst>
          </p:cNvPr>
          <p:cNvSpPr/>
          <p:nvPr/>
        </p:nvSpPr>
        <p:spPr>
          <a:xfrm>
            <a:off x="9281794" y="1211348"/>
            <a:ext cx="4749565" cy="6052599"/>
          </a:xfrm>
          <a:prstGeom prst="roundRect">
            <a:avLst>
              <a:gd name="adj" fmla="val 2880"/>
            </a:avLst>
          </a:prstGeom>
          <a:solidFill>
            <a:srgbClr val="FFFFFF"/>
          </a:solidFill>
          <a:ln w="12700">
            <a:miter lim="400000"/>
          </a:ln>
          <a:effectLst>
            <a:outerShdw blurRad="1270000" dist="317500" dir="5400000" rotWithShape="0">
              <a:srgbClr val="000000">
                <a:alpha val="15000"/>
              </a:srgbClr>
            </a:outerShdw>
          </a:effectLst>
        </p:spPr>
        <p:txBody>
          <a:bodyPr lIns="54863" tIns="54863" rIns="54863" bIns="54863" anchor="ctr"/>
          <a:lstStyle/>
          <a:p>
            <a:pPr algn="ctr" defTabSz="1097280">
              <a:defRPr sz="2000" b="0">
                <a:solidFill>
                  <a:srgbClr val="FFFFFF"/>
                </a:solidFill>
                <a:latin typeface="Nunito san"/>
                <a:ea typeface="Nunito san"/>
                <a:cs typeface="Nunito san"/>
                <a:sym typeface="Nunito san"/>
              </a:defRPr>
            </a:pPr>
            <a:endParaRPr/>
          </a:p>
        </p:txBody>
      </p:sp>
      <p:sp>
        <p:nvSpPr>
          <p:cNvPr id="11" name="Google Shape;22;p1">
            <a:extLst>
              <a:ext uri="{FF2B5EF4-FFF2-40B4-BE49-F238E27FC236}">
                <a16:creationId xmlns:a16="http://schemas.microsoft.com/office/drawing/2014/main" id="{C9D59556-6BE5-86A4-8C35-E7B18881CAC9}"/>
              </a:ext>
            </a:extLst>
          </p:cNvPr>
          <p:cNvSpPr txBox="1">
            <a:spLocks noGrp="1"/>
          </p:cNvSpPr>
          <p:nvPr>
            <p:ph type="body" sz="quarter" idx="25" hasCustomPrompt="1"/>
          </p:nvPr>
        </p:nvSpPr>
        <p:spPr>
          <a:xfrm>
            <a:off x="685799" y="2262848"/>
            <a:ext cx="7969960" cy="356970"/>
          </a:xfrm>
          <a:prstGeom prst="rect">
            <a:avLst/>
          </a:prstGeom>
        </p:spPr>
        <p:txBody>
          <a:bodyPr lIns="54839" tIns="54839" rIns="54839" bIns="54839">
            <a:spAutoFit/>
          </a:bodyPr>
          <a:lstStyle>
            <a:lvl1pPr marL="0" indent="0" defTabSz="91440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1600">
                <a:solidFill>
                  <a:schemeClr val="tx1"/>
                </a:solidFill>
                <a:latin typeface="+mn-lt"/>
                <a:ea typeface="Calibri"/>
                <a:cs typeface="Calibri"/>
                <a:sym typeface="Calibri"/>
              </a:defRPr>
            </a:lvl1pPr>
          </a:lstStyle>
          <a:p>
            <a:pPr lvl="0"/>
            <a:r>
              <a:rPr lang="en-US" dirty="0"/>
              <a:t>Add text for client need here…</a:t>
            </a:r>
          </a:p>
        </p:txBody>
      </p:sp>
      <p:sp>
        <p:nvSpPr>
          <p:cNvPr id="16" name="Google Shape;22;p1">
            <a:extLst>
              <a:ext uri="{FF2B5EF4-FFF2-40B4-BE49-F238E27FC236}">
                <a16:creationId xmlns:a16="http://schemas.microsoft.com/office/drawing/2014/main" id="{F02052D1-5CC0-9527-D7FD-9DE4A1B2D8AC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673098" y="4114800"/>
            <a:ext cx="7969960" cy="356970"/>
          </a:xfrm>
          <a:prstGeom prst="rect">
            <a:avLst/>
          </a:prstGeom>
        </p:spPr>
        <p:txBody>
          <a:bodyPr lIns="54839" tIns="54839" rIns="54839" bIns="54839">
            <a:spAutoFit/>
          </a:bodyPr>
          <a:lstStyle>
            <a:lvl1pPr marL="0" indent="0" defTabSz="91440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1600">
                <a:solidFill>
                  <a:schemeClr val="tx1"/>
                </a:solidFill>
                <a:latin typeface="+mn-lt"/>
                <a:ea typeface="Calibri"/>
                <a:cs typeface="Calibri"/>
                <a:sym typeface="Calibri"/>
              </a:defRPr>
            </a:lvl1pPr>
          </a:lstStyle>
          <a:p>
            <a:pPr lvl="0"/>
            <a:r>
              <a:rPr lang="en-US" dirty="0"/>
              <a:t>Add text for Veryst approach here…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6D75B1B-E0E0-D70F-898E-EC4E33492E3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2640962" y="519803"/>
            <a:ext cx="1387775" cy="551765"/>
          </a:xfrm>
          <a:prstGeom prst="rect">
            <a:avLst/>
          </a:prstGeom>
        </p:spPr>
      </p:pic>
      <p:sp>
        <p:nvSpPr>
          <p:cNvPr id="3" name="Rectangle: Rounded Corners 3">
            <a:extLst>
              <a:ext uri="{FF2B5EF4-FFF2-40B4-BE49-F238E27FC236}">
                <a16:creationId xmlns:a16="http://schemas.microsoft.com/office/drawing/2014/main" id="{7D324F4A-21E4-4735-01BB-E8C980C33059}"/>
              </a:ext>
            </a:extLst>
          </p:cNvPr>
          <p:cNvSpPr/>
          <p:nvPr/>
        </p:nvSpPr>
        <p:spPr>
          <a:xfrm>
            <a:off x="9281794" y="1211348"/>
            <a:ext cx="4749565" cy="6052599"/>
          </a:xfrm>
          <a:prstGeom prst="roundRect">
            <a:avLst>
              <a:gd name="adj" fmla="val 2880"/>
            </a:avLst>
          </a:prstGeom>
          <a:solidFill>
            <a:srgbClr val="FFFFFF"/>
          </a:solidFill>
          <a:ln w="12700">
            <a:miter lim="400000"/>
          </a:ln>
          <a:effectLst>
            <a:outerShdw blurRad="1270000" dist="317500" dir="5400000" rotWithShape="0">
              <a:srgbClr val="000000">
                <a:alpha val="15000"/>
              </a:srgbClr>
            </a:outerShdw>
          </a:effectLst>
        </p:spPr>
        <p:txBody>
          <a:bodyPr lIns="54863" tIns="54863" rIns="54863" bIns="54863" anchor="ctr"/>
          <a:lstStyle/>
          <a:p>
            <a:pPr algn="ctr" defTabSz="1097280">
              <a:defRPr sz="2000" b="0">
                <a:solidFill>
                  <a:srgbClr val="FFFFFF"/>
                </a:solidFill>
                <a:latin typeface="Nunito san"/>
                <a:ea typeface="Nunito san"/>
                <a:cs typeface="Nunito san"/>
                <a:sym typeface="Nunito san"/>
              </a:defRPr>
            </a:pPr>
            <a:endParaRPr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B7E0CA0-667F-59D2-38C2-B257F8D6D4D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2640962" y="519803"/>
            <a:ext cx="1387775" cy="551765"/>
          </a:xfrm>
          <a:prstGeom prst="rect">
            <a:avLst/>
          </a:prstGeom>
        </p:spPr>
      </p:pic>
      <p:sp>
        <p:nvSpPr>
          <p:cNvPr id="18" name="Rectangle: Rounded Corners 3">
            <a:extLst>
              <a:ext uri="{FF2B5EF4-FFF2-40B4-BE49-F238E27FC236}">
                <a16:creationId xmlns:a16="http://schemas.microsoft.com/office/drawing/2014/main" id="{F2F2C5F3-B582-406C-70F7-BD4DBE33DE81}"/>
              </a:ext>
            </a:extLst>
          </p:cNvPr>
          <p:cNvSpPr/>
          <p:nvPr userDrawn="1"/>
        </p:nvSpPr>
        <p:spPr>
          <a:xfrm>
            <a:off x="9281794" y="1211348"/>
            <a:ext cx="4749565" cy="6052599"/>
          </a:xfrm>
          <a:prstGeom prst="roundRect">
            <a:avLst>
              <a:gd name="adj" fmla="val 2880"/>
            </a:avLst>
          </a:prstGeom>
          <a:solidFill>
            <a:srgbClr val="FFFFFF"/>
          </a:solidFill>
          <a:ln w="12700">
            <a:miter lim="400000"/>
          </a:ln>
          <a:effectLst>
            <a:outerShdw blurRad="1270000" dist="317500" dir="5400000" rotWithShape="0">
              <a:srgbClr val="000000">
                <a:alpha val="15000"/>
              </a:srgbClr>
            </a:outerShdw>
          </a:effectLst>
        </p:spPr>
        <p:txBody>
          <a:bodyPr lIns="54863" tIns="54863" rIns="54863" bIns="54863" anchor="ctr"/>
          <a:lstStyle/>
          <a:p>
            <a:pPr algn="ctr" defTabSz="1097280">
              <a:defRPr sz="2000" b="0">
                <a:solidFill>
                  <a:srgbClr val="FFFFFF"/>
                </a:solidFill>
                <a:latin typeface="Nunito san"/>
                <a:ea typeface="Nunito san"/>
                <a:cs typeface="Nunito san"/>
                <a:sym typeface="Nunito san"/>
              </a:defRPr>
            </a:pPr>
            <a:endParaRPr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ADDAAB1-CB48-99DD-2ABC-C1DE60E25E7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2640962" y="519803"/>
            <a:ext cx="1387775" cy="551765"/>
          </a:xfrm>
          <a:prstGeom prst="rect">
            <a:avLst/>
          </a:prstGeom>
        </p:spPr>
      </p:pic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85495EEA-B485-EA01-AA99-AAAECAD44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3098" y="7751191"/>
            <a:ext cx="4106720" cy="438150"/>
          </a:xfrm>
        </p:spPr>
        <p:txBody>
          <a:bodyPr/>
          <a:lstStyle>
            <a:lvl1pPr algn="l"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Veryst.com  | Copyright 2025, Veryst Engineering</a:t>
            </a:r>
          </a:p>
        </p:txBody>
      </p:sp>
      <p:sp>
        <p:nvSpPr>
          <p:cNvPr id="17" name="Date Placeholder 1">
            <a:extLst>
              <a:ext uri="{FF2B5EF4-FFF2-40B4-BE49-F238E27FC236}">
                <a16:creationId xmlns:a16="http://schemas.microsoft.com/office/drawing/2014/main" id="{E209C8C3-7F6D-C619-D251-CB4CBD2482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52360" y="7733637"/>
            <a:ext cx="3621024" cy="438150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fld id="{5735C066-3D35-4953-864D-E9DB615C3564}" type="datetime1">
              <a:rPr lang="en-US" smtClean="0"/>
              <a:t>9/1/2025</a:t>
            </a:fld>
            <a:endParaRPr lang="en-US" dirty="0"/>
          </a:p>
        </p:txBody>
      </p:sp>
      <p:sp>
        <p:nvSpPr>
          <p:cNvPr id="20" name="Slide Number Placeholder 3">
            <a:extLst>
              <a:ext uri="{FF2B5EF4-FFF2-40B4-BE49-F238E27FC236}">
                <a16:creationId xmlns:a16="http://schemas.microsoft.com/office/drawing/2014/main" id="{151FAB03-53C5-050A-2513-E489F5FD4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476007" y="7733637"/>
            <a:ext cx="481294" cy="43815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DCFD130D-405E-1E40-A8E7-14AB207D8CE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F956CF2-F455-D26D-AD35-0024EC48DC61}"/>
              </a:ext>
            </a:extLst>
          </p:cNvPr>
          <p:cNvCxnSpPr>
            <a:cxnSpLocks/>
          </p:cNvCxnSpPr>
          <p:nvPr userDrawn="1"/>
        </p:nvCxnSpPr>
        <p:spPr>
          <a:xfrm>
            <a:off x="13476007" y="7882610"/>
            <a:ext cx="0" cy="15155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Google Shape;22;p1">
            <a:extLst>
              <a:ext uri="{FF2B5EF4-FFF2-40B4-BE49-F238E27FC236}">
                <a16:creationId xmlns:a16="http://schemas.microsoft.com/office/drawing/2014/main" id="{36057409-480B-83E8-218A-EB9AE3AE046C}"/>
              </a:ext>
            </a:extLst>
          </p:cNvPr>
          <p:cNvSpPr txBox="1">
            <a:spLocks noGrp="1"/>
          </p:cNvSpPr>
          <p:nvPr>
            <p:ph type="body" sz="quarter" idx="29" hasCustomPrompt="1"/>
          </p:nvPr>
        </p:nvSpPr>
        <p:spPr>
          <a:xfrm>
            <a:off x="685799" y="5966752"/>
            <a:ext cx="7969960" cy="356970"/>
          </a:xfrm>
          <a:prstGeom prst="rect">
            <a:avLst/>
          </a:prstGeom>
        </p:spPr>
        <p:txBody>
          <a:bodyPr lIns="54839" tIns="54839" rIns="54839" bIns="54839">
            <a:spAutoFit/>
          </a:bodyPr>
          <a:lstStyle>
            <a:lvl1pPr marL="0" indent="0" defTabSz="91440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1600">
                <a:solidFill>
                  <a:schemeClr val="tx1"/>
                </a:solidFill>
                <a:latin typeface="+mn-lt"/>
                <a:ea typeface="Calibri"/>
                <a:cs typeface="Calibri"/>
                <a:sym typeface="Calibri"/>
              </a:defRPr>
            </a:lvl1pPr>
          </a:lstStyle>
          <a:p>
            <a:pPr lvl="0"/>
            <a:r>
              <a:rPr lang="en-US" dirty="0"/>
              <a:t>Add text for Veryst conclusions and recommendations here…</a:t>
            </a:r>
          </a:p>
        </p:txBody>
      </p:sp>
    </p:spTree>
    <p:extLst>
      <p:ext uri="{BB962C8B-B14F-4D97-AF65-F5344CB8AC3E}">
        <p14:creationId xmlns:p14="http://schemas.microsoft.com/office/powerpoint/2010/main" val="30505084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pos="4608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9495489-2B55-044B-398E-4F8961E869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3099" y="1647613"/>
            <a:ext cx="13286232" cy="2532888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4800"/>
            </a:lvl1pPr>
          </a:lstStyle>
          <a:p>
            <a:r>
              <a:rPr lang="en-US" dirty="0"/>
              <a:t>Insert Section Title Here…</a:t>
            </a:r>
          </a:p>
        </p:txBody>
      </p:sp>
      <p:pic>
        <p:nvPicPr>
          <p:cNvPr id="9" name="Picture 11">
            <a:extLst>
              <a:ext uri="{FF2B5EF4-FFF2-40B4-BE49-F238E27FC236}">
                <a16:creationId xmlns:a16="http://schemas.microsoft.com/office/drawing/2014/main" id="{B562AB63-6525-AF9C-FA74-B64C7937094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483100"/>
            <a:ext cx="14630400" cy="3746500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object 4">
            <a:extLst>
              <a:ext uri="{FF2B5EF4-FFF2-40B4-BE49-F238E27FC236}">
                <a16:creationId xmlns:a16="http://schemas.microsoft.com/office/drawing/2014/main" id="{2A1C3395-9A4D-E3EF-91A9-3FE00270F3D1}"/>
              </a:ext>
            </a:extLst>
          </p:cNvPr>
          <p:cNvSpPr/>
          <p:nvPr/>
        </p:nvSpPr>
        <p:spPr>
          <a:xfrm>
            <a:off x="0" y="4461089"/>
            <a:ext cx="14630400" cy="100141"/>
          </a:xfrm>
          <a:prstGeom prst="rect">
            <a:avLst/>
          </a:prstGeom>
          <a:solidFill>
            <a:srgbClr val="E9E9E9"/>
          </a:solidFill>
          <a:ln w="12700">
            <a:miter lim="400000"/>
          </a:ln>
          <a:effectLst>
            <a:outerShdw blurRad="254000" dir="5400000" rotWithShape="0">
              <a:srgbClr val="000000">
                <a:alpha val="10000"/>
              </a:srgbClr>
            </a:outerShdw>
          </a:effectLst>
        </p:spPr>
        <p:txBody>
          <a:bodyPr lIns="45719" rIns="45719"/>
          <a:lstStyle/>
          <a:p>
            <a:pPr algn="ctr">
              <a:spcBef>
                <a:spcPts val="100"/>
              </a:spcBef>
              <a:defRPr sz="2800"/>
            </a:pPr>
            <a:endParaRPr/>
          </a:p>
        </p:txBody>
      </p:sp>
      <p:sp>
        <p:nvSpPr>
          <p:cNvPr id="15" name="object 8">
            <a:extLst>
              <a:ext uri="{FF2B5EF4-FFF2-40B4-BE49-F238E27FC236}">
                <a16:creationId xmlns:a16="http://schemas.microsoft.com/office/drawing/2014/main" id="{53DC1D98-2D99-A049-469A-A4505E9FB24D}"/>
              </a:ext>
            </a:extLst>
          </p:cNvPr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73100" y="5013498"/>
            <a:ext cx="13284200" cy="430887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12700" defTabSz="914400">
              <a:lnSpc>
                <a:spcPct val="100000"/>
              </a:lnSpc>
              <a:spcBef>
                <a:spcPts val="100"/>
              </a:spcBef>
              <a:buSzTx/>
              <a:buFontTx/>
              <a:buNone/>
              <a:defRPr sz="2800" b="1">
                <a:solidFill>
                  <a:srgbClr val="DDDDDD"/>
                </a:solidFill>
                <a:latin typeface="+mn-lt"/>
                <a:ea typeface="Calibri"/>
                <a:cs typeface="Calibri"/>
                <a:sym typeface="Calibri"/>
              </a:defRPr>
            </a:lvl1pPr>
          </a:lstStyle>
          <a:p>
            <a:r>
              <a:rPr dirty="0"/>
              <a:t>Insert </a:t>
            </a:r>
            <a:r>
              <a:rPr lang="en-US" dirty="0"/>
              <a:t>Section </a:t>
            </a:r>
            <a:r>
              <a:rPr dirty="0"/>
              <a:t>Subtitle Here…</a:t>
            </a:r>
          </a:p>
        </p:txBody>
      </p:sp>
      <p:sp>
        <p:nvSpPr>
          <p:cNvPr id="3" name="object 4">
            <a:extLst>
              <a:ext uri="{FF2B5EF4-FFF2-40B4-BE49-F238E27FC236}">
                <a16:creationId xmlns:a16="http://schemas.microsoft.com/office/drawing/2014/main" id="{6A3A7DCA-40F7-EBD9-4351-6EA5E5B997B0}"/>
              </a:ext>
            </a:extLst>
          </p:cNvPr>
          <p:cNvSpPr/>
          <p:nvPr/>
        </p:nvSpPr>
        <p:spPr>
          <a:xfrm>
            <a:off x="0" y="4461089"/>
            <a:ext cx="14630400" cy="100141"/>
          </a:xfrm>
          <a:prstGeom prst="rect">
            <a:avLst/>
          </a:prstGeom>
          <a:solidFill>
            <a:srgbClr val="E9E9E9"/>
          </a:solidFill>
          <a:ln w="12700">
            <a:miter lim="400000"/>
          </a:ln>
          <a:effectLst>
            <a:outerShdw blurRad="254000" dir="5400000" rotWithShape="0">
              <a:srgbClr val="000000">
                <a:alpha val="10000"/>
              </a:srgbClr>
            </a:outerShdw>
          </a:effectLst>
        </p:spPr>
        <p:txBody>
          <a:bodyPr lIns="45719" rIns="45719"/>
          <a:lstStyle/>
          <a:p>
            <a:pPr algn="ctr">
              <a:spcBef>
                <a:spcPts val="100"/>
              </a:spcBef>
              <a:defRPr sz="2800"/>
            </a:pPr>
            <a:endParaRPr/>
          </a:p>
        </p:txBody>
      </p:sp>
      <p:sp>
        <p:nvSpPr>
          <p:cNvPr id="14" name="object 4">
            <a:extLst>
              <a:ext uri="{FF2B5EF4-FFF2-40B4-BE49-F238E27FC236}">
                <a16:creationId xmlns:a16="http://schemas.microsoft.com/office/drawing/2014/main" id="{BFAA1179-0733-E16E-DD30-79FFB84B898B}"/>
              </a:ext>
            </a:extLst>
          </p:cNvPr>
          <p:cNvSpPr/>
          <p:nvPr userDrawn="1"/>
        </p:nvSpPr>
        <p:spPr>
          <a:xfrm>
            <a:off x="0" y="4461089"/>
            <a:ext cx="14630400" cy="100141"/>
          </a:xfrm>
          <a:prstGeom prst="rect">
            <a:avLst/>
          </a:prstGeom>
          <a:solidFill>
            <a:srgbClr val="E9E9E9"/>
          </a:solidFill>
          <a:ln w="12700">
            <a:miter lim="400000"/>
          </a:ln>
          <a:effectLst>
            <a:outerShdw blurRad="254000" dir="5400000" rotWithShape="0">
              <a:srgbClr val="000000">
                <a:alpha val="10000"/>
              </a:srgbClr>
            </a:outerShdw>
          </a:effectLst>
        </p:spPr>
        <p:txBody>
          <a:bodyPr lIns="45719" rIns="45719"/>
          <a:lstStyle/>
          <a:p>
            <a:pPr algn="ctr">
              <a:spcBef>
                <a:spcPts val="100"/>
              </a:spcBef>
              <a:defRPr sz="2800"/>
            </a:pPr>
            <a:endParaRPr/>
          </a:p>
        </p:txBody>
      </p:sp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2E7F7771-56CB-32C1-83A9-33B2B17483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3098" y="7751191"/>
            <a:ext cx="4106720" cy="43815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Veryst.com  | Copyright 2025, Veryst Engineering</a:t>
            </a:r>
          </a:p>
        </p:txBody>
      </p:sp>
      <p:sp>
        <p:nvSpPr>
          <p:cNvPr id="12" name="Date Placeholder 1">
            <a:extLst>
              <a:ext uri="{FF2B5EF4-FFF2-40B4-BE49-F238E27FC236}">
                <a16:creationId xmlns:a16="http://schemas.microsoft.com/office/drawing/2014/main" id="{F83034BD-152D-A0A4-D29E-58780D39BC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39483" y="7733637"/>
            <a:ext cx="3621024" cy="438150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fld id="{AC934080-E988-4EEB-9930-BAEFFDFF2DC3}" type="datetime1">
              <a:rPr lang="en-US" smtClean="0"/>
              <a:t>9/1/2025</a:t>
            </a:fld>
            <a:endParaRPr lang="en-US" dirty="0"/>
          </a:p>
        </p:txBody>
      </p:sp>
      <p:pic>
        <p:nvPicPr>
          <p:cNvPr id="10" name="Picture 9" descr="A blue and black logo&#10;&#10;Description automatically generated">
            <a:extLst>
              <a:ext uri="{FF2B5EF4-FFF2-40B4-BE49-F238E27FC236}">
                <a16:creationId xmlns:a16="http://schemas.microsoft.com/office/drawing/2014/main" id="{A10BC49B-4BA4-F8CB-FD8E-9B6894E8400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646152" y="521208"/>
            <a:ext cx="1370122" cy="548640"/>
          </a:xfrm>
          <a:prstGeom prst="rect">
            <a:avLst/>
          </a:prstGeom>
        </p:spPr>
      </p:pic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2CCB0CEE-8E06-D7D5-8CC0-715AB230A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476007" y="7733637"/>
            <a:ext cx="481294" cy="43815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DCFD130D-405E-1E40-A8E7-14AB207D8CE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88B4144-7598-078C-527D-1127E50B62AA}"/>
              </a:ext>
            </a:extLst>
          </p:cNvPr>
          <p:cNvCxnSpPr>
            <a:cxnSpLocks/>
          </p:cNvCxnSpPr>
          <p:nvPr userDrawn="1"/>
        </p:nvCxnSpPr>
        <p:spPr>
          <a:xfrm>
            <a:off x="13476007" y="7882610"/>
            <a:ext cx="0" cy="15155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88779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pos="4608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D3FD1B2-FE19-38B8-45F8-1E0DCE4058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3100" y="530677"/>
            <a:ext cx="13341096" cy="676656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400"/>
            </a:lvl1pPr>
          </a:lstStyle>
          <a:p>
            <a:r>
              <a:rPr lang="en-US" dirty="0"/>
              <a:t>Insert Slide Title Here…</a:t>
            </a:r>
          </a:p>
        </p:txBody>
      </p:sp>
      <p:pic>
        <p:nvPicPr>
          <p:cNvPr id="2" name="Veryst Background 5.png" descr="Veryst Background 5.png">
            <a:extLst>
              <a:ext uri="{FF2B5EF4-FFF2-40B4-BE49-F238E27FC236}">
                <a16:creationId xmlns:a16="http://schemas.microsoft.com/office/drawing/2014/main" id="{EDA428AE-492B-C1A8-B522-3B71F1E2C2B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1" y="7677831"/>
            <a:ext cx="14630400" cy="551766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AD2A1BF-0D3C-EE2D-1EEC-1E9A27936E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3100" y="1544430"/>
            <a:ext cx="13345064" cy="5683601"/>
          </a:xfrm>
        </p:spPr>
        <p:txBody>
          <a:bodyPr>
            <a:normAutofit/>
          </a:bodyPr>
          <a:lstStyle>
            <a:lvl1pPr marL="411469" indent="-411469">
              <a:buClr>
                <a:srgbClr val="0B56A7"/>
              </a:buClr>
              <a:buFont typeface="Wingdings" charset="2"/>
              <a:buChar char="§"/>
              <a:defRPr sz="2200" b="0" i="0">
                <a:solidFill>
                  <a:schemeClr val="tx1"/>
                </a:solidFill>
                <a:latin typeface="+mn-lt"/>
                <a:cs typeface="Calibri" panose="020F0502020204030204" pitchFamily="34" charset="0"/>
              </a:defRPr>
            </a:lvl1pPr>
            <a:lvl2pPr marL="891518" indent="-342893">
              <a:buClr>
                <a:srgbClr val="0B56A7"/>
              </a:buClr>
              <a:buFont typeface="Wingdings" charset="2"/>
              <a:buChar char="§"/>
              <a:defRPr sz="2200" b="0" i="0">
                <a:solidFill>
                  <a:schemeClr val="tx1"/>
                </a:solidFill>
                <a:latin typeface="+mn-lt"/>
                <a:cs typeface="Calibri" panose="020F0502020204030204" pitchFamily="34" charset="0"/>
              </a:defRPr>
            </a:lvl2pPr>
            <a:lvl3pPr marL="1371565" indent="-274313">
              <a:buClr>
                <a:srgbClr val="0B56A7"/>
              </a:buClr>
              <a:buFont typeface="Wingdings" charset="2"/>
              <a:buChar char="§"/>
              <a:defRPr sz="2200" b="0" i="0">
                <a:solidFill>
                  <a:schemeClr val="tx1"/>
                </a:solidFill>
                <a:latin typeface="+mn-lt"/>
                <a:cs typeface="Calibri" panose="020F0502020204030204" pitchFamily="34" charset="0"/>
              </a:defRPr>
            </a:lvl3pPr>
            <a:lvl4pPr marL="1920192" indent="-274313">
              <a:buClr>
                <a:srgbClr val="0B56A7"/>
              </a:buClr>
              <a:buFont typeface="Wingdings" charset="2"/>
              <a:buChar char="§"/>
              <a:defRPr sz="2200" b="0" i="0">
                <a:solidFill>
                  <a:schemeClr val="tx1"/>
                </a:solidFill>
                <a:latin typeface="+mn-lt"/>
                <a:cs typeface="Calibri" panose="020F0502020204030204" pitchFamily="34" charset="0"/>
              </a:defRPr>
            </a:lvl4pPr>
            <a:lvl5pPr marL="2468819" indent="-274313">
              <a:buClr>
                <a:srgbClr val="0B56A7"/>
              </a:buClr>
              <a:buFont typeface="Wingdings" charset="2"/>
              <a:buChar char="§"/>
              <a:defRPr sz="2200" b="0" i="0">
                <a:solidFill>
                  <a:schemeClr val="tx1"/>
                </a:solidFill>
                <a:latin typeface="+mn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Line">
            <a:extLst>
              <a:ext uri="{FF2B5EF4-FFF2-40B4-BE49-F238E27FC236}">
                <a16:creationId xmlns:a16="http://schemas.microsoft.com/office/drawing/2014/main" id="{DFF4A25B-0415-A0B5-50DA-38EC6C10A9D2}"/>
              </a:ext>
            </a:extLst>
          </p:cNvPr>
          <p:cNvSpPr/>
          <p:nvPr/>
        </p:nvSpPr>
        <p:spPr>
          <a:xfrm>
            <a:off x="673099" y="1371561"/>
            <a:ext cx="13355641" cy="0"/>
          </a:xfrm>
          <a:prstGeom prst="line">
            <a:avLst/>
          </a:prstGeom>
          <a:ln w="25400">
            <a:solidFill>
              <a:srgbClr val="1A6CB6"/>
            </a:solidFill>
          </a:ln>
        </p:spPr>
        <p:txBody>
          <a:bodyPr lIns="45719" rIns="45719"/>
          <a:lstStyle/>
          <a:p>
            <a:pPr>
              <a:spcBef>
                <a:spcPts val="100"/>
              </a:spcBef>
              <a:defRPr sz="2800"/>
            </a:pPr>
            <a:endParaRPr/>
          </a:p>
        </p:txBody>
      </p:sp>
      <p:sp>
        <p:nvSpPr>
          <p:cNvPr id="3" name="Line">
            <a:extLst>
              <a:ext uri="{FF2B5EF4-FFF2-40B4-BE49-F238E27FC236}">
                <a16:creationId xmlns:a16="http://schemas.microsoft.com/office/drawing/2014/main" id="{7C8223BB-8445-9281-7C38-81E283D260B2}"/>
              </a:ext>
            </a:extLst>
          </p:cNvPr>
          <p:cNvSpPr/>
          <p:nvPr/>
        </p:nvSpPr>
        <p:spPr>
          <a:xfrm>
            <a:off x="673099" y="1371561"/>
            <a:ext cx="13355641" cy="0"/>
          </a:xfrm>
          <a:prstGeom prst="line">
            <a:avLst/>
          </a:prstGeom>
          <a:ln w="25400">
            <a:solidFill>
              <a:srgbClr val="1A6CB6"/>
            </a:solidFill>
          </a:ln>
        </p:spPr>
        <p:txBody>
          <a:bodyPr lIns="45719" rIns="45719"/>
          <a:lstStyle/>
          <a:p>
            <a:pPr>
              <a:spcBef>
                <a:spcPts val="100"/>
              </a:spcBef>
              <a:defRPr sz="2800"/>
            </a:pPr>
            <a:endParaRPr/>
          </a:p>
        </p:txBody>
      </p:sp>
      <p:sp>
        <p:nvSpPr>
          <p:cNvPr id="7" name="Line">
            <a:extLst>
              <a:ext uri="{FF2B5EF4-FFF2-40B4-BE49-F238E27FC236}">
                <a16:creationId xmlns:a16="http://schemas.microsoft.com/office/drawing/2014/main" id="{3ED57C33-B798-E7C5-ED87-DC362FDBB58E}"/>
              </a:ext>
            </a:extLst>
          </p:cNvPr>
          <p:cNvSpPr/>
          <p:nvPr userDrawn="1"/>
        </p:nvSpPr>
        <p:spPr>
          <a:xfrm>
            <a:off x="673099" y="1371561"/>
            <a:ext cx="13355641" cy="0"/>
          </a:xfrm>
          <a:prstGeom prst="line">
            <a:avLst/>
          </a:prstGeom>
          <a:ln w="25400">
            <a:solidFill>
              <a:srgbClr val="1A6CB6"/>
            </a:solidFill>
          </a:ln>
        </p:spPr>
        <p:txBody>
          <a:bodyPr lIns="45719" rIns="45719"/>
          <a:lstStyle/>
          <a:p>
            <a:pPr>
              <a:spcBef>
                <a:spcPts val="100"/>
              </a:spcBef>
              <a:defRPr sz="2800"/>
            </a:pPr>
            <a:endParaRPr/>
          </a:p>
        </p:txBody>
      </p:sp>
      <p:sp>
        <p:nvSpPr>
          <p:cNvPr id="18" name="Footer Placeholder 2">
            <a:extLst>
              <a:ext uri="{FF2B5EF4-FFF2-40B4-BE49-F238E27FC236}">
                <a16:creationId xmlns:a16="http://schemas.microsoft.com/office/drawing/2014/main" id="{F229EDD0-045F-CB05-1396-E84C30056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3098" y="7751191"/>
            <a:ext cx="4106720" cy="43815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Veryst.com  | Copyright 2025, Veryst Engineering</a:t>
            </a:r>
          </a:p>
        </p:txBody>
      </p:sp>
      <p:sp>
        <p:nvSpPr>
          <p:cNvPr id="19" name="Date Placeholder 1">
            <a:extLst>
              <a:ext uri="{FF2B5EF4-FFF2-40B4-BE49-F238E27FC236}">
                <a16:creationId xmlns:a16="http://schemas.microsoft.com/office/drawing/2014/main" id="{A0824FF5-AF6D-0177-3E05-1D68F9286E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43759" y="7733637"/>
            <a:ext cx="3621024" cy="438150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fld id="{48BF7515-CCAF-46A5-93CD-234DED411D78}" type="datetime1">
              <a:rPr lang="en-US" smtClean="0"/>
              <a:t>9/1/2025</a:t>
            </a:fld>
            <a:endParaRPr lang="en-US" dirty="0"/>
          </a:p>
        </p:txBody>
      </p:sp>
      <p:sp>
        <p:nvSpPr>
          <p:cNvPr id="20" name="Slide Number Placeholder 3">
            <a:extLst>
              <a:ext uri="{FF2B5EF4-FFF2-40B4-BE49-F238E27FC236}">
                <a16:creationId xmlns:a16="http://schemas.microsoft.com/office/drawing/2014/main" id="{8F7060EA-DEB1-D21C-36AD-1A9996D82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476007" y="7733637"/>
            <a:ext cx="481294" cy="43815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DCFD130D-405E-1E40-A8E7-14AB207D8CE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94C2DBF-834F-465B-4AF0-496F015F618E}"/>
              </a:ext>
            </a:extLst>
          </p:cNvPr>
          <p:cNvCxnSpPr>
            <a:cxnSpLocks/>
          </p:cNvCxnSpPr>
          <p:nvPr userDrawn="1"/>
        </p:nvCxnSpPr>
        <p:spPr>
          <a:xfrm>
            <a:off x="13476007" y="7882610"/>
            <a:ext cx="0" cy="15155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A blue and black logo&#10;&#10;Description automatically generated">
            <a:extLst>
              <a:ext uri="{FF2B5EF4-FFF2-40B4-BE49-F238E27FC236}">
                <a16:creationId xmlns:a16="http://schemas.microsoft.com/office/drawing/2014/main" id="{6D563C26-99EC-4AF0-A4C9-97CB626D624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646152" y="521208"/>
            <a:ext cx="1370122" cy="54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1294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pos="4608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D13893D-43BA-47E1-C524-0AB4F19BA4B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5" name="Title 30">
            <a:extLst>
              <a:ext uri="{FF2B5EF4-FFF2-40B4-BE49-F238E27FC236}">
                <a16:creationId xmlns:a16="http://schemas.microsoft.com/office/drawing/2014/main" id="{B396FA5B-332F-C14C-94D4-0C26D7D71060}"/>
              </a:ext>
            </a:extLst>
          </p:cNvPr>
          <p:cNvSpPr txBox="1">
            <a:spLocks noGrp="1"/>
          </p:cNvSpPr>
          <p:nvPr>
            <p:ph type="body" sz="quarter" idx="22"/>
          </p:nvPr>
        </p:nvSpPr>
        <p:spPr>
          <a:xfrm>
            <a:off x="673100" y="1275239"/>
            <a:ext cx="13284200" cy="36933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 algn="ctr" defTabSz="91440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400" b="1" spc="72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Calibri"/>
                <a:cs typeface="Calibri"/>
                <a:sym typeface="Calibri"/>
              </a:defRPr>
            </a:lvl1pPr>
          </a:lstStyle>
          <a:p>
            <a:r>
              <a:rPr dirty="0"/>
              <a:t>Insert Subtitle Here…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7E0B2A4-2B17-61D3-255F-0E60C5C0E990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86562163"/>
              </p:ext>
            </p:extLst>
          </p:nvPr>
        </p:nvGraphicFramePr>
        <p:xfrm>
          <a:off x="673099" y="2840133"/>
          <a:ext cx="13284201" cy="28239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7743">
                  <a:extLst>
                    <a:ext uri="{9D8B030D-6E8A-4147-A177-3AD203B41FA5}">
                      <a16:colId xmlns:a16="http://schemas.microsoft.com/office/drawing/2014/main" val="1748623735"/>
                    </a:ext>
                  </a:extLst>
                </a:gridCol>
                <a:gridCol w="1897743">
                  <a:extLst>
                    <a:ext uri="{9D8B030D-6E8A-4147-A177-3AD203B41FA5}">
                      <a16:colId xmlns:a16="http://schemas.microsoft.com/office/drawing/2014/main" val="3629135034"/>
                    </a:ext>
                  </a:extLst>
                </a:gridCol>
                <a:gridCol w="1897743">
                  <a:extLst>
                    <a:ext uri="{9D8B030D-6E8A-4147-A177-3AD203B41FA5}">
                      <a16:colId xmlns:a16="http://schemas.microsoft.com/office/drawing/2014/main" val="3428661668"/>
                    </a:ext>
                  </a:extLst>
                </a:gridCol>
                <a:gridCol w="1897743">
                  <a:extLst>
                    <a:ext uri="{9D8B030D-6E8A-4147-A177-3AD203B41FA5}">
                      <a16:colId xmlns:a16="http://schemas.microsoft.com/office/drawing/2014/main" val="2165403343"/>
                    </a:ext>
                  </a:extLst>
                </a:gridCol>
                <a:gridCol w="1897743">
                  <a:extLst>
                    <a:ext uri="{9D8B030D-6E8A-4147-A177-3AD203B41FA5}">
                      <a16:colId xmlns:a16="http://schemas.microsoft.com/office/drawing/2014/main" val="1079628565"/>
                    </a:ext>
                  </a:extLst>
                </a:gridCol>
                <a:gridCol w="1897743">
                  <a:extLst>
                    <a:ext uri="{9D8B030D-6E8A-4147-A177-3AD203B41FA5}">
                      <a16:colId xmlns:a16="http://schemas.microsoft.com/office/drawing/2014/main" val="3988277299"/>
                    </a:ext>
                  </a:extLst>
                </a:gridCol>
                <a:gridCol w="1897743">
                  <a:extLst>
                    <a:ext uri="{9D8B030D-6E8A-4147-A177-3AD203B41FA5}">
                      <a16:colId xmlns:a16="http://schemas.microsoft.com/office/drawing/2014/main" val="1855990967"/>
                    </a:ext>
                  </a:extLst>
                </a:gridCol>
              </a:tblGrid>
              <a:tr h="70598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2D69A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2D69A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2D69A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2D69A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2D69A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2D69A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2D69A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4375733"/>
                  </a:ext>
                </a:extLst>
              </a:tr>
              <a:tr h="70598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9158926"/>
                  </a:ext>
                </a:extLst>
              </a:tr>
              <a:tr h="70598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5772488"/>
                  </a:ext>
                </a:extLst>
              </a:tr>
              <a:tr h="70598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9959756"/>
                  </a:ext>
                </a:extLst>
              </a:tr>
            </a:tbl>
          </a:graphicData>
        </a:graphic>
      </p:graphicFrame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02E8F724-A4E5-8EEC-DCBF-40F58D09E6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3098" y="7751191"/>
            <a:ext cx="4106720" cy="438150"/>
          </a:xfrm>
        </p:spPr>
        <p:txBody>
          <a:bodyPr/>
          <a:lstStyle>
            <a:lvl1pPr algn="l"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Veryst.com  | Copyright 2025, Veryst Engineering</a:t>
            </a:r>
          </a:p>
        </p:txBody>
      </p:sp>
      <p:sp>
        <p:nvSpPr>
          <p:cNvPr id="12" name="Date Placeholder 1">
            <a:extLst>
              <a:ext uri="{FF2B5EF4-FFF2-40B4-BE49-F238E27FC236}">
                <a16:creationId xmlns:a16="http://schemas.microsoft.com/office/drawing/2014/main" id="{5367BF86-9DFE-D147-3906-50AB3BA874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59991" y="7733637"/>
            <a:ext cx="3621024" cy="438150"/>
          </a:xfrm>
        </p:spPr>
        <p:txBody>
          <a:bodyPr/>
          <a:lstStyle>
            <a:lvl1pPr algn="r"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D8365A5E-7C4C-419F-86D9-AD9BE0EB2D14}" type="datetime1">
              <a:rPr lang="en-US" smtClean="0"/>
              <a:t>9/1/2025</a:t>
            </a:fld>
            <a:endParaRPr lang="en-US" dirty="0"/>
          </a:p>
        </p:txBody>
      </p: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id="{B7961296-F5DE-CE74-D839-261687151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476007" y="7733637"/>
            <a:ext cx="481294" cy="438150"/>
          </a:xfrm>
        </p:spPr>
        <p:txBody>
          <a:bodyPr/>
          <a:lstStyle>
            <a:lvl1pPr algn="l"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DCFD130D-405E-1E40-A8E7-14AB207D8CE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93666D4-E3CE-D5F3-0B0C-28ED9872D003}"/>
              </a:ext>
            </a:extLst>
          </p:cNvPr>
          <p:cNvCxnSpPr>
            <a:cxnSpLocks/>
          </p:cNvCxnSpPr>
          <p:nvPr userDrawn="1"/>
        </p:nvCxnSpPr>
        <p:spPr>
          <a:xfrm>
            <a:off x="13476007" y="7882610"/>
            <a:ext cx="0" cy="15155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A blue and black logo&#10;&#10;Description automatically generated">
            <a:extLst>
              <a:ext uri="{FF2B5EF4-FFF2-40B4-BE49-F238E27FC236}">
                <a16:creationId xmlns:a16="http://schemas.microsoft.com/office/drawing/2014/main" id="{16E3D878-79DD-41D8-2C28-7128FAFCA11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646152" y="521208"/>
            <a:ext cx="1370122" cy="54864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70702D0-D9B5-E0D3-94A3-E70899C8E9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3100" y="530225"/>
            <a:ext cx="13286232" cy="676656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defRPr sz="4400"/>
            </a:lvl1pPr>
          </a:lstStyle>
          <a:p>
            <a:r>
              <a:rPr lang="en-US" dirty="0"/>
              <a:t>Insert Slide Title Here…</a:t>
            </a:r>
          </a:p>
        </p:txBody>
      </p:sp>
    </p:spTree>
    <p:extLst>
      <p:ext uri="{BB962C8B-B14F-4D97-AF65-F5344CB8AC3E}">
        <p14:creationId xmlns:p14="http://schemas.microsoft.com/office/powerpoint/2010/main" val="34681090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pos="4608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4">
            <a:extLst>
              <a:ext uri="{FF2B5EF4-FFF2-40B4-BE49-F238E27FC236}">
                <a16:creationId xmlns:a16="http://schemas.microsoft.com/office/drawing/2014/main" id="{CC865C22-E680-4E6A-5208-0C5436EEA90A}"/>
              </a:ext>
            </a:extLst>
          </p:cNvPr>
          <p:cNvSpPr/>
          <p:nvPr/>
        </p:nvSpPr>
        <p:spPr>
          <a:xfrm>
            <a:off x="0" y="0"/>
            <a:ext cx="7315200" cy="82296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miter lim="400000"/>
          </a:ln>
          <a:effectLst>
            <a:outerShdw blurRad="254000" dir="5400000" rotWithShape="0">
              <a:srgbClr val="000000">
                <a:alpha val="10000"/>
              </a:srgbClr>
            </a:outerShdw>
          </a:effectLst>
        </p:spPr>
        <p:txBody>
          <a:bodyPr lIns="45719" rIns="45719"/>
          <a:lstStyle/>
          <a:p>
            <a:pPr algn="ctr">
              <a:spcBef>
                <a:spcPts val="100"/>
              </a:spcBef>
              <a:defRPr sz="2800"/>
            </a:pPr>
            <a:endParaRPr/>
          </a:p>
        </p:txBody>
      </p:sp>
      <p:sp>
        <p:nvSpPr>
          <p:cNvPr id="15" name="Title 30">
            <a:extLst>
              <a:ext uri="{FF2B5EF4-FFF2-40B4-BE49-F238E27FC236}">
                <a16:creationId xmlns:a16="http://schemas.microsoft.com/office/drawing/2014/main" id="{781F8A3F-3110-877F-8BEB-919AFB115599}"/>
              </a:ext>
            </a:extLst>
          </p:cNvPr>
          <p:cNvSpPr txBox="1">
            <a:spLocks noGrp="1"/>
          </p:cNvSpPr>
          <p:nvPr>
            <p:ph type="body" sz="quarter" idx="24"/>
          </p:nvPr>
        </p:nvSpPr>
        <p:spPr>
          <a:xfrm>
            <a:off x="673100" y="2671105"/>
            <a:ext cx="5969001" cy="36933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 defTabSz="91440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400" b="1">
                <a:solidFill>
                  <a:srgbClr val="2D69AF"/>
                </a:solidFill>
                <a:latin typeface="+mj-lt"/>
                <a:ea typeface="Calibri"/>
                <a:cs typeface="Calibri"/>
                <a:sym typeface="Calibri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0EF6FE3-A728-0180-A30F-271590A5DF6E}"/>
              </a:ext>
            </a:extLst>
          </p:cNvPr>
          <p:cNvCxnSpPr/>
          <p:nvPr/>
        </p:nvCxnSpPr>
        <p:spPr>
          <a:xfrm>
            <a:off x="666368" y="2322065"/>
            <a:ext cx="1574156" cy="0"/>
          </a:xfrm>
          <a:prstGeom prst="line">
            <a:avLst/>
          </a:prstGeom>
          <a:ln w="38100">
            <a:solidFill>
              <a:srgbClr val="2D69A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524C067-8EE5-E41F-F289-5286C0126A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6367" y="3155601"/>
            <a:ext cx="5975733" cy="4071745"/>
          </a:xfrm>
        </p:spPr>
        <p:txBody>
          <a:bodyPr>
            <a:normAutofit/>
          </a:bodyPr>
          <a:lstStyle>
            <a:lvl1pPr marL="411469" indent="-411469">
              <a:buClr>
                <a:srgbClr val="0B56A7"/>
              </a:buClr>
              <a:buFont typeface="Wingdings" charset="2"/>
              <a:buChar char="§"/>
              <a:defRPr sz="2200" b="0" i="0">
                <a:solidFill>
                  <a:schemeClr val="tx1"/>
                </a:solidFill>
                <a:latin typeface="+mn-lt"/>
                <a:cs typeface="Calibri" panose="020F0502020204030204" pitchFamily="34" charset="0"/>
              </a:defRPr>
            </a:lvl1pPr>
            <a:lvl2pPr marL="891518" indent="-342893">
              <a:buClr>
                <a:srgbClr val="0B56A7"/>
              </a:buClr>
              <a:buFont typeface="Wingdings" charset="2"/>
              <a:buChar char="§"/>
              <a:defRPr sz="2200" b="0" i="0">
                <a:solidFill>
                  <a:schemeClr val="tx1"/>
                </a:solidFill>
                <a:latin typeface="+mn-lt"/>
                <a:cs typeface="Calibri" panose="020F0502020204030204" pitchFamily="34" charset="0"/>
              </a:defRPr>
            </a:lvl2pPr>
            <a:lvl3pPr marL="1371565" indent="-274313">
              <a:buClr>
                <a:srgbClr val="0B56A7"/>
              </a:buClr>
              <a:buFont typeface="Wingdings" charset="2"/>
              <a:buChar char="§"/>
              <a:defRPr sz="2200" b="0" i="0">
                <a:solidFill>
                  <a:schemeClr val="tx1"/>
                </a:solidFill>
                <a:latin typeface="+mn-lt"/>
                <a:cs typeface="Calibri" panose="020F0502020204030204" pitchFamily="34" charset="0"/>
              </a:defRPr>
            </a:lvl3pPr>
            <a:lvl4pPr marL="1920192" indent="-274313">
              <a:buClr>
                <a:srgbClr val="0B56A7"/>
              </a:buClr>
              <a:buFont typeface="Wingdings" charset="2"/>
              <a:buChar char="§"/>
              <a:defRPr sz="2200" b="0" i="0">
                <a:solidFill>
                  <a:schemeClr val="tx1"/>
                </a:solidFill>
                <a:latin typeface="+mn-lt"/>
                <a:cs typeface="Calibri" panose="020F0502020204030204" pitchFamily="34" charset="0"/>
              </a:defRPr>
            </a:lvl4pPr>
            <a:lvl5pPr marL="2468819" indent="-274313">
              <a:buClr>
                <a:srgbClr val="0B56A7"/>
              </a:buClr>
              <a:buFont typeface="Wingdings" charset="2"/>
              <a:buChar char="§"/>
              <a:defRPr sz="2200" b="0" i="0">
                <a:solidFill>
                  <a:schemeClr val="tx1"/>
                </a:solidFill>
                <a:latin typeface="+mn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E43CA13-37F7-4961-A16E-06F405F040C6}"/>
              </a:ext>
            </a:extLst>
          </p:cNvPr>
          <p:cNvCxnSpPr/>
          <p:nvPr/>
        </p:nvCxnSpPr>
        <p:spPr>
          <a:xfrm>
            <a:off x="666368" y="2322065"/>
            <a:ext cx="1574156" cy="0"/>
          </a:xfrm>
          <a:prstGeom prst="line">
            <a:avLst/>
          </a:prstGeom>
          <a:ln w="38100">
            <a:solidFill>
              <a:srgbClr val="2D69A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6FB431B-7F75-9FA6-5E36-B1F03D5FEE0C}"/>
              </a:ext>
            </a:extLst>
          </p:cNvPr>
          <p:cNvCxnSpPr/>
          <p:nvPr userDrawn="1"/>
        </p:nvCxnSpPr>
        <p:spPr>
          <a:xfrm>
            <a:off x="666368" y="2322065"/>
            <a:ext cx="1574156" cy="0"/>
          </a:xfrm>
          <a:prstGeom prst="line">
            <a:avLst/>
          </a:prstGeom>
          <a:ln w="38100">
            <a:solidFill>
              <a:srgbClr val="2D69A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586763D1-3F92-C808-9781-04EAB200C9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3098" y="7751191"/>
            <a:ext cx="4106720" cy="438150"/>
          </a:xfrm>
        </p:spPr>
        <p:txBody>
          <a:bodyPr/>
          <a:lstStyle>
            <a:lvl1pPr algn="l"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Veryst.com  | Copyright 2025, Veryst Engineering</a:t>
            </a:r>
          </a:p>
        </p:txBody>
      </p:sp>
      <p:sp>
        <p:nvSpPr>
          <p:cNvPr id="12" name="Date Placeholder 1">
            <a:extLst>
              <a:ext uri="{FF2B5EF4-FFF2-40B4-BE49-F238E27FC236}">
                <a16:creationId xmlns:a16="http://schemas.microsoft.com/office/drawing/2014/main" id="{D6825084-D287-D820-E013-3DE201A686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64231" y="7733637"/>
            <a:ext cx="3621024" cy="438150"/>
          </a:xfrm>
        </p:spPr>
        <p:txBody>
          <a:bodyPr/>
          <a:lstStyle>
            <a:lvl1pPr algn="r"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D9DA32F9-5E6D-4B7F-92DC-D0E26530E8BD}" type="datetime1">
              <a:rPr lang="en-US" smtClean="0"/>
              <a:t>9/1/2025</a:t>
            </a:fld>
            <a:endParaRPr lang="en-US" dirty="0"/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A828523D-E5EA-9356-D38E-E9B99FF8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476007" y="7733637"/>
            <a:ext cx="481294" cy="438150"/>
          </a:xfrm>
        </p:spPr>
        <p:txBody>
          <a:bodyPr/>
          <a:lstStyle>
            <a:lvl1pPr algn="l"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DCFD130D-405E-1E40-A8E7-14AB207D8CE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E5D295F-8C29-55A6-46BD-907D47BDFEFD}"/>
              </a:ext>
            </a:extLst>
          </p:cNvPr>
          <p:cNvCxnSpPr>
            <a:cxnSpLocks/>
          </p:cNvCxnSpPr>
          <p:nvPr userDrawn="1"/>
        </p:nvCxnSpPr>
        <p:spPr>
          <a:xfrm>
            <a:off x="13476007" y="7882610"/>
            <a:ext cx="0" cy="15155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A blue and black logo&#10;&#10;Description automatically generated">
            <a:extLst>
              <a:ext uri="{FF2B5EF4-FFF2-40B4-BE49-F238E27FC236}">
                <a16:creationId xmlns:a16="http://schemas.microsoft.com/office/drawing/2014/main" id="{912EB503-B3CE-B4C4-14F4-3F5A488CC68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646152" y="521208"/>
            <a:ext cx="1370122" cy="548640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5B6E4D9F-4DE8-E550-3FFC-0830483364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3100" y="530414"/>
            <a:ext cx="5971032" cy="1426464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4400"/>
            </a:lvl1pPr>
          </a:lstStyle>
          <a:p>
            <a:r>
              <a:rPr lang="en-US" dirty="0"/>
              <a:t>Insert Slide Title Here…</a:t>
            </a:r>
          </a:p>
        </p:txBody>
      </p:sp>
    </p:spTree>
    <p:extLst>
      <p:ext uri="{BB962C8B-B14F-4D97-AF65-F5344CB8AC3E}">
        <p14:creationId xmlns:p14="http://schemas.microsoft.com/office/powerpoint/2010/main" val="16450665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pos="4608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3881DB7-513B-4054-9952-6E32C34371B3}" type="datetime1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Veryst.com  | Copyright 2025, Veryst Engineering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CFD130D-405E-1E40-A8E7-14AB207D8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758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819" r:id="rId2"/>
    <p:sldLayoutId id="2147483775" r:id="rId3"/>
    <p:sldLayoutId id="2147483777" r:id="rId4"/>
    <p:sldLayoutId id="2147483818" r:id="rId5"/>
    <p:sldLayoutId id="2147483820" r:id="rId6"/>
  </p:sldLayoutIdLst>
  <p:hf hdr="0"/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592" userDrawn="1">
          <p15:clr>
            <a:srgbClr val="F26B43"/>
          </p15:clr>
        </p15:guide>
        <p15:guide id="2" pos="460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eryst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png"/><Relationship Id="rId4" Type="http://schemas.openxmlformats.org/officeDocument/2006/relationships/image" Target="../media/image6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png"/><Relationship Id="rId5" Type="http://schemas.openxmlformats.org/officeDocument/2006/relationships/image" Target="../media/image21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doi.org/10.3390/en14061547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6BE661-D623-2F3A-40B0-0B000698D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B84B3-7A36-44C2-AA10-40C2F56CD346}" type="datetime1">
              <a:rPr lang="en-US" smtClean="0"/>
              <a:t>9/1/2025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431B1A-095D-0849-0FB2-60DFAA59B8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Veryst.com  | Copyright 2025, Veryst Engineering</a:t>
            </a:r>
          </a:p>
        </p:txBody>
      </p:sp>
      <p:sp>
        <p:nvSpPr>
          <p:cNvPr id="3" name="Title 5">
            <a:extLst>
              <a:ext uri="{FF2B5EF4-FFF2-40B4-BE49-F238E27FC236}">
                <a16:creationId xmlns:a16="http://schemas.microsoft.com/office/drawing/2014/main" id="{0BD82050-8E2A-17A2-4ECC-5F0EE635D7AC}"/>
              </a:ext>
            </a:extLst>
          </p:cNvPr>
          <p:cNvSpPr txBox="1">
            <a:spLocks/>
          </p:cNvSpPr>
          <p:nvPr/>
        </p:nvSpPr>
        <p:spPr>
          <a:xfrm>
            <a:off x="1758461" y="1708632"/>
            <a:ext cx="11113477" cy="2532888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l" defTabSz="109728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000" dirty="0"/>
              <a:t>Designing Wireless Charging Systems with COMSOL Multiphysics®</a:t>
            </a:r>
            <a:endParaRPr lang="en-US" dirty="0"/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55793361-604C-F14E-9DE8-29E7ABAF8953}"/>
              </a:ext>
            </a:extLst>
          </p:cNvPr>
          <p:cNvSpPr txBox="1">
            <a:spLocks noChangeArrowheads="1"/>
          </p:cNvSpPr>
          <p:nvPr/>
        </p:nvSpPr>
        <p:spPr>
          <a:xfrm>
            <a:off x="2818295" y="4886243"/>
            <a:ext cx="9808104" cy="2615406"/>
          </a:xfrm>
          <a:prstGeom prst="rect">
            <a:avLst/>
          </a:prstGeom>
        </p:spPr>
        <p:txBody>
          <a:bodyPr vert="horz" lIns="52058" tIns="52058" rIns="52058" bIns="52058" rtlCol="0">
            <a:normAutofit lnSpcReduction="10000"/>
          </a:bodyPr>
          <a:lstStyle>
            <a:lvl1pPr marL="274320" indent="-274320" algn="l" defTabSz="109728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296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8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2024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6888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1752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6616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11480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6344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500"/>
              </a:spcAft>
              <a:buFont typeface="Arial" panose="020B0604020202020204" pitchFamily="34" charset="0"/>
              <a:buNone/>
              <a:tabLst>
                <a:tab pos="460357" algn="l"/>
                <a:tab pos="920713" algn="l"/>
                <a:tab pos="1381070" algn="l"/>
                <a:tab pos="1842750" algn="l"/>
                <a:tab pos="2303106" algn="l"/>
                <a:tab pos="2763463" algn="l"/>
                <a:tab pos="3225142" algn="l"/>
                <a:tab pos="3685498" algn="l"/>
                <a:tab pos="4145855" algn="l"/>
                <a:tab pos="4606212" algn="l"/>
                <a:tab pos="5067891" algn="l"/>
                <a:tab pos="5528248" algn="l"/>
                <a:tab pos="5988605" algn="l"/>
                <a:tab pos="6450284" algn="l"/>
                <a:tab pos="6910640" algn="l"/>
                <a:tab pos="7370997" algn="l"/>
                <a:tab pos="7831353" algn="l"/>
                <a:tab pos="8293033" algn="l"/>
              </a:tabLst>
              <a:defRPr/>
            </a:pPr>
            <a:r>
              <a:rPr lang="en-US" altLang="en-US" sz="3000" b="1" dirty="0">
                <a:solidFill>
                  <a:schemeClr val="bg1"/>
                </a:solidFill>
              </a:rPr>
              <a:t>Nirmal Paudel, Ph.D.</a:t>
            </a:r>
          </a:p>
          <a:p>
            <a:pPr marL="0" indent="0" algn="ctr">
              <a:lnSpc>
                <a:spcPct val="115000"/>
              </a:lnSpc>
              <a:spcAft>
                <a:spcPts val="500"/>
              </a:spcAft>
              <a:buFont typeface="Arial" panose="020B0604020202020204" pitchFamily="34" charset="0"/>
              <a:buNone/>
              <a:tabLst>
                <a:tab pos="460357" algn="l"/>
                <a:tab pos="920713" algn="l"/>
                <a:tab pos="1381070" algn="l"/>
                <a:tab pos="1842750" algn="l"/>
                <a:tab pos="2303106" algn="l"/>
                <a:tab pos="2763463" algn="l"/>
                <a:tab pos="3225142" algn="l"/>
                <a:tab pos="3685498" algn="l"/>
                <a:tab pos="4145855" algn="l"/>
                <a:tab pos="4606212" algn="l"/>
                <a:tab pos="5067891" algn="l"/>
                <a:tab pos="5528248" algn="l"/>
                <a:tab pos="5988605" algn="l"/>
                <a:tab pos="6450284" algn="l"/>
                <a:tab pos="6910640" algn="l"/>
                <a:tab pos="7370997" algn="l"/>
                <a:tab pos="7831353" algn="l"/>
                <a:tab pos="8293033" algn="l"/>
              </a:tabLst>
              <a:defRPr/>
            </a:pPr>
            <a:r>
              <a:rPr lang="en-US" altLang="en-US" sz="3000" dirty="0">
                <a:solidFill>
                  <a:schemeClr val="bg1"/>
                </a:solidFill>
              </a:rPr>
              <a:t>Veryst Engineering LLC, Needham, MA, USA</a:t>
            </a:r>
          </a:p>
          <a:p>
            <a:pPr marL="0" indent="0" algn="ctr">
              <a:lnSpc>
                <a:spcPct val="115000"/>
              </a:lnSpc>
              <a:spcAft>
                <a:spcPts val="500"/>
              </a:spcAft>
              <a:buNone/>
              <a:tabLst>
                <a:tab pos="460357" algn="l"/>
                <a:tab pos="920713" algn="l"/>
                <a:tab pos="1381070" algn="l"/>
                <a:tab pos="1842750" algn="l"/>
                <a:tab pos="2303106" algn="l"/>
                <a:tab pos="2763463" algn="l"/>
                <a:tab pos="3225142" algn="l"/>
                <a:tab pos="3685498" algn="l"/>
                <a:tab pos="4145855" algn="l"/>
                <a:tab pos="4606212" algn="l"/>
                <a:tab pos="5067891" algn="l"/>
                <a:tab pos="5528248" algn="l"/>
                <a:tab pos="5988605" algn="l"/>
                <a:tab pos="6450284" algn="l"/>
                <a:tab pos="6910640" algn="l"/>
                <a:tab pos="7370997" algn="l"/>
                <a:tab pos="7831353" algn="l"/>
                <a:tab pos="8293033" algn="l"/>
              </a:tabLst>
              <a:defRPr/>
            </a:pPr>
            <a:r>
              <a:rPr lang="en-US" sz="3200" dirty="0">
                <a:sym typeface="Wingdings" panose="05000000000000000000" pitchFamily="2" charset="2"/>
              </a:rPr>
              <a:t></a:t>
            </a:r>
            <a:r>
              <a:rPr lang="en-US" sz="3200" dirty="0"/>
              <a:t> </a:t>
            </a:r>
            <a:r>
              <a:rPr lang="en-US" altLang="en-US" sz="3000" dirty="0">
                <a:solidFill>
                  <a:schemeClr val="bg1">
                    <a:lumMod val="75000"/>
                  </a:schemeClr>
                </a:solidFill>
              </a:rPr>
              <a:t>npaudel@veryst.com</a:t>
            </a:r>
          </a:p>
          <a:p>
            <a:pPr marL="0" indent="0" algn="ctr">
              <a:lnSpc>
                <a:spcPct val="100000"/>
              </a:lnSpc>
              <a:spcAft>
                <a:spcPts val="167"/>
              </a:spcAft>
              <a:buNone/>
              <a:tabLst>
                <a:tab pos="460357" algn="l"/>
                <a:tab pos="920713" algn="l"/>
                <a:tab pos="1381070" algn="l"/>
                <a:tab pos="1842750" algn="l"/>
                <a:tab pos="2303106" algn="l"/>
                <a:tab pos="2763463" algn="l"/>
                <a:tab pos="3225142" algn="l"/>
                <a:tab pos="3685498" algn="l"/>
                <a:tab pos="4145855" algn="l"/>
                <a:tab pos="4606212" algn="l"/>
                <a:tab pos="5067891" algn="l"/>
                <a:tab pos="5528248" algn="l"/>
                <a:tab pos="5988605" algn="l"/>
                <a:tab pos="6450284" algn="l"/>
                <a:tab pos="6910640" algn="l"/>
                <a:tab pos="7370997" algn="l"/>
                <a:tab pos="7831353" algn="l"/>
                <a:tab pos="8293033" algn="l"/>
              </a:tabLst>
              <a:defRPr/>
            </a:pPr>
            <a:r>
              <a:rPr lang="en-US" sz="2800" dirty="0">
                <a:ea typeface="Segoe UI Symbol" panose="020B0502040204020203" pitchFamily="34" charset="0"/>
                <a:sym typeface="Wingdings" panose="05000000000000000000" pitchFamily="2" charset="2"/>
              </a:rPr>
              <a:t>  </a:t>
            </a:r>
            <a:r>
              <a:rPr lang="en-US" altLang="en-US" sz="28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www.veryst.com</a:t>
            </a:r>
            <a:r>
              <a:rPr lang="en-US" altLang="en-US" sz="2800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897294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EE425127-A0D9-A9C2-766A-4886326A39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2038" y="3351115"/>
            <a:ext cx="6722762" cy="3746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94D56AD-6E03-0AFF-C272-8445CD7EF2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Efficiency &amp; Maximum Power Transfer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EEAB1E-595C-18C5-7D20-8037985831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3099" y="1544430"/>
            <a:ext cx="13341095" cy="17450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The maximum power is transferred to the load when the load resistance matches the Thevenin (or reflected) source resistance. </a:t>
            </a:r>
          </a:p>
          <a:p>
            <a:r>
              <a:rPr lang="en-US" dirty="0"/>
              <a:t>At this point, the power delivered to the load is maximum, but not the efficiency. </a:t>
            </a:r>
          </a:p>
          <a:p>
            <a:r>
              <a:rPr lang="en-US" dirty="0"/>
              <a:t>As load resistance increased beyond the matched point, less current is drawn, so less power is transferred, but losses are reduced, so efficiency increases.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1768BC-8C14-C242-DD94-72505B901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Veryst.com  | Copyright 2025, Veryst Engineering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8F79CF-5AA3-9B27-CA67-0D68A13E2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F7515-CCAF-46A5-93CD-234DED411D78}" type="datetime1">
              <a:rPr lang="en-US" smtClean="0"/>
              <a:t>9/1/2025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0E243E-59C0-A213-30CC-0DDD3C924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130D-405E-1E40-A8E7-14AB207D8CE0}" type="slidenum">
              <a:rPr lang="en-US" smtClean="0"/>
              <a:pPr/>
              <a:t>10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8591DE5-E410-F1A9-E18C-DDC6AA5794E6}"/>
              </a:ext>
            </a:extLst>
          </p:cNvPr>
          <p:cNvCxnSpPr/>
          <p:nvPr/>
        </p:nvCxnSpPr>
        <p:spPr>
          <a:xfrm>
            <a:off x="8712200" y="3592608"/>
            <a:ext cx="0" cy="2959100"/>
          </a:xfrm>
          <a:prstGeom prst="line">
            <a:avLst/>
          </a:prstGeom>
          <a:ln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AD2B205-0DFE-4292-EE91-9A189278F9C9}"/>
              </a:ext>
            </a:extLst>
          </p:cNvPr>
          <p:cNvSpPr txBox="1"/>
          <p:nvPr/>
        </p:nvSpPr>
        <p:spPr>
          <a:xfrm>
            <a:off x="1028192" y="6247684"/>
            <a:ext cx="34104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</a:t>
            </a:r>
            <a:r>
              <a:rPr lang="en-US" baseline="-25000" dirty="0"/>
              <a:t>R</a:t>
            </a:r>
            <a:r>
              <a:rPr lang="en-US" dirty="0"/>
              <a:t> = reflected source impedance</a:t>
            </a:r>
          </a:p>
          <a:p>
            <a:r>
              <a:rPr lang="en-US" dirty="0"/>
              <a:t>R</a:t>
            </a:r>
            <a:r>
              <a:rPr lang="en-US" baseline="-25000" dirty="0"/>
              <a:t>p</a:t>
            </a:r>
            <a:r>
              <a:rPr lang="en-US" dirty="0"/>
              <a:t> = primary resistance </a:t>
            </a:r>
          </a:p>
          <a:p>
            <a:r>
              <a:rPr lang="en-US" dirty="0"/>
              <a:t>Rs = secondary resistance</a:t>
            </a:r>
          </a:p>
          <a:p>
            <a:r>
              <a:rPr lang="en-US" dirty="0"/>
              <a:t>M = mutual inductance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1AFE3B4-FFBE-9854-2112-745331BA2714}"/>
                  </a:ext>
                </a:extLst>
              </p:cNvPr>
              <p:cNvSpPr txBox="1"/>
              <p:nvPr/>
            </p:nvSpPr>
            <p:spPr>
              <a:xfrm>
                <a:off x="11068954" y="6926625"/>
                <a:ext cx="471924" cy="6413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  <m:r>
                            <a:rPr lang="en-US" b="0" i="1" baseline="-25000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  <m:r>
                            <a:rPr lang="en-US" b="0" i="1" baseline="-25000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1AFE3B4-FFBE-9854-2112-745331BA27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68954" y="6926625"/>
                <a:ext cx="471924" cy="641394"/>
              </a:xfrm>
              <a:prstGeom prst="rect">
                <a:avLst/>
              </a:prstGeom>
              <a:blipFill>
                <a:blip r:embed="rId4"/>
                <a:stretch>
                  <a:fillRect b="-9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4FCB0B9A-F86F-C4F8-F2AB-A91251CD0F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8192" y="4896811"/>
            <a:ext cx="3519752" cy="1246998"/>
          </a:xfrm>
          <a:prstGeom prst="rect">
            <a:avLst/>
          </a:prstGeom>
        </p:spPr>
      </p:pic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55A3F312-767D-112F-4D59-EFD9E12E515A}"/>
              </a:ext>
            </a:extLst>
          </p:cNvPr>
          <p:cNvSpPr txBox="1">
            <a:spLocks/>
          </p:cNvSpPr>
          <p:nvPr/>
        </p:nvSpPr>
        <p:spPr>
          <a:xfrm>
            <a:off x="715730" y="3242300"/>
            <a:ext cx="6722763" cy="1745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11469" indent="-411469" algn="l" defTabSz="1097280" rtl="0" eaLnBrk="1" latinLnBrk="0" hangingPunct="1">
              <a:lnSpc>
                <a:spcPct val="90000"/>
              </a:lnSpc>
              <a:spcBef>
                <a:spcPts val="1200"/>
              </a:spcBef>
              <a:buClr>
                <a:srgbClr val="0B56A7"/>
              </a:buClr>
              <a:buFont typeface="Wingdings" charset="2"/>
              <a:buChar char="§"/>
              <a:defRPr sz="2200" b="0" i="0" kern="120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  <a:lvl2pPr marL="891518" indent="-342893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Clr>
                <a:srgbClr val="0B56A7"/>
              </a:buClr>
              <a:buFont typeface="Wingdings" charset="2"/>
              <a:buChar char="§"/>
              <a:defRPr sz="2200" b="0" i="0" kern="120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2pPr>
            <a:lvl3pPr marL="1371565" indent="-274313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Clr>
                <a:srgbClr val="0B56A7"/>
              </a:buClr>
              <a:buFont typeface="Wingdings" charset="2"/>
              <a:buChar char="§"/>
              <a:defRPr sz="2200" b="0" i="0" kern="120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3pPr>
            <a:lvl4pPr marL="1920192" indent="-274313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Clr>
                <a:srgbClr val="0B56A7"/>
              </a:buClr>
              <a:buFont typeface="Wingdings" charset="2"/>
              <a:buChar char="§"/>
              <a:defRPr sz="2200" b="0" i="0" kern="120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4pPr>
            <a:lvl5pPr marL="2468819" indent="-274313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Clr>
                <a:srgbClr val="0B56A7"/>
              </a:buClr>
              <a:buFont typeface="Wingdings" charset="2"/>
              <a:buChar char="§"/>
              <a:defRPr sz="2200" b="0" i="0" kern="120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5pPr>
            <a:lvl6pPr marL="301752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6616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11480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6344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Efficiency can be increased by reducing the internal resistance (R</a:t>
            </a:r>
            <a:r>
              <a:rPr lang="en-US" sz="2000" baseline="-25000" dirty="0"/>
              <a:t>p</a:t>
            </a:r>
            <a:r>
              <a:rPr lang="en-US" sz="2000" dirty="0"/>
              <a:t> and R</a:t>
            </a:r>
            <a:r>
              <a:rPr lang="en-US" sz="2000" baseline="-25000" dirty="0"/>
              <a:t>s</a:t>
            </a:r>
            <a:r>
              <a:rPr lang="en-US" sz="2000" dirty="0"/>
              <a:t>) of the primary and secondary coils and by increasing the mutual inductance (M). </a:t>
            </a:r>
          </a:p>
          <a:p>
            <a:r>
              <a:rPr lang="en-US" sz="2000" dirty="0"/>
              <a:t>There is always some loss due to inverters, ratifiers, and resonance circuits. </a:t>
            </a:r>
          </a:p>
        </p:txBody>
      </p:sp>
    </p:spTree>
    <p:extLst>
      <p:ext uri="{BB962C8B-B14F-4D97-AF65-F5344CB8AC3E}">
        <p14:creationId xmlns:p14="http://schemas.microsoft.com/office/powerpoint/2010/main" val="29590693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D64778-A2CF-8AB5-FFB5-43348F2124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4437A0-4306-7A64-001F-595449AC04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Electromagnetic Simulation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79BB5B-2386-D790-065E-797BA2ABD7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8C1ED-EFCF-4690-80D1-A877B6C29695}" type="datetime1">
              <a:rPr lang="en-US" smtClean="0"/>
              <a:t>9/1/2025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51C90D-2E04-6F78-9F73-678B2C9CE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130D-405E-1E40-A8E7-14AB207D8CE0}" type="slidenum">
              <a:rPr lang="en-US" smtClean="0"/>
              <a:pPr/>
              <a:t>11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Content Placeholder 2">
                <a:extLst>
                  <a:ext uri="{FF2B5EF4-FFF2-40B4-BE49-F238E27FC236}">
                    <a16:creationId xmlns:a16="http://schemas.microsoft.com/office/drawing/2014/main" id="{9378EE75-323B-0BB6-EA68-B3EA02F4E97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73100" y="1544429"/>
                <a:ext cx="7569200" cy="5961271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We simulated the WPT system as shown in the figure (right) using the </a:t>
                </a:r>
                <a:r>
                  <a:rPr lang="en-US" b="1" dirty="0"/>
                  <a:t>Magnetic Fields </a:t>
                </a:r>
                <a:r>
                  <a:rPr lang="en-US" dirty="0"/>
                  <a:t>physics in COMSOL Multiphysics. </a:t>
                </a:r>
              </a:p>
              <a:p>
                <a:r>
                  <a:rPr lang="en-US" dirty="0"/>
                  <a:t>To compute the self inductances, mutual inductance (between two coils) and a coupling factor (k), we used two physics interfaces and excited one coil at a time and set the other coil at open circuit voltage. </a:t>
                </a:r>
              </a:p>
              <a:p>
                <a:r>
                  <a:rPr lang="en-US" dirty="0"/>
                  <a:t>Self inductances of primary coil (</a:t>
                </a:r>
                <a:r>
                  <a:rPr lang="en-US" i="1" dirty="0"/>
                  <a:t>L</a:t>
                </a:r>
                <a:r>
                  <a:rPr lang="en-US" i="1" baseline="-25000" dirty="0"/>
                  <a:t>p</a:t>
                </a:r>
                <a:r>
                  <a:rPr lang="en-US" dirty="0"/>
                  <a:t>) and secondary coil (</a:t>
                </a:r>
                <a:r>
                  <a:rPr lang="en-US" i="1" dirty="0"/>
                  <a:t>L</a:t>
                </a:r>
                <a:r>
                  <a:rPr lang="en-US" i="1" baseline="-25000" dirty="0"/>
                  <a:t>s</a:t>
                </a:r>
                <a:r>
                  <a:rPr lang="en-US" dirty="0"/>
                  <a:t>) are computed as the ratio of flux linkage (</a:t>
                </a:r>
                <a:r>
                  <a:rPr lang="en-US" b="1" dirty="0"/>
                  <a:t>λ) </a:t>
                </a:r>
                <a:r>
                  <a:rPr lang="en-US" dirty="0"/>
                  <a:t>divided by the current</a:t>
                </a:r>
                <a:r>
                  <a:rPr lang="en-US" b="1" dirty="0"/>
                  <a:t> (I).</a:t>
                </a:r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400" b="0" i="1" baseline="-25000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240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sz="2400" b="0" i="1" smtClean="0">
                            <a:latin typeface="Cambria Math" panose="02040503050406030204" pitchFamily="18" charset="0"/>
                          </a:rPr>
                          <m:t>λ</m:t>
                        </m:r>
                        <m:r>
                          <a:rPr lang="en-US" sz="2400" b="0" i="1" baseline="-25000" smtClean="0">
                            <a:latin typeface="Cambria Math" panose="02040503050406030204" pitchFamily="18" charset="0"/>
                          </a:rPr>
                          <m:t>𝑝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US" sz="2400" b="0" i="1" baseline="-25000" smtClean="0">
                            <a:latin typeface="Cambria Math" panose="02040503050406030204" pitchFamily="18" charset="0"/>
                          </a:rPr>
                          <m:t>𝑝</m:t>
                        </m:r>
                      </m:den>
                    </m:f>
                  </m:oMath>
                </a14:m>
                <a:r>
                  <a:rPr lang="en-US" sz="2400" dirty="0"/>
                  <a:t>  </a:t>
                </a:r>
                <a:r>
                  <a:rPr lang="en-US" dirty="0"/>
                  <a:t>and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400" b="0" i="1" baseline="-25000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sz="2400" i="1">
                            <a:latin typeface="Cambria Math" panose="02040503050406030204" pitchFamily="18" charset="0"/>
                          </a:rPr>
                          <m:t>λ</m:t>
                        </m:r>
                        <m:r>
                          <a:rPr lang="en-US" sz="2400" b="0" i="1" baseline="-25000" smtClean="0">
                            <a:latin typeface="Cambria Math" panose="02040503050406030204" pitchFamily="18" charset="0"/>
                          </a:rPr>
                          <m:t>𝑠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US" sz="2400" b="0" i="1" baseline="-25000" smtClean="0">
                            <a:latin typeface="Cambria Math" panose="020405030504060302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en-US" sz="2400" dirty="0"/>
                  <a:t> </a:t>
                </a:r>
              </a:p>
              <a:p>
                <a:r>
                  <a:rPr lang="en-US" dirty="0"/>
                  <a:t>We compute the mutual inductances using the equation: </a:t>
                </a:r>
              </a:p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240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𝑖𝑚𝑎𝑔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𝑉𝑠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l-GR" sz="2400" i="1" smtClean="0">
                            <a:latin typeface="Cambria Math" panose="02040503050406030204" pitchFamily="18" charset="0"/>
                          </a:rPr>
                          <m:t>ω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𝐼𝑝</m:t>
                        </m:r>
                      </m:den>
                    </m:f>
                  </m:oMath>
                </a14:m>
                <a:r>
                  <a:rPr lang="en-US" sz="2400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𝑖𝑚𝑎𝑔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𝑉𝑝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l-GR" sz="2400" i="1">
                            <a:latin typeface="Cambria Math" panose="02040503050406030204" pitchFamily="18" charset="0"/>
                          </a:rPr>
                          <m:t>ω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𝐼𝑠</m:t>
                        </m:r>
                      </m:den>
                    </m:f>
                  </m:oMath>
                </a14:m>
                <a:endParaRPr lang="en-US" dirty="0"/>
              </a:p>
              <a:p>
                <a:r>
                  <a:rPr lang="en-US" dirty="0"/>
                  <a:t>The coupling coefficient is: 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0" name="Content Placeholder 2">
                <a:extLst>
                  <a:ext uri="{FF2B5EF4-FFF2-40B4-BE49-F238E27FC236}">
                    <a16:creationId xmlns:a16="http://schemas.microsoft.com/office/drawing/2014/main" id="{9378EE75-323B-0BB6-EA68-B3EA02F4E97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3100" y="1544429"/>
                <a:ext cx="7569200" cy="5961271"/>
              </a:xfrm>
              <a:blipFill>
                <a:blip r:embed="rId3"/>
                <a:stretch>
                  <a:fillRect l="-886" t="-1125" r="-12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CB121B63-BE8B-0660-5475-6CE5D1DB4BB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14445"/>
          <a:stretch>
            <a:fillRect/>
          </a:stretch>
        </p:blipFill>
        <p:spPr>
          <a:xfrm>
            <a:off x="8450820" y="1430130"/>
            <a:ext cx="5563376" cy="319488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B322197-EDF3-9320-D53B-058BEA01BDA1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7117" b="65839"/>
          <a:stretch/>
        </p:blipFill>
        <p:spPr>
          <a:xfrm>
            <a:off x="4680427" y="6685171"/>
            <a:ext cx="1189182" cy="68377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87C43B7-C295-9027-E13B-8541EE2D5FC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99770" y="4990983"/>
            <a:ext cx="3965013" cy="226133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469BB12-0100-1C1E-250B-1006A7B8856A}"/>
              </a:ext>
            </a:extLst>
          </p:cNvPr>
          <p:cNvSpPr txBox="1"/>
          <p:nvPr/>
        </p:nvSpPr>
        <p:spPr>
          <a:xfrm>
            <a:off x="8612376" y="7202682"/>
            <a:ext cx="5504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Magnetic flux density and flux lines around the device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E471F1C-7459-8350-34D5-8C0194F3AB50}"/>
              </a:ext>
            </a:extLst>
          </p:cNvPr>
          <p:cNvSpPr txBox="1"/>
          <p:nvPr/>
        </p:nvSpPr>
        <p:spPr>
          <a:xfrm>
            <a:off x="10587544" y="4540840"/>
            <a:ext cx="1789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Model geometry</a:t>
            </a:r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7F40A65E-CAA5-966A-E093-569855AF86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3098" y="7751191"/>
            <a:ext cx="4106720" cy="438150"/>
          </a:xfrm>
        </p:spPr>
        <p:txBody>
          <a:bodyPr/>
          <a:lstStyle/>
          <a:p>
            <a:r>
              <a:rPr lang="en-US" dirty="0"/>
              <a:t>Veryst.com  | Copyright 2025, </a:t>
            </a:r>
            <a:r>
              <a:rPr lang="en-US" dirty="0" err="1"/>
              <a:t>Veryst</a:t>
            </a:r>
            <a:r>
              <a:rPr lang="en-US" dirty="0"/>
              <a:t> Engineering</a:t>
            </a:r>
          </a:p>
        </p:txBody>
      </p:sp>
    </p:spTree>
    <p:extLst>
      <p:ext uri="{BB962C8B-B14F-4D97-AF65-F5344CB8AC3E}">
        <p14:creationId xmlns:p14="http://schemas.microsoft.com/office/powerpoint/2010/main" val="42788358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69B732-B4FC-18B3-A030-D659F25877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Magnetic Flux Density and Current Density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CC687-E60F-E4A3-FE30-D63803B605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3100" y="1544431"/>
            <a:ext cx="13434614" cy="1164046"/>
          </a:xfrm>
        </p:spPr>
        <p:txBody>
          <a:bodyPr>
            <a:normAutofit/>
          </a:bodyPr>
          <a:lstStyle/>
          <a:p>
            <a:r>
              <a:rPr lang="en-US" dirty="0"/>
              <a:t>We plot the magnetic flux density norm (mT) in the shield and current density norm (A/mm</a:t>
            </a:r>
            <a:r>
              <a:rPr lang="en-US" baseline="30000" dirty="0"/>
              <a:t>2</a:t>
            </a:r>
            <a:r>
              <a:rPr lang="en-US" dirty="0"/>
              <a:t>) in the coils. </a:t>
            </a:r>
          </a:p>
          <a:p>
            <a:r>
              <a:rPr lang="en-US" dirty="0"/>
              <a:t>The maximum flux density is 18.4 </a:t>
            </a:r>
            <a:r>
              <a:rPr lang="en-US" dirty="0" err="1"/>
              <a:t>mT</a:t>
            </a:r>
            <a:r>
              <a:rPr lang="en-US" dirty="0"/>
              <a:t> at 1 A current through the coils. The magnetic flux and current density both within the reasonable limits for the safer design.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338972-4F8A-0947-B6BC-E40281B7F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Veryst.com  | Copyright 2025, </a:t>
            </a:r>
            <a:r>
              <a:rPr lang="en-US" dirty="0" err="1"/>
              <a:t>Veryst</a:t>
            </a:r>
            <a:r>
              <a:rPr lang="en-US" dirty="0"/>
              <a:t> Engineering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3E1655-8E9E-72B6-3926-8B85E921DF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F7515-CCAF-46A5-93CD-234DED411D78}" type="datetime1">
              <a:rPr lang="en-US" smtClean="0"/>
              <a:t>9/1/2025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58C986-32C3-467B-E34D-95C32BF0A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130D-405E-1E40-A8E7-14AB207D8CE0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AA7D3A3-B739-33A4-F4E6-273C53C26F26}"/>
              </a:ext>
            </a:extLst>
          </p:cNvPr>
          <p:cNvGrpSpPr/>
          <p:nvPr/>
        </p:nvGrpSpPr>
        <p:grpSpPr>
          <a:xfrm>
            <a:off x="2437691" y="2762435"/>
            <a:ext cx="8963372" cy="4746757"/>
            <a:chOff x="3199691" y="2456946"/>
            <a:chExt cx="9327896" cy="4997424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64C8F35E-6775-FD9A-6A25-F341132E4A5C}"/>
                </a:ext>
              </a:extLst>
            </p:cNvPr>
            <p:cNvGrpSpPr/>
            <p:nvPr/>
          </p:nvGrpSpPr>
          <p:grpSpPr>
            <a:xfrm>
              <a:off x="3199691" y="2476528"/>
              <a:ext cx="9327896" cy="4977842"/>
              <a:chOff x="4686300" y="1946322"/>
              <a:chExt cx="9327896" cy="4977842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6F962FCC-7743-32A0-D2D5-6BE87E6AC52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rcRect l="69811" r="5136"/>
              <a:stretch/>
            </p:blipFill>
            <p:spPr>
              <a:xfrm>
                <a:off x="11829796" y="2016805"/>
                <a:ext cx="2184400" cy="4907359"/>
              </a:xfrm>
              <a:prstGeom prst="rect">
                <a:avLst/>
              </a:prstGeom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6A42FCAC-69F2-B791-6281-00B77D38BB9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r="18867"/>
              <a:stretch/>
            </p:blipFill>
            <p:spPr>
              <a:xfrm>
                <a:off x="4686300" y="1946322"/>
                <a:ext cx="7073900" cy="4907359"/>
              </a:xfrm>
              <a:prstGeom prst="rect">
                <a:avLst/>
              </a:prstGeom>
            </p:spPr>
          </p:pic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C56E98A-B012-0AAF-2EC4-388C2CC12F3A}"/>
                </a:ext>
              </a:extLst>
            </p:cNvPr>
            <p:cNvSpPr txBox="1"/>
            <p:nvPr/>
          </p:nvSpPr>
          <p:spPr>
            <a:xfrm>
              <a:off x="10515600" y="2456946"/>
              <a:ext cx="4808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mT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8A5C0ED-B600-529A-036E-6D4363BF58F1}"/>
                </a:ext>
              </a:extLst>
            </p:cNvPr>
            <p:cNvSpPr txBox="1"/>
            <p:nvPr/>
          </p:nvSpPr>
          <p:spPr>
            <a:xfrm>
              <a:off x="11654271" y="2456946"/>
              <a:ext cx="8733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A/mm</a:t>
              </a:r>
              <a:r>
                <a:rPr lang="en-US" baseline="30000" dirty="0"/>
                <a:t>2</a:t>
              </a: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1C9E7251-497F-E8B6-CFBB-246BFF967D67}"/>
              </a:ext>
            </a:extLst>
          </p:cNvPr>
          <p:cNvSpPr txBox="1"/>
          <p:nvPr/>
        </p:nvSpPr>
        <p:spPr>
          <a:xfrm>
            <a:off x="3505200" y="7327900"/>
            <a:ext cx="4754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Arrow plot of magnetic flux density in log scale</a:t>
            </a:r>
          </a:p>
        </p:txBody>
      </p:sp>
    </p:spTree>
    <p:extLst>
      <p:ext uri="{BB962C8B-B14F-4D97-AF65-F5344CB8AC3E}">
        <p14:creationId xmlns:p14="http://schemas.microsoft.com/office/powerpoint/2010/main" val="42310443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AA53B-25C2-7AB9-7E9A-5B500F7F5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Coupling Coefficient and Mutual Inductance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322151-A579-7390-C32F-D7844D6D73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3100" y="1544431"/>
            <a:ext cx="13345064" cy="1694070"/>
          </a:xfrm>
        </p:spPr>
        <p:txBody>
          <a:bodyPr/>
          <a:lstStyle/>
          <a:p>
            <a:r>
              <a:rPr lang="en-US" dirty="0"/>
              <a:t>We perform the parametric sweep study to find the variation of coupling coefficient and mutual inductance with vertical, x-axis misalignment, and y-axis misalignment. </a:t>
            </a:r>
          </a:p>
          <a:p>
            <a:r>
              <a:rPr lang="en-US" dirty="0"/>
              <a:t>The maximum coupling coefficient is 0.7, which is reduced to 0.18 with an x-offset of 20 mm.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85C06E-51C9-BC72-2866-B25A7E0223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Veryst.com  | Copyright 2025, Veryst Engineering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7D9270-E608-7EEC-77DA-B643218B69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F7515-CCAF-46A5-93CD-234DED411D78}" type="datetime1">
              <a:rPr lang="en-US" smtClean="0"/>
              <a:t>9/1/2025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D033AE-DBB9-8750-7936-AB31433C0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130D-405E-1E40-A8E7-14AB207D8CE0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8CA3FA4F-26D3-882B-817A-4A7875A2CD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62665" y="3108983"/>
            <a:ext cx="4801948" cy="4021176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1863048E-D597-E180-CB51-7863C58222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0077" y="3163843"/>
            <a:ext cx="4801948" cy="4050217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32F20A03-EEA4-F711-785D-E2A040B180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6276" y="3282377"/>
            <a:ext cx="4106720" cy="38775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02BB1E4-17B3-F872-F5E3-30208A9AD62A}"/>
              </a:ext>
            </a:extLst>
          </p:cNvPr>
          <p:cNvSpPr txBox="1"/>
          <p:nvPr/>
        </p:nvSpPr>
        <p:spPr>
          <a:xfrm>
            <a:off x="13603547" y="3156499"/>
            <a:ext cx="635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uH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D8F9909-983F-8FA1-D4DD-AE66C00B7879}"/>
              </a:ext>
            </a:extLst>
          </p:cNvPr>
          <p:cNvSpPr txBox="1"/>
          <p:nvPr/>
        </p:nvSpPr>
        <p:spPr>
          <a:xfrm>
            <a:off x="790345" y="7159967"/>
            <a:ext cx="3702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Coupling coefficient vs vertical gap.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400C7E3-2013-73CB-ABB9-DEB4DA174650}"/>
              </a:ext>
            </a:extLst>
          </p:cNvPr>
          <p:cNvSpPr txBox="1"/>
          <p:nvPr/>
        </p:nvSpPr>
        <p:spPr>
          <a:xfrm>
            <a:off x="5757457" y="7159967"/>
            <a:ext cx="2238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Coupling coefficient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C936C14-CD02-DD55-07BB-A4B4D2EFED58}"/>
              </a:ext>
            </a:extLst>
          </p:cNvPr>
          <p:cNvSpPr txBox="1"/>
          <p:nvPr/>
        </p:nvSpPr>
        <p:spPr>
          <a:xfrm>
            <a:off x="10950346" y="7159967"/>
            <a:ext cx="2108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Mutual Inductance </a:t>
            </a:r>
          </a:p>
        </p:txBody>
      </p:sp>
    </p:spTree>
    <p:extLst>
      <p:ext uri="{BB962C8B-B14F-4D97-AF65-F5344CB8AC3E}">
        <p14:creationId xmlns:p14="http://schemas.microsoft.com/office/powerpoint/2010/main" val="12913548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5DDEF5-B5E5-8963-8E2B-0F54656470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137570-1632-1B8B-42CD-F4AFAB24E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Self Inductances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73D51B-86EB-7FC3-3818-F2FA3DEC82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3100" y="1544431"/>
            <a:ext cx="13345064" cy="1694070"/>
          </a:xfrm>
        </p:spPr>
        <p:txBody>
          <a:bodyPr>
            <a:normAutofit/>
          </a:bodyPr>
          <a:lstStyle/>
          <a:p>
            <a:r>
              <a:rPr lang="en-US" dirty="0"/>
              <a:t>Self-inductance decreases as the vertical gap increases.</a:t>
            </a:r>
          </a:p>
          <a:p>
            <a:r>
              <a:rPr lang="en-US" dirty="0"/>
              <a:t>Vertical gap has a strong impact on coupling; x-axis misalignment has minimal effect.</a:t>
            </a:r>
          </a:p>
          <a:p>
            <a:r>
              <a:rPr lang="en-US" dirty="0"/>
              <a:t>Key design insight: minimize vertical gap for stronger coupling and higher efficiency.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072709-0376-9498-2D0D-07F4060AF3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Veryst.com  | Copyright 2025, Veryst Engineering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B15AE7-1741-6108-0E62-A258A1E0F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F7515-CCAF-46A5-93CD-234DED411D78}" type="datetime1">
              <a:rPr lang="en-US" smtClean="0"/>
              <a:t>9/1/2025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FD2D8D-95E1-FA92-C77C-83F2EEACE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130D-405E-1E40-A8E7-14AB207D8CE0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5421B2D-0B00-A516-9DC6-491C2CB467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324" y="3238501"/>
            <a:ext cx="5649980" cy="418555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A3C59E7-0BDD-3E03-99DE-191446EFEC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1052" y="3238501"/>
            <a:ext cx="5649980" cy="418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3119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D31BC1-DF6A-948B-E017-04B0CB3858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Full Circuit Design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E1AD40-64C4-2221-0EAC-86BD0C953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8C1ED-EFCF-4690-80D1-A877B6C29695}" type="datetime1">
              <a:rPr lang="en-US" smtClean="0"/>
              <a:t>9/1/2025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3FBD99-8D7F-05CF-33A6-84C6E2846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130D-405E-1E40-A8E7-14AB207D8CE0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C62A5D-1F08-2C86-E8A6-F774A3F13A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3100" y="1544430"/>
            <a:ext cx="13345064" cy="2090194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The full circuit diagram of power transmitter design MP-A4 and electrical detail of power receiver example 4 as per Qi standard is shown below. </a:t>
            </a:r>
          </a:p>
          <a:p>
            <a:r>
              <a:rPr lang="en-US" dirty="0"/>
              <a:t>The input voltage is converted to 100 kHz AC to the primary coil, the induced voltage in the secondary with compensation network and rectification is converted to a DC voltage. </a:t>
            </a:r>
          </a:p>
          <a:p>
            <a:r>
              <a:rPr lang="en-US" dirty="0"/>
              <a:t>The resistive loss in the load after the buck converter (output voltage of 5 V) is the output power. </a:t>
            </a:r>
          </a:p>
          <a:p>
            <a:r>
              <a:rPr lang="en-US" dirty="0"/>
              <a:t>The communication modulator consists of two capacitors in series with two switches, each with a capacitance of </a:t>
            </a:r>
            <a:r>
              <a:rPr lang="en-US" i="1" dirty="0" err="1"/>
              <a:t>R</a:t>
            </a:r>
            <a:r>
              <a:rPr lang="en-US" i="1" baseline="-25000" dirty="0" err="1"/>
              <a:t>cm</a:t>
            </a:r>
            <a:r>
              <a:rPr lang="en-US" dirty="0"/>
              <a:t>  = 30 ohms. </a:t>
            </a:r>
          </a:p>
          <a:p>
            <a:endParaRPr lang="en-US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36DF20E-37C3-43CB-6CE7-5E01185186DB}"/>
              </a:ext>
            </a:extLst>
          </p:cNvPr>
          <p:cNvGrpSpPr/>
          <p:nvPr/>
        </p:nvGrpSpPr>
        <p:grpSpPr>
          <a:xfrm>
            <a:off x="550633" y="3609461"/>
            <a:ext cx="9151611" cy="3945136"/>
            <a:chOff x="550633" y="3663891"/>
            <a:chExt cx="9151611" cy="3945136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A6AB72A-8BED-C1A7-CB00-53BA34EEDE5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1760" t="8064"/>
            <a:stretch/>
          </p:blipFill>
          <p:spPr>
            <a:xfrm>
              <a:off x="4022645" y="4174225"/>
              <a:ext cx="5679599" cy="3380372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9BF4B7A8-65CF-8760-BEA4-022D5A0E200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10617" t="10576" r="8138" b="2537"/>
            <a:stretch/>
          </p:blipFill>
          <p:spPr>
            <a:xfrm>
              <a:off x="550633" y="3663891"/>
              <a:ext cx="3698507" cy="3945136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C94F2A2-735B-DEA7-63D3-1AED3879B02E}"/>
                </a:ext>
              </a:extLst>
            </p:cNvPr>
            <p:cNvSpPr txBox="1"/>
            <p:nvPr/>
          </p:nvSpPr>
          <p:spPr>
            <a:xfrm>
              <a:off x="4272085" y="5467182"/>
              <a:ext cx="35298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/>
                <a:t>L</a:t>
              </a:r>
              <a:r>
                <a:rPr lang="en-US" sz="1600" i="1" baseline="-25000" dirty="0"/>
                <a:t>s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FEE3349-88BD-7112-3241-2F1804AAB0D0}"/>
                </a:ext>
              </a:extLst>
            </p:cNvPr>
            <p:cNvSpPr/>
            <p:nvPr/>
          </p:nvSpPr>
          <p:spPr>
            <a:xfrm>
              <a:off x="3714349" y="4953000"/>
              <a:ext cx="853973" cy="1611086"/>
            </a:xfrm>
            <a:prstGeom prst="rect">
              <a:avLst/>
            </a:prstGeom>
            <a:noFill/>
            <a:ln w="38100">
              <a:solidFill>
                <a:srgbClr val="2D69AF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9B702DA-BE56-E318-A9DB-FEB4626FCEA2}"/>
                </a:ext>
              </a:extLst>
            </p:cNvPr>
            <p:cNvSpPr txBox="1"/>
            <p:nvPr/>
          </p:nvSpPr>
          <p:spPr>
            <a:xfrm>
              <a:off x="6204856" y="3795465"/>
              <a:ext cx="14260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Full-bridge rectifier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875E145-27AE-D3B2-30A7-6DED64D84F52}"/>
                </a:ext>
              </a:extLst>
            </p:cNvPr>
            <p:cNvSpPr txBox="1"/>
            <p:nvPr/>
          </p:nvSpPr>
          <p:spPr>
            <a:xfrm>
              <a:off x="7237666" y="5555388"/>
              <a:ext cx="14260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filter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3F2EE21-4A3A-4D07-8D92-4A354CE9B74C}"/>
                </a:ext>
              </a:extLst>
            </p:cNvPr>
            <p:cNvSpPr txBox="1"/>
            <p:nvPr/>
          </p:nvSpPr>
          <p:spPr>
            <a:xfrm>
              <a:off x="3549585" y="6868886"/>
              <a:ext cx="13276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Coils + Shields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20640D1-888F-1ED5-6D09-2B3A87308058}"/>
                </a:ext>
              </a:extLst>
            </p:cNvPr>
            <p:cNvSpPr/>
            <p:nvPr/>
          </p:nvSpPr>
          <p:spPr>
            <a:xfrm>
              <a:off x="6542314" y="4495800"/>
              <a:ext cx="758002" cy="2373086"/>
            </a:xfrm>
            <a:prstGeom prst="rect">
              <a:avLst/>
            </a:prstGeom>
            <a:noFill/>
            <a:ln w="19050">
              <a:solidFill>
                <a:srgbClr val="FFC000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D2EAFD92-DFB9-949F-6F14-8E859AA658A1}"/>
                </a:ext>
              </a:extLst>
            </p:cNvPr>
            <p:cNvCxnSpPr/>
            <p:nvPr/>
          </p:nvCxnSpPr>
          <p:spPr>
            <a:xfrm flipV="1">
              <a:off x="4141335" y="6564086"/>
              <a:ext cx="0" cy="30480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0687084-D78B-0D8A-CD94-A3E38DBB03AD}"/>
                </a:ext>
              </a:extLst>
            </p:cNvPr>
            <p:cNvSpPr txBox="1"/>
            <p:nvPr/>
          </p:nvSpPr>
          <p:spPr>
            <a:xfrm>
              <a:off x="3931212" y="4920344"/>
              <a:ext cx="34657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M</a:t>
              </a:r>
            </a:p>
          </p:txBody>
        </p:sp>
      </p:grpSp>
      <p:graphicFrame>
        <p:nvGraphicFramePr>
          <p:cNvPr id="21" name="Content Placeholder 10">
            <a:extLst>
              <a:ext uri="{FF2B5EF4-FFF2-40B4-BE49-F238E27FC236}">
                <a16:creationId xmlns:a16="http://schemas.microsoft.com/office/drawing/2014/main" id="{68271491-7724-8A89-2C92-E27495C8E672}"/>
              </a:ext>
            </a:extLst>
          </p:cNvPr>
          <p:cNvGraphicFramePr>
            <a:graphicFrameLocks/>
          </p:cNvGraphicFramePr>
          <p:nvPr/>
        </p:nvGraphicFramePr>
        <p:xfrm>
          <a:off x="10238447" y="4392974"/>
          <a:ext cx="4149090" cy="29443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4545">
                  <a:extLst>
                    <a:ext uri="{9D8B030D-6E8A-4147-A177-3AD203B41FA5}">
                      <a16:colId xmlns:a16="http://schemas.microsoft.com/office/drawing/2014/main" val="2054437245"/>
                    </a:ext>
                  </a:extLst>
                </a:gridCol>
                <a:gridCol w="2074545">
                  <a:extLst>
                    <a:ext uri="{9D8B030D-6E8A-4147-A177-3AD203B41FA5}">
                      <a16:colId xmlns:a16="http://schemas.microsoft.com/office/drawing/2014/main" val="3183988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Transmitter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Receiver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77228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Lp = 8.9 </a:t>
                      </a:r>
                      <a:r>
                        <a:rPr lang="en-US" dirty="0" err="1"/>
                        <a:t>uH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Ls=33.6 </a:t>
                      </a:r>
                      <a:r>
                        <a:rPr lang="en-US" dirty="0" err="1"/>
                        <a:t>uH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05563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 = 42.96 </a:t>
                      </a:r>
                      <a:r>
                        <a:rPr lang="en-US" dirty="0" err="1"/>
                        <a:t>uH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M=42.96 </a:t>
                      </a:r>
                      <a:r>
                        <a:rPr lang="en-US" dirty="0" err="1"/>
                        <a:t>uH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11196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Cp=276 </a:t>
                      </a:r>
                      <a:r>
                        <a:rPr lang="en-US" dirty="0" err="1"/>
                        <a:t>nF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Cs=56 </a:t>
                      </a:r>
                      <a:r>
                        <a:rPr lang="en-US" dirty="0" err="1"/>
                        <a:t>nF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09731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RL = 5 Ohm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2516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Cd =0.8 </a:t>
                      </a:r>
                      <a:r>
                        <a:rPr lang="en-US" dirty="0" err="1"/>
                        <a:t>nF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7428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Cf = 33 </a:t>
                      </a:r>
                      <a:r>
                        <a:rPr lang="en-US" dirty="0" err="1"/>
                        <a:t>uF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6987121"/>
                  </a:ext>
                </a:extLst>
              </a:tr>
            </a:tbl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3DD6138A-1E5D-62E6-53B3-C9E1AD8E262C}"/>
              </a:ext>
            </a:extLst>
          </p:cNvPr>
          <p:cNvSpPr txBox="1"/>
          <p:nvPr/>
        </p:nvSpPr>
        <p:spPr>
          <a:xfrm>
            <a:off x="9201318" y="5443247"/>
            <a:ext cx="727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Load </a:t>
            </a:r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AAB98531-3722-ED83-58F5-F31A2AD54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3098" y="7751191"/>
            <a:ext cx="4106720" cy="438150"/>
          </a:xfrm>
        </p:spPr>
        <p:txBody>
          <a:bodyPr/>
          <a:lstStyle/>
          <a:p>
            <a:r>
              <a:rPr lang="en-US" dirty="0"/>
              <a:t>Veryst.com  | Copyright 2025, </a:t>
            </a:r>
            <a:r>
              <a:rPr lang="en-US" dirty="0" err="1"/>
              <a:t>Veryst</a:t>
            </a:r>
            <a:r>
              <a:rPr lang="en-US" dirty="0"/>
              <a:t> Engineering</a:t>
            </a:r>
          </a:p>
        </p:txBody>
      </p:sp>
    </p:spTree>
    <p:extLst>
      <p:ext uri="{BB962C8B-B14F-4D97-AF65-F5344CB8AC3E}">
        <p14:creationId xmlns:p14="http://schemas.microsoft.com/office/powerpoint/2010/main" val="6228469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F41AC6-E457-737E-0E43-21FCC0ABF1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8E9108D7-21E4-1D34-21F8-FDEFCD77F4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7372" y="3274989"/>
            <a:ext cx="5878635" cy="419758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EBA34D0-41B4-6F01-9BBA-94C4751840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FEA Circuit Coupling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5F7053-A497-F50B-59A1-C70A5345D2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3100" y="1544431"/>
            <a:ext cx="13345064" cy="1694070"/>
          </a:xfrm>
        </p:spPr>
        <p:txBody>
          <a:bodyPr>
            <a:normAutofit/>
          </a:bodyPr>
          <a:lstStyle/>
          <a:p>
            <a:r>
              <a:rPr lang="en-US" dirty="0"/>
              <a:t>We coupled the FEA model with the compensation and load circuit via </a:t>
            </a:r>
            <a:r>
              <a:rPr lang="en-US" i="1" dirty="0"/>
              <a:t>Electrical Circuit </a:t>
            </a:r>
            <a:r>
              <a:rPr lang="en-US" dirty="0"/>
              <a:t>interface. </a:t>
            </a:r>
          </a:p>
          <a:p>
            <a:r>
              <a:rPr lang="en-US" dirty="0"/>
              <a:t>We simulated the coupled simulation for various design parameters: frequency range, capacitor and load resistance tuning, compute the losses and efficiency as demonstrate below.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037166-DB15-259C-7A1A-AE2ABFC7A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Veryst.com  | Copyright 2025, Veryst Engineering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9BDC1C-6218-F312-9C53-4A7C3D99C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F7515-CCAF-46A5-93CD-234DED411D78}" type="datetime1">
              <a:rPr lang="en-US" smtClean="0"/>
              <a:t>9/1/2025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8D559E-9903-C202-951B-3974081D3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130D-405E-1E40-A8E7-14AB207D8CE0}" type="slidenum">
              <a:rPr lang="en-US" smtClean="0"/>
              <a:pPr/>
              <a:t>16</a:t>
            </a:fld>
            <a:endParaRPr lang="en-US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89B78DA-A28C-0107-3859-EDFF09694103}"/>
              </a:ext>
            </a:extLst>
          </p:cNvPr>
          <p:cNvCxnSpPr/>
          <p:nvPr/>
        </p:nvCxnSpPr>
        <p:spPr>
          <a:xfrm flipV="1">
            <a:off x="11460762" y="3398730"/>
            <a:ext cx="0" cy="3340100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1785926-175F-E22F-B402-8117CB57E84A}"/>
              </a:ext>
            </a:extLst>
          </p:cNvPr>
          <p:cNvCxnSpPr>
            <a:cxnSpLocks/>
          </p:cNvCxnSpPr>
          <p:nvPr/>
        </p:nvCxnSpPr>
        <p:spPr>
          <a:xfrm>
            <a:off x="9429173" y="3719616"/>
            <a:ext cx="3136900" cy="0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749DAD4-4C22-0D2E-B71D-A708538BFDC6}"/>
              </a:ext>
            </a:extLst>
          </p:cNvPr>
          <p:cNvCxnSpPr/>
          <p:nvPr/>
        </p:nvCxnSpPr>
        <p:spPr>
          <a:xfrm flipH="1" flipV="1">
            <a:off x="11521014" y="3775901"/>
            <a:ext cx="563129" cy="61858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2B1278DA-05A8-7EBB-1564-66068DBCD1E1}"/>
              </a:ext>
            </a:extLst>
          </p:cNvPr>
          <p:cNvSpPr txBox="1"/>
          <p:nvPr/>
        </p:nvSpPr>
        <p:spPr>
          <a:xfrm>
            <a:off x="11802579" y="4654551"/>
            <a:ext cx="857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97.8%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B796DAF-14E3-2601-5A9C-CB2DA37CD9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9204" y="3238501"/>
            <a:ext cx="6464444" cy="423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8677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448874-5AD9-310E-CFB3-9A272C15DD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Design Performance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A90111-E1AF-3710-589E-31E5BF7ECF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Design factors affecting performance:</a:t>
            </a:r>
          </a:p>
          <a:p>
            <a:pPr lvl="1"/>
            <a:r>
              <a:rPr lang="en-US" sz="2400" dirty="0"/>
              <a:t>Compensation and load tuning: The resonant capacitor and load resistance are tuned to achieve maximum power transfer.</a:t>
            </a:r>
          </a:p>
          <a:p>
            <a:pPr lvl="1"/>
            <a:r>
              <a:rPr lang="en-US" sz="2400" dirty="0"/>
              <a:t>Frequency alignment: Resonance ensures minimal reactive losses and optimal energy transfer.</a:t>
            </a:r>
          </a:p>
          <a:p>
            <a:pPr lvl="1"/>
            <a:r>
              <a:rPr lang="en-US" sz="2400" dirty="0"/>
              <a:t>Coupling and alignment: Coil geometry and separation determine the magnetic coupling strength.</a:t>
            </a:r>
          </a:p>
          <a:p>
            <a:r>
              <a:rPr lang="en-US" sz="2400" b="1" dirty="0"/>
              <a:t>Performance evaluation:</a:t>
            </a:r>
          </a:p>
          <a:p>
            <a:pPr lvl="1"/>
            <a:r>
              <a:rPr lang="en-US" sz="2400" dirty="0"/>
              <a:t>Input voltage around 12 V AC, output power ~16 W, efficiency ~98%.</a:t>
            </a:r>
          </a:p>
          <a:p>
            <a:pPr lvl="1"/>
            <a:r>
              <a:rPr lang="en-US" sz="2400" dirty="0"/>
              <a:t>Computed input power, output power, and losses across the operating frequency band to verify performance.</a:t>
            </a:r>
          </a:p>
          <a:p>
            <a:r>
              <a:rPr lang="en-US" sz="2400" b="1" dirty="0"/>
              <a:t>Conclusion</a:t>
            </a:r>
            <a:r>
              <a:rPr lang="en-US" sz="2400" dirty="0"/>
              <a:t>: The optimized design meets the target power and efficiency criteria.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1F32A2-9F55-5BB8-3AEF-28A877694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Veryst.com  | Copyright 2025, Veryst Engineering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1C778C-7324-1E18-050E-98924331D2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F7515-CCAF-46A5-93CD-234DED411D78}" type="datetime1">
              <a:rPr lang="en-US" smtClean="0"/>
              <a:t>9/1/2025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DC286C-7D1D-E1CF-905E-A154BB433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130D-405E-1E40-A8E7-14AB207D8CE0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2558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515AC9-5CEE-A480-C05A-32B69A011B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9350B858-0086-6761-D539-3E5F683BAA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5612" y="1509612"/>
            <a:ext cx="6796558" cy="574636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373DFCB-AFC3-8DC8-1A3D-3C607DE9E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Leakage Flux Around the Device	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20A2AD-B669-9EB4-B1C0-B389DB95FC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3100" y="1544431"/>
            <a:ext cx="6045200" cy="4945269"/>
          </a:xfrm>
        </p:spPr>
        <p:txBody>
          <a:bodyPr>
            <a:normAutofit/>
          </a:bodyPr>
          <a:lstStyle/>
          <a:p>
            <a:r>
              <a:rPr lang="en-US" dirty="0"/>
              <a:t>We showed the leakage magnetic field strength (in A/m) around the device at the cross-section of the device. </a:t>
            </a:r>
          </a:p>
          <a:p>
            <a:r>
              <a:rPr lang="en-US" dirty="0"/>
              <a:t>Magnetic field strength measured at ≥15 cm from the charger, under maximum power, must remain ≤ 0.815 A/m (50% of the FCC maximum power exposure limit), ensuring Qi standard compliance.</a:t>
            </a:r>
          </a:p>
          <a:p>
            <a:r>
              <a:rPr lang="en-US" dirty="0"/>
              <a:t>The design satisfy the above requirements in all direction.  </a:t>
            </a:r>
          </a:p>
          <a:p>
            <a:endParaRPr lang="en-US" dirty="0">
              <a:highlight>
                <a:srgbClr val="FFFF00"/>
              </a:highlight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7B92E5-0C29-5BA4-3578-0B6F18CF2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Veryst.com  | Copyright 2025, Veryst Engineering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7AD123-B35B-781E-4EE8-A81B07BDD3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F7515-CCAF-46A5-93CD-234DED411D78}" type="datetime1">
              <a:rPr lang="en-US" smtClean="0"/>
              <a:t>9/1/2025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73E859-6282-A209-89D4-0375AA5C9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130D-405E-1E40-A8E7-14AB207D8CE0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0E67701-5118-DEB1-0F87-FBE1FC9A4310}"/>
              </a:ext>
            </a:extLst>
          </p:cNvPr>
          <p:cNvSpPr txBox="1"/>
          <p:nvPr/>
        </p:nvSpPr>
        <p:spPr>
          <a:xfrm>
            <a:off x="10426700" y="3258783"/>
            <a:ext cx="480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mT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8E7CD9C-566A-73D6-5E50-16D127B22299}"/>
              </a:ext>
            </a:extLst>
          </p:cNvPr>
          <p:cNvCxnSpPr>
            <a:cxnSpLocks/>
          </p:cNvCxnSpPr>
          <p:nvPr/>
        </p:nvCxnSpPr>
        <p:spPr>
          <a:xfrm flipV="1">
            <a:off x="10706100" y="1950720"/>
            <a:ext cx="0" cy="2259330"/>
          </a:xfrm>
          <a:prstGeom prst="line">
            <a:avLst/>
          </a:prstGeom>
          <a:ln>
            <a:solidFill>
              <a:srgbClr val="FFC000"/>
            </a:solidFill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53335B9F-3DE7-E398-494D-EDEADC1472D4}"/>
              </a:ext>
            </a:extLst>
          </p:cNvPr>
          <p:cNvSpPr txBox="1"/>
          <p:nvPr/>
        </p:nvSpPr>
        <p:spPr>
          <a:xfrm>
            <a:off x="10795000" y="2698207"/>
            <a:ext cx="75052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14cm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FDF4AEB-AD67-BBA4-4462-1D3576301FB8}"/>
              </a:ext>
            </a:extLst>
          </p:cNvPr>
          <p:cNvSpPr/>
          <p:nvPr/>
        </p:nvSpPr>
        <p:spPr>
          <a:xfrm>
            <a:off x="10283824" y="4226077"/>
            <a:ext cx="750525" cy="25420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1ADFFC1-A577-F989-2F66-E6DC62F4A6AC}"/>
              </a:ext>
            </a:extLst>
          </p:cNvPr>
          <p:cNvCxnSpPr>
            <a:cxnSpLocks/>
          </p:cNvCxnSpPr>
          <p:nvPr/>
        </p:nvCxnSpPr>
        <p:spPr>
          <a:xfrm flipH="1">
            <a:off x="11034350" y="4350678"/>
            <a:ext cx="1576750" cy="14947"/>
          </a:xfrm>
          <a:prstGeom prst="line">
            <a:avLst/>
          </a:prstGeom>
          <a:ln>
            <a:solidFill>
              <a:srgbClr val="FFC000"/>
            </a:solidFill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6FC020DF-712E-D160-BE8D-CC88735145DA}"/>
              </a:ext>
            </a:extLst>
          </p:cNvPr>
          <p:cNvSpPr txBox="1"/>
          <p:nvPr/>
        </p:nvSpPr>
        <p:spPr>
          <a:xfrm>
            <a:off x="11654271" y="4372204"/>
            <a:ext cx="75052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10cm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91B3955-9964-B2FE-944F-6167EA220EC9}"/>
              </a:ext>
            </a:extLst>
          </p:cNvPr>
          <p:cNvSpPr txBox="1"/>
          <p:nvPr/>
        </p:nvSpPr>
        <p:spPr>
          <a:xfrm>
            <a:off x="13476007" y="1599379"/>
            <a:ext cx="594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A/m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BE362DE-0C17-2CD9-5F2A-90850FB79C2E}"/>
              </a:ext>
            </a:extLst>
          </p:cNvPr>
          <p:cNvSpPr txBox="1"/>
          <p:nvPr/>
        </p:nvSpPr>
        <p:spPr>
          <a:xfrm>
            <a:off x="7955030" y="7235690"/>
            <a:ext cx="6197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Cross-sectional contour plot of magnetic field strength (A/m)</a:t>
            </a:r>
          </a:p>
        </p:txBody>
      </p:sp>
    </p:spTree>
    <p:extLst>
      <p:ext uri="{BB962C8B-B14F-4D97-AF65-F5344CB8AC3E}">
        <p14:creationId xmlns:p14="http://schemas.microsoft.com/office/powerpoint/2010/main" val="22247306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E44D0C-264A-65C3-9A96-7B83778B49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A14134-5701-B0A2-3CAB-7085BCB494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introduced the wireless power transfer, its types, and applications for various industries. </a:t>
            </a:r>
          </a:p>
          <a:p>
            <a:endParaRPr lang="en-US" dirty="0"/>
          </a:p>
          <a:p>
            <a:r>
              <a:rPr lang="en-US" dirty="0"/>
              <a:t>We showed the workflow of modeling the WPT system in COMSOL. </a:t>
            </a:r>
          </a:p>
          <a:p>
            <a:endParaRPr lang="en-US" dirty="0"/>
          </a:p>
          <a:p>
            <a:r>
              <a:rPr lang="en-US" dirty="0"/>
              <a:t>We discussed various design parameters and ways to optimize/tune them for optimal power transfer. 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We demonstrate the use of COMSOL to design the system that meets the power and efficiency requirement as per the Qi Standard. </a:t>
            </a:r>
          </a:p>
          <a:p>
            <a:pPr lvl="1"/>
            <a:r>
              <a:rPr lang="en-US" dirty="0"/>
              <a:t>Output power &gt;15 W for frequency 110 kHz.</a:t>
            </a:r>
          </a:p>
          <a:p>
            <a:pPr lvl="1"/>
            <a:r>
              <a:rPr lang="en-US" dirty="0"/>
              <a:t>Efficiency &gt;95% for all operation. </a:t>
            </a:r>
          </a:p>
          <a:p>
            <a:endParaRPr lang="en-US" dirty="0"/>
          </a:p>
          <a:p>
            <a:r>
              <a:rPr lang="en-US" dirty="0"/>
              <a:t>Simulation such as these can be used to optimize the WPT system, reducing the number of prototypes and time to market.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7DBC0E-1584-9CB7-E449-B2E09BD3C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Veryst.com  | Copyright 2025, Veryst Engineering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03E476-F758-5B70-BCCE-A6D47E0DF7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B408B-A29C-4B70-B7A3-DFA662509DDC}" type="datetime1">
              <a:rPr lang="en-US" smtClean="0"/>
              <a:t>9/1/2025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A96B04-905B-D063-01B1-762B797CC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130D-405E-1E40-A8E7-14AB207D8CE0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1450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ABC568-DBDD-F964-66C2-C694DFA294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41A452CB-AECC-4730-532C-AB1D09C3EF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799" y="1008150"/>
            <a:ext cx="7973568" cy="786384"/>
          </a:xfrm>
        </p:spPr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D60A36D-69CB-BD92-9AFB-36AED55059CA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685799" y="2048189"/>
            <a:ext cx="7969960" cy="4489448"/>
          </a:xfrm>
        </p:spPr>
        <p:txBody>
          <a:bodyPr/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400" dirty="0"/>
              <a:t>Introduction to wireless power transfer (WPT)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400" dirty="0"/>
              <a:t>WPT applications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400" dirty="0"/>
              <a:t>WPT modeling workflow and component considerations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400" dirty="0"/>
              <a:t>Design Example – 15W Qi Design WPT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400" dirty="0"/>
              <a:t>COMSOL FEA Model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400" dirty="0"/>
              <a:t>FEA + Circuit Coupling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400" dirty="0"/>
              <a:t>Results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400" dirty="0"/>
              <a:t>Q&amp;A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3D8CA4-6190-46D5-E072-2BA0899CD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Veryst.com  | Copyright 2025, Veryst Engineering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3DE7251-D596-665D-40EB-462C412B46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0CD46-4538-43DC-B7F2-62813C8E7223}" type="datetime1">
              <a:rPr lang="en-US" smtClean="0"/>
              <a:t>9/1/2025</a:t>
            </a:fld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B1BEEF6-513F-A2DC-8FCB-959972673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130D-405E-1E40-A8E7-14AB207D8CE0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4" name="Picture 3" descr="A computer generated image of a heater&#10;&#10;AI-generated content may be incorrect.">
            <a:extLst>
              <a:ext uri="{FF2B5EF4-FFF2-40B4-BE49-F238E27FC236}">
                <a16:creationId xmlns:a16="http://schemas.microsoft.com/office/drawing/2014/main" id="{C9BEE609-A019-1B2F-5D6B-8F37A36AC0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4389" y="1806317"/>
            <a:ext cx="4616965" cy="4616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7589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C5DC9D9-1DAA-91B5-8B42-71EF92E2B4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Q&amp;A 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CD89A45-4ADE-EC99-3724-C95CEF048C0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73100" y="5013498"/>
            <a:ext cx="13284200" cy="1762021"/>
          </a:xfrm>
        </p:spPr>
        <p:txBody>
          <a:bodyPr/>
          <a:lstStyle/>
          <a:p>
            <a:r>
              <a:rPr lang="en-US" dirty="0"/>
              <a:t>Contact: </a:t>
            </a:r>
          </a:p>
          <a:p>
            <a:r>
              <a:rPr lang="en-US" dirty="0"/>
              <a:t>npaudel@veryst.com</a:t>
            </a:r>
          </a:p>
          <a:p>
            <a:r>
              <a:rPr lang="en-US" dirty="0"/>
              <a:t>www.veryst.com 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6CFBF4-1715-7B1F-7E62-0B0E78DB40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Veryst.com  | Copyright 2025, Veryst Engineering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9D4256-2ADE-FE0C-C3CF-B32A307121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4D5E6-EC7E-4115-AEE2-4ECE33CB676E}" type="datetime1">
              <a:rPr lang="en-US" smtClean="0"/>
              <a:t>9/1/2025</a:t>
            </a:fld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242FFC1-1D58-9136-6FA2-BFCEF26B7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130D-405E-1E40-A8E7-14AB207D8CE0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1763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5AC4A4-6B21-0C88-2971-E84B2ED365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/>
              <a:t>What is </a:t>
            </a:r>
            <a:r>
              <a:rPr lang="en-US" dirty="0"/>
              <a:t>WPT</a:t>
            </a:r>
            <a:r>
              <a:rPr lang="en-US" sz="4400" dirty="0"/>
              <a:t>?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5FF4A0-11F8-3788-84E7-84DCCA4B55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3100" y="1544430"/>
            <a:ext cx="8242300" cy="6062870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Wireless Power Transfer (WPT) is the transmission of electrical energy from a power source to a device without using physical wires, typically through electromagnetic fields.</a:t>
            </a:r>
          </a:p>
          <a:p>
            <a:r>
              <a:rPr lang="en-US" sz="2400" dirty="0"/>
              <a:t>Wireless power systems typically rely on magnetic resonance or inductive coupling to transfer energy between two coils.</a:t>
            </a:r>
          </a:p>
          <a:p>
            <a:r>
              <a:rPr lang="en-US" sz="2400" dirty="0"/>
              <a:t>An alternating current (AC) in the transmitter coil generates a time-varying magnetic field, which induces voltage in the receiver coil through Faraday’s Law.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From smartphones to electric vehicles—wireless power is transforming how energy moves in a contactless world.</a:t>
            </a:r>
          </a:p>
          <a:p>
            <a:r>
              <a:rPr lang="en-US" sz="2400" i="1" dirty="0"/>
              <a:t>Faraday’s Law of Induction: The basis for all inductive wireless charging.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D35C4D-0022-AFB5-08EC-C4384DDD42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Veryst.com  | Copyright 2025, Veryst Engineering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4A63D5-69F8-2CFB-D592-97D8184BF7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CE210-0C09-4C29-B0F9-8283FF981B50}" type="datetime1">
              <a:rPr lang="en-US" smtClean="0"/>
              <a:t>9/1/2025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4EABD1-3D39-C277-42ED-FE4CEB525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130D-405E-1E40-A8E7-14AB207D8CE0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D9EA408-AEFC-0387-7F93-98792BE755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9714" y="4856757"/>
            <a:ext cx="2328287" cy="85094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9D0855A-D197-1CF6-3BA1-E46CB3ED5408}"/>
              </a:ext>
            </a:extLst>
          </p:cNvPr>
          <p:cNvSpPr txBox="1"/>
          <p:nvPr/>
        </p:nvSpPr>
        <p:spPr>
          <a:xfrm>
            <a:off x="9733258" y="4172184"/>
            <a:ext cx="4492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Qi-standard wireless power transfer system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C2B0EFD-240C-244A-C125-4C3BF89CCE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3986" y="1618799"/>
            <a:ext cx="5296958" cy="2418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121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9AF1F0-9D60-DA24-D096-F711633EF8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E5E71B-3EE5-B033-7244-DFFB83F2B4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WPT: Industry Applications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8ACE89-139C-B70B-1038-B0B5720407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Veryst.com  | Copyright 2025, Veryst Engineering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185FE2-3D48-2C10-184D-DF4EF6B4A4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248CD-8AB3-4E39-8066-146434364787}" type="datetime1">
              <a:rPr lang="en-US" smtClean="0"/>
              <a:t>9/1/2025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27E91-928E-D2F3-4191-2EF594971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130D-405E-1E40-A8E7-14AB207D8CE0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AutoShape 2">
            <a:extLst>
              <a:ext uri="{FF2B5EF4-FFF2-40B4-BE49-F238E27FC236}">
                <a16:creationId xmlns:a16="http://schemas.microsoft.com/office/drawing/2014/main" id="{46890F8B-AF20-443E-DA2E-C232D1B9830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162800" y="3962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00" name="Picture 4" descr="Wireless Charger, Magnetic Fast Charging Stand Compatible with iPhone 16 15 14 13 12 11 Pro Max Plus XS XR X 8, For Apple Watch 9 8 7 6 5 4 3 2 SE, For AirPods 3 2 Pro, 3 in 1 Charging Station">
            <a:extLst>
              <a:ext uri="{FF2B5EF4-FFF2-40B4-BE49-F238E27FC236}">
                <a16:creationId xmlns:a16="http://schemas.microsoft.com/office/drawing/2014/main" id="{5440952C-1350-589A-EDE5-120AAD992FE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59" r="2647" b="6172"/>
          <a:stretch/>
        </p:blipFill>
        <p:spPr bwMode="auto">
          <a:xfrm>
            <a:off x="1125746" y="2008804"/>
            <a:ext cx="2738887" cy="2373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>
            <a:extLst>
              <a:ext uri="{FF2B5EF4-FFF2-40B4-BE49-F238E27FC236}">
                <a16:creationId xmlns:a16="http://schemas.microsoft.com/office/drawing/2014/main" id="{8A62501F-A690-5BC4-44B3-81284924B1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9818" y="2044705"/>
            <a:ext cx="3288276" cy="2301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9849DF5-E693-3F80-5CB6-D82C83E9264C}"/>
              </a:ext>
            </a:extLst>
          </p:cNvPr>
          <p:cNvSpPr txBox="1"/>
          <p:nvPr/>
        </p:nvSpPr>
        <p:spPr>
          <a:xfrm>
            <a:off x="931653" y="1499662"/>
            <a:ext cx="398653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Consumer Products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6E5A4DE-EA09-8879-F932-DF4FE5E957C7}"/>
              </a:ext>
            </a:extLst>
          </p:cNvPr>
          <p:cNvSpPr txBox="1"/>
          <p:nvPr/>
        </p:nvSpPr>
        <p:spPr>
          <a:xfrm>
            <a:off x="5169533" y="1503110"/>
            <a:ext cx="398653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Automotive &amp; EVs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2D70C7-A46B-EC30-5701-E63F3BAC0713}"/>
              </a:ext>
            </a:extLst>
          </p:cNvPr>
          <p:cNvSpPr txBox="1"/>
          <p:nvPr/>
        </p:nvSpPr>
        <p:spPr>
          <a:xfrm>
            <a:off x="10341472" y="1499661"/>
            <a:ext cx="312331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Aerospace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6AFE4C4-299C-4837-8838-361D3B80C084}"/>
              </a:ext>
            </a:extLst>
          </p:cNvPr>
          <p:cNvSpPr txBox="1"/>
          <p:nvPr/>
        </p:nvSpPr>
        <p:spPr>
          <a:xfrm>
            <a:off x="931653" y="4486901"/>
            <a:ext cx="398653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Power &amp; Energy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8DDC8A3-1D21-9A86-6652-EA425CFFD800}"/>
              </a:ext>
            </a:extLst>
          </p:cNvPr>
          <p:cNvSpPr txBox="1"/>
          <p:nvPr/>
        </p:nvSpPr>
        <p:spPr>
          <a:xfrm>
            <a:off x="5169533" y="4490349"/>
            <a:ext cx="398653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Robotics &amp; Automation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7439AD8-94DB-ED17-6F57-2F6CCAB78080}"/>
              </a:ext>
            </a:extLst>
          </p:cNvPr>
          <p:cNvSpPr txBox="1"/>
          <p:nvPr/>
        </p:nvSpPr>
        <p:spPr>
          <a:xfrm>
            <a:off x="10524226" y="4567549"/>
            <a:ext cx="312331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Medical 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A1411823-B8D0-BB87-1F70-03BB288208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56067" y="2009248"/>
            <a:ext cx="3986534" cy="262992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A8EA9BA6-AC26-82EC-445D-0F1A7BFA35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6403" y="5221008"/>
            <a:ext cx="3648584" cy="225774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AE9701E9-50D2-ACDF-F351-33841757BF9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50483" y="5077652"/>
            <a:ext cx="3686689" cy="243874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F1671764-F3DC-035B-0BC8-339CA6E1946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36859" y="5068125"/>
            <a:ext cx="3705742" cy="2448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4364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A3D14-7B2C-FFF2-94B1-6CB5C9D6F3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Design vs. Performance Parameters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3E6DAC-BAA5-10E9-9FEE-8B6C9E7D07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3100" y="2226365"/>
            <a:ext cx="6748117" cy="2663687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Coil geometry (diameter, number of turns)</a:t>
            </a:r>
          </a:p>
          <a:p>
            <a:r>
              <a:rPr lang="en-US" dirty="0"/>
              <a:t>Coil spacing / air gap</a:t>
            </a:r>
          </a:p>
          <a:p>
            <a:r>
              <a:rPr lang="en-US" dirty="0"/>
              <a:t>Wire type (Litz wire, gauge)</a:t>
            </a:r>
          </a:p>
          <a:p>
            <a:r>
              <a:rPr lang="en-US" dirty="0"/>
              <a:t>Ferrite shield (</a:t>
            </a:r>
            <a:r>
              <a:rPr lang="el-GR" dirty="0"/>
              <a:t>μ</a:t>
            </a:r>
            <a:r>
              <a:rPr lang="en-US" dirty="0"/>
              <a:t>r, thickness, placement)</a:t>
            </a:r>
          </a:p>
          <a:p>
            <a:r>
              <a:rPr lang="en-US" dirty="0"/>
              <a:t>Operating frequency</a:t>
            </a:r>
          </a:p>
          <a:p>
            <a:r>
              <a:rPr lang="en-US" dirty="0"/>
              <a:t>Alignment tolerances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84907C-ECFA-2856-6A5A-BBB4AF827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Veryst.com  | Copyright 2025, Veryst Engineering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2946C8-7973-A3A4-0016-00A7472418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F7515-CCAF-46A5-93CD-234DED411D78}" type="datetime1">
              <a:rPr lang="en-US" smtClean="0"/>
              <a:t>9/1/2025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DA82BA-79D5-ECE6-D7E8-2B0E4008B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130D-405E-1E40-A8E7-14AB207D8CE0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DA26F73-27DD-7140-F94E-3F478CAA32F3}"/>
              </a:ext>
            </a:extLst>
          </p:cNvPr>
          <p:cNvSpPr txBox="1">
            <a:spLocks/>
          </p:cNvSpPr>
          <p:nvPr/>
        </p:nvSpPr>
        <p:spPr>
          <a:xfrm>
            <a:off x="7421217" y="1517925"/>
            <a:ext cx="6748117" cy="56836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11469" indent="-411469" algn="l" defTabSz="1097280" rtl="0" eaLnBrk="1" latinLnBrk="0" hangingPunct="1">
              <a:lnSpc>
                <a:spcPct val="90000"/>
              </a:lnSpc>
              <a:spcBef>
                <a:spcPts val="1200"/>
              </a:spcBef>
              <a:buClr>
                <a:srgbClr val="0B56A7"/>
              </a:buClr>
              <a:buFont typeface="Wingdings" charset="2"/>
              <a:buChar char="§"/>
              <a:defRPr sz="2200" b="0" i="0" kern="120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  <a:lvl2pPr marL="891518" indent="-342893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Clr>
                <a:srgbClr val="0B56A7"/>
              </a:buClr>
              <a:buFont typeface="Wingdings" charset="2"/>
              <a:buChar char="§"/>
              <a:defRPr sz="2200" b="0" i="0" kern="120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2pPr>
            <a:lvl3pPr marL="1371565" indent="-274313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Clr>
                <a:srgbClr val="0B56A7"/>
              </a:buClr>
              <a:buFont typeface="Wingdings" charset="2"/>
              <a:buChar char="§"/>
              <a:defRPr sz="2200" b="0" i="0" kern="120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3pPr>
            <a:lvl4pPr marL="1920192" indent="-274313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Clr>
                <a:srgbClr val="0B56A7"/>
              </a:buClr>
              <a:buFont typeface="Wingdings" charset="2"/>
              <a:buChar char="§"/>
              <a:defRPr sz="2200" b="0" i="0" kern="120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4pPr>
            <a:lvl5pPr marL="2468819" indent="-274313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Clr>
                <a:srgbClr val="0B56A7"/>
              </a:buClr>
              <a:buFont typeface="Wingdings" charset="2"/>
              <a:buChar char="§"/>
              <a:defRPr sz="2200" b="0" i="0" kern="120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5pPr>
            <a:lvl6pPr marL="301752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6616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11480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6344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559D73A-9705-E280-5ED2-76BAA4945767}"/>
              </a:ext>
            </a:extLst>
          </p:cNvPr>
          <p:cNvSpPr txBox="1">
            <a:spLocks/>
          </p:cNvSpPr>
          <p:nvPr/>
        </p:nvSpPr>
        <p:spPr>
          <a:xfrm>
            <a:off x="7421217" y="2226365"/>
            <a:ext cx="6748117" cy="49558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11469" indent="-411469" algn="l" defTabSz="1097280" rtl="0" eaLnBrk="1" latinLnBrk="0" hangingPunct="1">
              <a:lnSpc>
                <a:spcPct val="90000"/>
              </a:lnSpc>
              <a:spcBef>
                <a:spcPts val="1200"/>
              </a:spcBef>
              <a:buClr>
                <a:srgbClr val="0B56A7"/>
              </a:buClr>
              <a:buFont typeface="Wingdings" charset="2"/>
              <a:buChar char="§"/>
              <a:defRPr sz="2200" b="0" i="0" kern="120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  <a:lvl2pPr marL="891518" indent="-342893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Clr>
                <a:srgbClr val="0B56A7"/>
              </a:buClr>
              <a:buFont typeface="Wingdings" charset="2"/>
              <a:buChar char="§"/>
              <a:defRPr sz="2200" b="0" i="0" kern="120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2pPr>
            <a:lvl3pPr marL="1371565" indent="-274313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Clr>
                <a:srgbClr val="0B56A7"/>
              </a:buClr>
              <a:buFont typeface="Wingdings" charset="2"/>
              <a:buChar char="§"/>
              <a:defRPr sz="2200" b="0" i="0" kern="120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3pPr>
            <a:lvl4pPr marL="1920192" indent="-274313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Clr>
                <a:srgbClr val="0B56A7"/>
              </a:buClr>
              <a:buFont typeface="Wingdings" charset="2"/>
              <a:buChar char="§"/>
              <a:defRPr sz="2200" b="0" i="0" kern="120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4pPr>
            <a:lvl5pPr marL="2468819" indent="-274313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Clr>
                <a:srgbClr val="0B56A7"/>
              </a:buClr>
              <a:buFont typeface="Wingdings" charset="2"/>
              <a:buChar char="§"/>
              <a:defRPr sz="2200" b="0" i="0" kern="120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5pPr>
            <a:lvl6pPr marL="301752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6616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11480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6344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Power transfer efficiency (%)</a:t>
            </a:r>
          </a:p>
          <a:p>
            <a:r>
              <a:rPr lang="en-US" dirty="0"/>
              <a:t>Coupling coefficient (k)</a:t>
            </a:r>
          </a:p>
          <a:p>
            <a:r>
              <a:rPr lang="en-US" dirty="0"/>
              <a:t>Output power (W)</a:t>
            </a:r>
          </a:p>
          <a:p>
            <a:r>
              <a:rPr lang="en-US" dirty="0"/>
              <a:t>Stray magnetic field reduction (H-field)</a:t>
            </a:r>
          </a:p>
          <a:p>
            <a:r>
              <a:rPr lang="en-US" dirty="0"/>
              <a:t>Voltage/current ripple at receiver</a:t>
            </a:r>
          </a:p>
          <a:p>
            <a:r>
              <a:rPr lang="en-US" dirty="0"/>
              <a:t>Thermal rise / temperature stability</a:t>
            </a:r>
          </a:p>
          <a:p>
            <a:r>
              <a:rPr lang="en-US" dirty="0"/>
              <a:t>EMI / EMC compliance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D8AA61-56B1-27EC-EBB1-1EF469BA2223}"/>
              </a:ext>
            </a:extLst>
          </p:cNvPr>
          <p:cNvSpPr txBox="1"/>
          <p:nvPr/>
        </p:nvSpPr>
        <p:spPr>
          <a:xfrm>
            <a:off x="673098" y="1508417"/>
            <a:ext cx="4580296" cy="5232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Design Parameters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D0077D4-AFA7-00FE-CC39-9A65783D106E}"/>
              </a:ext>
            </a:extLst>
          </p:cNvPr>
          <p:cNvSpPr txBox="1"/>
          <p:nvPr/>
        </p:nvSpPr>
        <p:spPr>
          <a:xfrm>
            <a:off x="7553611" y="1508417"/>
            <a:ext cx="4580296" cy="52322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Performance Parameters</a:t>
            </a:r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1770A242-DA8E-CBDB-256C-15F77CBAD86C}"/>
              </a:ext>
            </a:extLst>
          </p:cNvPr>
          <p:cNvSpPr/>
          <p:nvPr/>
        </p:nvSpPr>
        <p:spPr>
          <a:xfrm>
            <a:off x="6056179" y="1540658"/>
            <a:ext cx="954157" cy="375115"/>
          </a:xfrm>
          <a:prstGeom prst="right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9486BE6-2B43-32E7-F78D-0713041F1997}"/>
              </a:ext>
            </a:extLst>
          </p:cNvPr>
          <p:cNvSpPr txBox="1">
            <a:spLocks/>
          </p:cNvSpPr>
          <p:nvPr/>
        </p:nvSpPr>
        <p:spPr>
          <a:xfrm>
            <a:off x="685771" y="5508187"/>
            <a:ext cx="13682672" cy="20569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11469" indent="-411469" algn="l" defTabSz="1097280" rtl="0" eaLnBrk="1" latinLnBrk="0" hangingPunct="1">
              <a:lnSpc>
                <a:spcPct val="90000"/>
              </a:lnSpc>
              <a:spcBef>
                <a:spcPts val="1200"/>
              </a:spcBef>
              <a:buClr>
                <a:srgbClr val="0B56A7"/>
              </a:buClr>
              <a:buFont typeface="Wingdings" charset="2"/>
              <a:buChar char="§"/>
              <a:defRPr sz="2200" b="0" i="0" kern="120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  <a:lvl2pPr marL="891518" indent="-342893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Clr>
                <a:srgbClr val="0B56A7"/>
              </a:buClr>
              <a:buFont typeface="Wingdings" charset="2"/>
              <a:buChar char="§"/>
              <a:defRPr sz="2200" b="0" i="0" kern="120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2pPr>
            <a:lvl3pPr marL="1371565" indent="-274313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Clr>
                <a:srgbClr val="0B56A7"/>
              </a:buClr>
              <a:buFont typeface="Wingdings" charset="2"/>
              <a:buChar char="§"/>
              <a:defRPr sz="2200" b="0" i="0" kern="120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3pPr>
            <a:lvl4pPr marL="1920192" indent="-274313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Clr>
                <a:srgbClr val="0B56A7"/>
              </a:buClr>
              <a:buFont typeface="Wingdings" charset="2"/>
              <a:buChar char="§"/>
              <a:defRPr sz="2200" b="0" i="0" kern="120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4pPr>
            <a:lvl5pPr marL="2468819" indent="-274313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Clr>
                <a:srgbClr val="0B56A7"/>
              </a:buClr>
              <a:buFont typeface="Wingdings" charset="2"/>
              <a:buChar char="§"/>
              <a:defRPr sz="2200" b="0" i="0" kern="120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5pPr>
            <a:lvl6pPr marL="301752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6616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11480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63440" indent="-274320" algn="l" defTabSz="109728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Qi Standard</a:t>
            </a:r>
            <a:r>
              <a:rPr lang="en-US" dirty="0"/>
              <a:t>: Wireless power transfer for consumer electronics using inductive coupling, with power levels up to 15 W (Qi) or 50 W (Qi2).</a:t>
            </a:r>
          </a:p>
          <a:p>
            <a:r>
              <a:rPr lang="en-US" b="1" dirty="0"/>
              <a:t>Features</a:t>
            </a:r>
            <a:r>
              <a:rPr lang="en-US" dirty="0"/>
              <a:t>: Magnetic alignment, in-band communication for power negotiation, and safety mechanisms like FOD and thermal regulation. </a:t>
            </a:r>
          </a:p>
          <a:p>
            <a:r>
              <a:rPr lang="en-US" b="1" dirty="0"/>
              <a:t>Standards for EV: </a:t>
            </a:r>
            <a:r>
              <a:rPr lang="en-US" dirty="0"/>
              <a:t>There are separate standards for WPT for EV like SAE J2954, SAE J2894/1, IEC 61980-1 etc.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15899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>
            <a:extLst>
              <a:ext uri="{FF2B5EF4-FFF2-40B4-BE49-F238E27FC236}">
                <a16:creationId xmlns:a16="http://schemas.microsoft.com/office/drawing/2014/main" id="{4E8D877A-E0F4-22F5-8036-EFAC647F73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9818" y="1797368"/>
            <a:ext cx="9564435" cy="407726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2B40797-6A06-7DDD-8316-33E149A4D0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Typical WPT Components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9B5C51-6EC1-3A42-205C-0FACDB5D49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3099" y="1544430"/>
            <a:ext cx="4942753" cy="568360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Primary/Transmitter </a:t>
            </a:r>
          </a:p>
          <a:p>
            <a:pPr lvl="1"/>
            <a:r>
              <a:rPr lang="en-US" dirty="0"/>
              <a:t>Power supply</a:t>
            </a:r>
          </a:p>
          <a:p>
            <a:pPr lvl="1"/>
            <a:r>
              <a:rPr lang="en-US" dirty="0"/>
              <a:t>Inverter </a:t>
            </a:r>
          </a:p>
          <a:p>
            <a:pPr lvl="1"/>
            <a:r>
              <a:rPr lang="en-US" dirty="0"/>
              <a:t>Compensation network</a:t>
            </a:r>
          </a:p>
          <a:p>
            <a:pPr lvl="1"/>
            <a:r>
              <a:rPr lang="en-US" dirty="0"/>
              <a:t>Primary coil  </a:t>
            </a:r>
          </a:p>
          <a:p>
            <a:pPr lvl="1"/>
            <a:r>
              <a:rPr lang="en-US" dirty="0"/>
              <a:t>Primary core</a:t>
            </a:r>
          </a:p>
          <a:p>
            <a:pPr lvl="1"/>
            <a:r>
              <a:rPr lang="en-US" dirty="0"/>
              <a:t>Primary shield</a:t>
            </a:r>
          </a:p>
          <a:p>
            <a:r>
              <a:rPr lang="en-US" dirty="0"/>
              <a:t>Secondary/Receiver  </a:t>
            </a:r>
          </a:p>
          <a:p>
            <a:pPr lvl="1"/>
            <a:r>
              <a:rPr lang="en-US" dirty="0"/>
              <a:t>Secondary coil</a:t>
            </a:r>
          </a:p>
          <a:p>
            <a:pPr lvl="1"/>
            <a:r>
              <a:rPr lang="en-US" dirty="0"/>
              <a:t>Secondary core</a:t>
            </a:r>
          </a:p>
          <a:p>
            <a:pPr lvl="1"/>
            <a:r>
              <a:rPr lang="en-US" dirty="0"/>
              <a:t>Secondary shield</a:t>
            </a:r>
          </a:p>
          <a:p>
            <a:pPr lvl="1"/>
            <a:r>
              <a:rPr lang="en-US" dirty="0"/>
              <a:t>Compensation network</a:t>
            </a:r>
          </a:p>
          <a:p>
            <a:pPr lvl="1"/>
            <a:r>
              <a:rPr lang="en-US" dirty="0"/>
              <a:t>Rectifier &amp; load</a:t>
            </a:r>
          </a:p>
          <a:p>
            <a:r>
              <a:rPr lang="en-US" dirty="0"/>
              <a:t>Safety circuits (Foreign object detection or living object detection) </a:t>
            </a:r>
          </a:p>
          <a:p>
            <a:r>
              <a:rPr lang="en-US" dirty="0"/>
              <a:t>EMC/EMI shielding  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932AE3-B8CF-6F9F-97FC-414724242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Veryst.com  | Copyright 2025, Veryst Engineering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3B7F6B-218E-471D-06A9-28BDE77B4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5AE89-2F51-4EEE-9572-421AA4F8FDF8}" type="datetime1">
              <a:rPr lang="en-US" smtClean="0"/>
              <a:t>9/1/2025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608F85-0C67-4AB3-F5CD-DA2290B6F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130D-405E-1E40-A8E7-14AB207D8CE0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F0B555F-52D7-7B13-5C32-B7066A6CC0FF}"/>
              </a:ext>
            </a:extLst>
          </p:cNvPr>
          <p:cNvSpPr txBox="1"/>
          <p:nvPr/>
        </p:nvSpPr>
        <p:spPr>
          <a:xfrm>
            <a:off x="7343648" y="5993825"/>
            <a:ext cx="4780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Figure: Generic structure of a wireless charger.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37F85D9-709A-5A39-871B-7860F87A8EFE}"/>
              </a:ext>
            </a:extLst>
          </p:cNvPr>
          <p:cNvSpPr txBox="1"/>
          <p:nvPr/>
        </p:nvSpPr>
        <p:spPr>
          <a:xfrm>
            <a:off x="9154938" y="7281443"/>
            <a:ext cx="345888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400" b="0" i="0" u="none" strike="noStrike" baseline="0" dirty="0">
                <a:hlinkClick r:id="rId4"/>
              </a:rPr>
              <a:t>https://doi.org/10.3390/en14061547</a:t>
            </a:r>
            <a:r>
              <a:rPr lang="en-US" sz="1400" b="0" i="0" u="none" strike="noStrike" baseline="0" dirty="0"/>
              <a:t> </a:t>
            </a:r>
            <a:endParaRPr lang="en-US" sz="4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01D05EE-758D-99E4-F3D3-6613169FAC9F}"/>
              </a:ext>
            </a:extLst>
          </p:cNvPr>
          <p:cNvSpPr txBox="1"/>
          <p:nvPr/>
        </p:nvSpPr>
        <p:spPr>
          <a:xfrm>
            <a:off x="9328918" y="5166339"/>
            <a:ext cx="9188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Cores</a:t>
            </a:r>
          </a:p>
          <a:p>
            <a:r>
              <a:rPr lang="en-US" dirty="0"/>
              <a:t>Shields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3931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C01F9-2296-E6D8-2504-E2D2951CCA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WPT Design 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5FC882-ACAD-8CB5-01AF-5082919FD6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3100" y="1544430"/>
            <a:ext cx="7050063" cy="568360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Most common design challenges for WPT systems</a:t>
            </a:r>
          </a:p>
          <a:p>
            <a:pPr lvl="1"/>
            <a:r>
              <a:rPr lang="en-US" dirty="0"/>
              <a:t>Magnetic Effects: </a:t>
            </a:r>
          </a:p>
          <a:p>
            <a:pPr lvl="2"/>
            <a:r>
              <a:rPr lang="en-US" dirty="0"/>
              <a:t>Magnetic fields </a:t>
            </a:r>
          </a:p>
          <a:p>
            <a:pPr lvl="2"/>
            <a:r>
              <a:rPr lang="en-US" dirty="0"/>
              <a:t>Nonlinear magnetic materials </a:t>
            </a:r>
          </a:p>
          <a:p>
            <a:pPr lvl="2"/>
            <a:r>
              <a:rPr lang="en-US" dirty="0"/>
              <a:t>Skin effects</a:t>
            </a:r>
          </a:p>
          <a:p>
            <a:pPr lvl="2"/>
            <a:r>
              <a:rPr lang="en-US" dirty="0"/>
              <a:t>Proximity effects </a:t>
            </a:r>
          </a:p>
          <a:p>
            <a:pPr lvl="2"/>
            <a:r>
              <a:rPr lang="en-US" dirty="0"/>
              <a:t>Excitations systems </a:t>
            </a:r>
          </a:p>
          <a:p>
            <a:pPr lvl="2"/>
            <a:r>
              <a:rPr lang="en-US" dirty="0"/>
              <a:t>Lumped parameters (RLC)</a:t>
            </a:r>
          </a:p>
          <a:p>
            <a:pPr lvl="2"/>
            <a:r>
              <a:rPr lang="en-US" dirty="0"/>
              <a:t>Shielding </a:t>
            </a:r>
          </a:p>
          <a:p>
            <a:pPr marL="548625" lvl="1" indent="0">
              <a:buNone/>
            </a:pPr>
            <a:endParaRPr lang="en-US" dirty="0"/>
          </a:p>
          <a:p>
            <a:pPr lvl="1"/>
            <a:r>
              <a:rPr lang="en-US" dirty="0"/>
              <a:t>Multiphysics Effects:</a:t>
            </a:r>
          </a:p>
          <a:p>
            <a:pPr lvl="2"/>
            <a:r>
              <a:rPr lang="en-US" dirty="0"/>
              <a:t>Thermal and/or structural 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System Level Design: </a:t>
            </a:r>
          </a:p>
          <a:p>
            <a:pPr lvl="2"/>
            <a:r>
              <a:rPr lang="en-US" dirty="0"/>
              <a:t>Accurate model of load, battery or grid.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280937-745D-318B-CB62-88F8DEF6E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Veryst.com  | Copyright 2025, Veryst Engineering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ED79FE-ABD3-3A16-E02E-AFB6E0AE2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F7515-CCAF-46A5-93CD-234DED411D78}" type="datetime1">
              <a:rPr lang="en-US" smtClean="0"/>
              <a:t>9/1/2025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BE9DDA-DA4E-D3C5-56B1-B78BF470F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130D-405E-1E40-A8E7-14AB207D8CE0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 descr="A computer generated image of a heater&#10;&#10;AI-generated content may be incorrect.">
            <a:extLst>
              <a:ext uri="{FF2B5EF4-FFF2-40B4-BE49-F238E27FC236}">
                <a16:creationId xmlns:a16="http://schemas.microsoft.com/office/drawing/2014/main" id="{BF7E4866-878B-C566-B892-D012EC9BDA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3386" y="1544430"/>
            <a:ext cx="5402621" cy="5402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1432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E317F8-0787-E56E-D95D-70BD1AC35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Design Constraints &amp; Objective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764972-ADFA-5335-754D-159703738D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Design Constraints for &gt;15W Qi Wireless Power Transfer </a:t>
            </a:r>
          </a:p>
          <a:p>
            <a:pPr lvl="1"/>
            <a:r>
              <a:rPr lang="en-US" dirty="0"/>
              <a:t>Primary coil OD = 48 mm</a:t>
            </a:r>
          </a:p>
          <a:p>
            <a:pPr lvl="1"/>
            <a:r>
              <a:rPr lang="en-US" dirty="0"/>
              <a:t>Primary coil ID = 23 mm</a:t>
            </a:r>
          </a:p>
          <a:p>
            <a:pPr lvl="1"/>
            <a:r>
              <a:rPr lang="en-US" dirty="0"/>
              <a:t>Secondary coil OD = 47 mm</a:t>
            </a:r>
          </a:p>
          <a:p>
            <a:pPr lvl="1"/>
            <a:r>
              <a:rPr lang="en-US" dirty="0"/>
              <a:t>Secondary coil ID = 28 mm</a:t>
            </a:r>
          </a:p>
          <a:p>
            <a:pPr lvl="1"/>
            <a:r>
              <a:rPr lang="en-US" dirty="0"/>
              <a:t>Shielding on both sides </a:t>
            </a:r>
          </a:p>
          <a:p>
            <a:endParaRPr lang="en-US" dirty="0"/>
          </a:p>
          <a:p>
            <a:r>
              <a:rPr lang="en-US" dirty="0"/>
              <a:t>Design Target</a:t>
            </a:r>
          </a:p>
          <a:p>
            <a:pPr lvl="1"/>
            <a:r>
              <a:rPr lang="en-US" dirty="0"/>
              <a:t>Output power &gt;15 W for frequency 110 kHz.</a:t>
            </a:r>
          </a:p>
          <a:p>
            <a:pPr lvl="1"/>
            <a:r>
              <a:rPr lang="en-US" dirty="0"/>
              <a:t>Efficiency &gt;95% for all operation. 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7F8C50-1101-6CC1-A8B3-4DB592B88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Veryst.com  | Copyright 2025, Veryst Engineering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59AF1E-1251-CFEE-CCF0-17E786F25C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3B558-997F-498E-A879-7C8FC96D757A}" type="datetime1">
              <a:rPr lang="en-US" smtClean="0"/>
              <a:t>9/1/2025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F7B2DB-2979-C002-010E-A66F43D41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130D-405E-1E40-A8E7-14AB207D8CE0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A691E30A-49B1-735A-0EBB-350D4A065F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7086" y="2339561"/>
            <a:ext cx="5862088" cy="3934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2207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FEE740-7052-DF54-677E-4395219F8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Important Equations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E9498EE-925B-AFCA-C0CD-B8ED8ECB5FB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73099" y="1544431"/>
                <a:ext cx="9170659" cy="5399222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/>
                  <a:t>Induction efficiency: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  <m:r>
                      <a:rPr lang="en-US" sz="280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𝑇𝑟𝑎𝑛𝑠𝑚𝑖𝑡𝑡𝑒𝑑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𝑃𝑜𝑤𝑒𝑟</m:t>
                        </m:r>
                      </m:num>
                      <m:den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𝑇𝑜𝑡𝑎𝑙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𝑃𝑜𝑤𝑒𝑟</m:t>
                        </m:r>
                      </m:den>
                    </m:f>
                  </m:oMath>
                </a14:m>
                <a:r>
                  <a:rPr lang="en-US" dirty="0"/>
                  <a:t> </a:t>
                </a:r>
              </a:p>
              <a:p>
                <a:endParaRPr lang="en-US" dirty="0"/>
              </a:p>
              <a:p>
                <a:r>
                  <a:rPr lang="en-US" dirty="0"/>
                  <a:t>Quality factor:  measure how good  at storing energy vs losing it</a:t>
                </a:r>
                <a:endParaRPr lang="en-US" sz="2000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Coupling factor: measure of primary flux linked to the secondary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Maximum efficiency: theoretical limit of the efficiency 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Resonance frequency: where primary and secondary circuit resonate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E9498EE-925B-AFCA-C0CD-B8ED8ECB5FB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3099" y="1544431"/>
                <a:ext cx="9170659" cy="5399222"/>
              </a:xfrm>
              <a:blipFill>
                <a:blip r:embed="rId3"/>
                <a:stretch>
                  <a:fillRect l="-7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2C28D4-C255-766B-6556-ABE9BBD07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Veryst.com  | Copyright 2025, Veryst Engineering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589605-BE36-EE0D-4E68-E74221BB7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F7515-CCAF-46A5-93CD-234DED411D78}" type="datetime1">
              <a:rPr lang="en-US" smtClean="0"/>
              <a:t>9/1/2025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0DE511-30A5-E77A-1363-B916859D0C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130D-405E-1E40-A8E7-14AB207D8CE0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434B10B-C252-DAAD-AC08-4B74D3F22F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8306" y="5550880"/>
            <a:ext cx="3184983" cy="83186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5AF3915-41F1-D98F-FD9D-74E868F09311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6848" t="31592" b="37243"/>
          <a:stretch>
            <a:fillRect/>
          </a:stretch>
        </p:blipFill>
        <p:spPr>
          <a:xfrm>
            <a:off x="2759716" y="3044258"/>
            <a:ext cx="1481082" cy="77443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0EDDEA9-84FA-DBD1-D52D-FEE4B7BE250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46241" y="6717864"/>
            <a:ext cx="1433577" cy="79978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EDE5EFC-7B76-167D-68F5-8C2153F811F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54487" y="1570452"/>
            <a:ext cx="3034711" cy="204679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CEC5DC2-C7E7-DB1E-442B-DE5F022E479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7117" t="3718" b="65839"/>
          <a:stretch>
            <a:fillRect/>
          </a:stretch>
        </p:blipFill>
        <p:spPr>
          <a:xfrm>
            <a:off x="3628497" y="4300885"/>
            <a:ext cx="1580111" cy="80968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272A2ED6-DFF5-BAC6-695E-D264C653693D}"/>
              </a:ext>
            </a:extLst>
          </p:cNvPr>
          <p:cNvSpPr txBox="1"/>
          <p:nvPr/>
        </p:nvSpPr>
        <p:spPr>
          <a:xfrm>
            <a:off x="10173891" y="3643089"/>
            <a:ext cx="3621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Circuit diagram of a series-series compensation of a WPT.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9A75FC9-4A3D-8C22-15BB-DD190C2E44E9}"/>
              </a:ext>
            </a:extLst>
          </p:cNvPr>
          <p:cNvSpPr txBox="1"/>
          <p:nvPr/>
        </p:nvSpPr>
        <p:spPr>
          <a:xfrm>
            <a:off x="9221492" y="2242627"/>
            <a:ext cx="12311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Primary</a:t>
            </a:r>
          </a:p>
          <a:p>
            <a:pPr algn="ctr"/>
            <a:r>
              <a:rPr lang="en-US" sz="1600" dirty="0"/>
              <a:t>or</a:t>
            </a:r>
          </a:p>
          <a:p>
            <a:pPr algn="ctr"/>
            <a:r>
              <a:rPr lang="en-US" sz="1600" dirty="0"/>
              <a:t>Transmitter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39B7713-EA8D-2690-A3B0-CC9B8E2DFDF5}"/>
              </a:ext>
            </a:extLst>
          </p:cNvPr>
          <p:cNvSpPr txBox="1"/>
          <p:nvPr/>
        </p:nvSpPr>
        <p:spPr>
          <a:xfrm>
            <a:off x="13289198" y="2213261"/>
            <a:ext cx="11319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Secondary</a:t>
            </a:r>
          </a:p>
          <a:p>
            <a:pPr algn="ctr"/>
            <a:r>
              <a:rPr lang="en-US" sz="1600" dirty="0"/>
              <a:t>or</a:t>
            </a:r>
          </a:p>
          <a:p>
            <a:pPr algn="ctr"/>
            <a:r>
              <a:rPr lang="en-US" sz="1600" dirty="0"/>
              <a:t>Receiver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AB5BD06-7E2A-E55C-C87E-DAB1A4741C2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33289" y="6803638"/>
            <a:ext cx="2463589" cy="81680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B577746-9057-FF06-092C-47D132F9905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6848" t="59928" b="7814"/>
          <a:stretch>
            <a:fillRect/>
          </a:stretch>
        </p:blipFill>
        <p:spPr>
          <a:xfrm>
            <a:off x="4861085" y="3084480"/>
            <a:ext cx="1481082" cy="80159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B728CFC-142F-6F13-1F72-A39C93CCBD89}"/>
              </a:ext>
            </a:extLst>
          </p:cNvPr>
          <p:cNvSpPr txBox="1"/>
          <p:nvPr/>
        </p:nvSpPr>
        <p:spPr>
          <a:xfrm>
            <a:off x="10882865" y="4866164"/>
            <a:ext cx="283378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Where: </a:t>
            </a:r>
          </a:p>
          <a:p>
            <a:r>
              <a:rPr lang="en-US" i="1" dirty="0"/>
              <a:t>ω</a:t>
            </a:r>
            <a:r>
              <a:rPr lang="en-US" dirty="0"/>
              <a:t> – angular frequency</a:t>
            </a:r>
          </a:p>
          <a:p>
            <a:r>
              <a:rPr lang="en-US" i="1" dirty="0" err="1"/>
              <a:t>L</a:t>
            </a:r>
            <a:r>
              <a:rPr lang="en-US" i="1" baseline="-25000" dirty="0" err="1"/>
              <a:t>p</a:t>
            </a:r>
            <a:r>
              <a:rPr lang="en-US" i="1" dirty="0"/>
              <a:t> </a:t>
            </a:r>
            <a:r>
              <a:rPr lang="en-US" dirty="0"/>
              <a:t>– primary inductance</a:t>
            </a:r>
          </a:p>
          <a:p>
            <a:r>
              <a:rPr lang="en-US" i="1" dirty="0"/>
              <a:t>L</a:t>
            </a:r>
            <a:r>
              <a:rPr lang="en-US" i="1" baseline="-25000" dirty="0"/>
              <a:t>s</a:t>
            </a:r>
            <a:r>
              <a:rPr lang="en-US" dirty="0"/>
              <a:t> – secondary inductance</a:t>
            </a:r>
          </a:p>
          <a:p>
            <a:r>
              <a:rPr lang="en-US" i="1" dirty="0"/>
              <a:t>M</a:t>
            </a:r>
            <a:r>
              <a:rPr lang="en-US" dirty="0"/>
              <a:t> – mutual inductance </a:t>
            </a:r>
          </a:p>
          <a:p>
            <a:r>
              <a:rPr lang="en-US" i="1" dirty="0"/>
              <a:t>R</a:t>
            </a:r>
            <a:r>
              <a:rPr lang="en-US" i="1" baseline="-25000" dirty="0"/>
              <a:t>p</a:t>
            </a:r>
            <a:r>
              <a:rPr lang="en-US" dirty="0"/>
              <a:t> – primary resistance </a:t>
            </a:r>
          </a:p>
          <a:p>
            <a:r>
              <a:rPr lang="en-US" i="1" dirty="0"/>
              <a:t>R</a:t>
            </a:r>
            <a:r>
              <a:rPr lang="en-US" i="1" baseline="-25000" dirty="0"/>
              <a:t>s</a:t>
            </a:r>
            <a:r>
              <a:rPr lang="en-US" dirty="0"/>
              <a:t> – secondary resistance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704506"/>
      </p:ext>
    </p:extLst>
  </p:cSld>
  <p:clrMapOvr>
    <a:masterClrMapping/>
  </p:clrMapOvr>
</p:sld>
</file>

<file path=ppt/theme/theme1.xml><?xml version="1.0" encoding="utf-8"?>
<a:theme xmlns:a="http://schemas.openxmlformats.org/drawingml/2006/main" name="Theme3">
  <a:themeElements>
    <a:clrScheme name="Veryst Branding">
      <a:dk1>
        <a:srgbClr val="000000"/>
      </a:dk1>
      <a:lt1>
        <a:srgbClr val="FFFFFF"/>
      </a:lt1>
      <a:dk2>
        <a:srgbClr val="2C69AE"/>
      </a:dk2>
      <a:lt2>
        <a:srgbClr val="E8E8E8"/>
      </a:lt2>
      <a:accent1>
        <a:srgbClr val="2C69AE"/>
      </a:accent1>
      <a:accent2>
        <a:srgbClr val="FFF901"/>
      </a:accent2>
      <a:accent3>
        <a:srgbClr val="D5D5D5"/>
      </a:accent3>
      <a:accent4>
        <a:srgbClr val="0F9ED5"/>
      </a:accent4>
      <a:accent5>
        <a:srgbClr val="797979"/>
      </a:accent5>
      <a:accent6>
        <a:srgbClr val="5E5E5E"/>
      </a:accent6>
      <a:hlink>
        <a:srgbClr val="0432FF"/>
      </a:hlink>
      <a:folHlink>
        <a:srgbClr val="0432FF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heme3" id="{47201C49-95AD-2340-8037-5BBA307F2B02}" vid="{2A71A667-DCB5-A647-9AD7-5A70F04C661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Theme3</Template>
  <TotalTime>16267</TotalTime>
  <Words>2765</Words>
  <Application>Microsoft Office PowerPoint</Application>
  <PresentationFormat>Custom</PresentationFormat>
  <Paragraphs>348</Paragraphs>
  <Slides>20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Aptos</vt:lpstr>
      <vt:lpstr>Aptos Display</vt:lpstr>
      <vt:lpstr>Arial</vt:lpstr>
      <vt:lpstr>Cambria Math</vt:lpstr>
      <vt:lpstr>Segoe UI Symbol</vt:lpstr>
      <vt:lpstr>Wingdings</vt:lpstr>
      <vt:lpstr>Theme3</vt:lpstr>
      <vt:lpstr>PowerPoint Presentation</vt:lpstr>
      <vt:lpstr>Agenda</vt:lpstr>
      <vt:lpstr>What is WPT? </vt:lpstr>
      <vt:lpstr>WPT: Industry Applications</vt:lpstr>
      <vt:lpstr>Design vs. Performance Parameters</vt:lpstr>
      <vt:lpstr>Typical WPT Components</vt:lpstr>
      <vt:lpstr>WPT Design Challenges</vt:lpstr>
      <vt:lpstr>Design Constraints &amp; Objective</vt:lpstr>
      <vt:lpstr>Important Equations</vt:lpstr>
      <vt:lpstr>Efficiency &amp; Maximum Power Transfer</vt:lpstr>
      <vt:lpstr>Electromagnetic Simulation</vt:lpstr>
      <vt:lpstr>Magnetic Flux Density and Current Density</vt:lpstr>
      <vt:lpstr>Coupling Coefficient and Mutual Inductance</vt:lpstr>
      <vt:lpstr>Self Inductances </vt:lpstr>
      <vt:lpstr>Full Circuit Design</vt:lpstr>
      <vt:lpstr>FEA Circuit Coupling</vt:lpstr>
      <vt:lpstr>Design Performance </vt:lpstr>
      <vt:lpstr>Leakage Flux Around the Device  </vt:lpstr>
      <vt:lpstr>Conclusion</vt:lpstr>
      <vt:lpstr>Q&amp;A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Trey Russell</dc:creator>
  <cp:lastModifiedBy>Nirmal Paudel</cp:lastModifiedBy>
  <cp:revision>298</cp:revision>
  <dcterms:created xsi:type="dcterms:W3CDTF">2025-01-15T16:07:25Z</dcterms:created>
  <dcterms:modified xsi:type="dcterms:W3CDTF">2025-09-02T00:45:38Z</dcterms:modified>
</cp:coreProperties>
</file>