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5" r:id="rId3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85"/>
          </p14:sldIdLst>
        </p14:section>
        <p14:section name="海报示例" id="{31D5EE60-8FE9-4475-976F-B13E2EBE6E32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 varScale="1">
        <p:scale>
          <a:sx n="17" d="100"/>
          <a:sy n="17" d="100"/>
        </p:scale>
        <p:origin x="2460" y="1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5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/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5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90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marL="0" marR="0" lvl="0" indent="0" algn="l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/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/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/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/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/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12063"/>
            <a:ext cx="32919514" cy="43903263"/>
            <a:chOff x="0" y="-11824"/>
            <a:chExt cx="30496907" cy="43034662"/>
          </a:xfrm>
        </p:grpSpPr>
        <p:sp>
          <p:nvSpPr>
            <p:cNvPr id="19" name="Rectangle 18"/>
            <p:cNvSpPr/>
            <p:nvPr/>
          </p:nvSpPr>
          <p:spPr>
            <a:xfrm>
              <a:off x="0" y="42914838"/>
              <a:ext cx="30494905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8926562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 dirty="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-21461373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-11824"/>
              <a:ext cx="30495876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-21255792" y="21454172"/>
              <a:ext cx="42830489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8918160" y="21457418"/>
              <a:ext cx="42830488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7456" y="92927"/>
              <a:ext cx="30279447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8973" y="42806838"/>
              <a:ext cx="30277930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wmf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vmlDrawing" Target="../drawings/vmlDrawing1.v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97330" y="1534160"/>
            <a:ext cx="17520920" cy="3331845"/>
          </a:xfrm>
        </p:spPr>
        <p:txBody>
          <a:bodyPr lIns="0" tIns="0" rIns="0" bIns="0" anchor="ctr" anchorCtr="1"/>
          <a:lstStyle/>
          <a:p>
            <a:pPr marL="0" indent="0" algn="l" fontAlgn="auto"/>
            <a:r>
              <a:rPr lang="zh-CN" altLang="en-US" sz="9800" dirty="0">
                <a:latin typeface="+mn-lt"/>
              </a:rPr>
              <a:t>介电弛豫赋能湿式静电除尘器细颗粒精准捕集</a:t>
            </a:r>
            <a:endParaRPr lang="zh-CN" altLang="en-US" sz="9800" dirty="0">
              <a:latin typeface="+mn-lt"/>
            </a:endParaRPr>
          </a:p>
        </p:txBody>
      </p:sp>
      <p:pic>
        <p:nvPicPr>
          <p:cNvPr id="32" name="内容占位符 31" descr="过零"/>
          <p:cNvPicPr>
            <a:picLocks noChangeAspect="1"/>
          </p:cNvPicPr>
          <p:nvPr>
            <p:ph sz="quarter" idx="10"/>
          </p:nvPr>
        </p:nvPicPr>
        <p:blipFill>
          <a:blip r:embed="rId1"/>
          <a:stretch>
            <a:fillRect/>
          </a:stretch>
        </p:blipFill>
        <p:spPr>
          <a:xfrm>
            <a:off x="5626100" y="21652865"/>
            <a:ext cx="5026025" cy="3705860"/>
          </a:xfrm>
          <a:prstGeom prst="rect">
            <a:avLst/>
          </a:prstGeom>
        </p:spPr>
      </p:pic>
      <p:pic>
        <p:nvPicPr>
          <p:cNvPr id="18" name="图片占位符 17" descr="Untitled"/>
          <p:cNvPicPr>
            <a:picLocks noChangeAspect="1"/>
          </p:cNvPicPr>
          <p:nvPr>
            <p:ph type="pic" sz="quarter" idx="11"/>
          </p:nvPr>
        </p:nvPicPr>
        <p:blipFill>
          <a:blip r:embed="rId2"/>
          <a:srcRect l="25218" t="22498" r="48819" b="21583"/>
          <a:stretch>
            <a:fillRect/>
          </a:stretch>
        </p:blipFill>
        <p:spPr>
          <a:xfrm>
            <a:off x="6195695" y="0"/>
            <a:ext cx="5986780" cy="1189545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fontAlgn="auto"/>
            <a:r>
              <a:rPr lang="zh-CN" altLang="en-US" dirty="0"/>
              <a:t>介电材料在外电场作用下会发生极化，内部分子偶极子会从无序状态转向电场方向形成有序排列；当外电场突然变化时，极化强度</a:t>
            </a:r>
            <a:r>
              <a:rPr lang="en-US" altLang="en-US" dirty="0"/>
              <a:t> </a:t>
            </a:r>
            <a:r>
              <a:rPr lang="en-US" altLang="zh-CN" dirty="0"/>
              <a:t>P</a:t>
            </a:r>
            <a:r>
              <a:rPr lang="en-US" altLang="en-US" dirty="0"/>
              <a:t> </a:t>
            </a:r>
            <a:r>
              <a:rPr lang="zh-CN" altLang="en-US" dirty="0"/>
              <a:t>的变化会滞后于外电场</a:t>
            </a:r>
            <a:r>
              <a:rPr lang="en-US" altLang="en-US" dirty="0"/>
              <a:t> </a:t>
            </a:r>
            <a:r>
              <a:rPr lang="en-US" altLang="zh-CN" dirty="0"/>
              <a:t>E</a:t>
            </a:r>
            <a:r>
              <a:rPr lang="zh-CN" altLang="en-US" dirty="0"/>
              <a:t>，</a:t>
            </a:r>
            <a:r>
              <a:rPr lang="zh-CN" altLang="en-US" dirty="0"/>
              <a:t>这现象称为介电弛豫。本研究基于改进的</a:t>
            </a:r>
            <a:r>
              <a:rPr lang="en-US" altLang="zh-CN" dirty="0"/>
              <a:t> Dissado-Hill </a:t>
            </a:r>
            <a:r>
              <a:rPr lang="zh-CN" altLang="en-US" dirty="0"/>
              <a:t>模型，分析绝缘油纸在双极性电源作用下的弛豫规律。图</a:t>
            </a:r>
            <a:r>
              <a:rPr lang="en-US" altLang="zh-CN" dirty="0"/>
              <a:t> 1</a:t>
            </a:r>
            <a:r>
              <a:rPr lang="en-US" altLang="en-US" dirty="0"/>
              <a:t> </a:t>
            </a:r>
            <a:r>
              <a:rPr lang="zh-CN" altLang="en-US" dirty="0"/>
              <a:t>通过</a:t>
            </a:r>
            <a:r>
              <a:rPr lang="en-US" altLang="en-US" dirty="0"/>
              <a:t> </a:t>
            </a:r>
            <a:r>
              <a:rPr lang="zh-CN" altLang="en-US" dirty="0"/>
              <a:t>正极、零点、负极</a:t>
            </a:r>
            <a:r>
              <a:rPr lang="zh-CN" altLang="en-US" dirty="0"/>
              <a:t>电压状态的极化强度分布，直观呈现其极化响应特性：当电压过零点时，极化强度未立即归零，清晰体现介电弛豫的滞后效应。</a:t>
            </a:r>
            <a:endParaRPr lang="zh-CN" altLang="en-US" dirty="0"/>
          </a:p>
          <a:p>
            <a:pPr fontAlgn="auto"/>
            <a:r>
              <a:rPr lang="zh-CN" altLang="en-US" dirty="0"/>
              <a:t>考虑空间电场影响的介质极化随时间的变化规律公式如下所示</a:t>
            </a:r>
            <a:endParaRPr lang="zh-CN" altLang="en-US" dirty="0">
              <a:sym typeface="+mn-ea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altLang="zh-CN"/>
              <a:t>1. J. Tian, R. Chen, and X. Zhao, "Time-Domain polarization characteristics in dielectrics based on the refined Dissado–Hill relaxation model," Measurement, vol. 246, pp. 116694, 2025.</a:t>
            </a:r>
            <a:endParaRPr lang="zh-CN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6"/>
          </p:nvPr>
        </p:nvSpPr>
        <p:spPr>
          <a:xfrm>
            <a:off x="14197413" y="4525187"/>
            <a:ext cx="17520817" cy="4180360"/>
          </a:xfrm>
        </p:spPr>
        <p:txBody>
          <a:bodyPr/>
          <a:lstStyle/>
          <a:p>
            <a:r>
              <a:rPr lang="zh-CN" altLang="en-US" dirty="0"/>
              <a:t>湿式静电除尘器广泛用于重工业粉尘治理，但冬季仍有大范围雾霾频发，威胁公众健康。因此，持续改进静电除尘器，提升除尘效率和细颗粒物的吸附能力，兼具环保与健康双重意义。</a:t>
            </a:r>
            <a:endParaRPr lang="zh-CN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  <a:cs typeface="Calibri" panose="020F0502020204030204" pitchFamily="34" charset="0"/>
              </a:rPr>
              <a:t>本研究提出一种新型湿式静电除尘器，将传统金属平板集尘板改进为凹凸结构的介电材料，并配备极低频双极性电源。该设计利用介电材料的弛豫特性，延长灰尘在集尘板上的吸附时间；当电源极性反转后，荷电灰尘在弛豫时间内仍能稳定黏附于集尘板表面。此时，空间电场会由电极与黏附的荷电灰尘共同构成，电场强度因此显著加强。更强的电场会进一步提升电极电离程度，产生更多自由电荷；这些</a:t>
            </a:r>
            <a:r>
              <a:rPr lang="zh-CN" altLang="en-US" dirty="0">
                <a:latin typeface="+mn-ea"/>
                <a:cs typeface="Calibri" panose="020F0502020204030204" pitchFamily="34" charset="0"/>
              </a:rPr>
              <a:t>电荷与灰尘颗粒碰撞并使其荷电，最终大幅提高灰尘（尤其是细微颗粒）的荷电量，为后续高效收集去除奠定基础。</a:t>
            </a:r>
            <a:endParaRPr lang="zh-CN" altLang="en-US" dirty="0">
              <a:latin typeface="+mn-ea"/>
              <a:cs typeface="Calibri" panose="020F0502020204030204" pitchFamily="34" charset="0"/>
            </a:endParaRPr>
          </a:p>
          <a:p>
            <a:r>
              <a:rPr lang="zh-CN" altLang="en-US" dirty="0">
                <a:latin typeface="+mn-ea"/>
                <a:cs typeface="Calibri" panose="020F0502020204030204" pitchFamily="34" charset="0"/>
              </a:rPr>
              <a:t>为验证上述理论与结论，我们通过</a:t>
            </a:r>
            <a:r>
              <a:rPr lang="en-US" altLang="zh-CN" dirty="0">
                <a:cs typeface="+mn-lt"/>
              </a:rPr>
              <a:t>COMSOL</a:t>
            </a:r>
            <a:r>
              <a:rPr lang="zh-CN" altLang="en-US" dirty="0">
                <a:latin typeface="+mn-ea"/>
                <a:cs typeface="Calibri" panose="020F0502020204030204" pitchFamily="34" charset="0"/>
              </a:rPr>
              <a:t>软件搭建仿真模型，首先，</a:t>
            </a:r>
            <a:r>
              <a:rPr lang="zh-CN" altLang="en-US" dirty="0">
                <a:sym typeface="+mn-ea"/>
              </a:rPr>
              <a:t>分析绝缘油纸在双极性电源作用下的弛豫规律。</a:t>
            </a:r>
            <a:r>
              <a:rPr lang="zh-CN" altLang="en-US" dirty="0">
                <a:latin typeface="+mn-ea"/>
                <a:cs typeface="Calibri" panose="020F0502020204030204" pitchFamily="34" charset="0"/>
              </a:rPr>
              <a:t>获得电压反转时介电材料的弛豫时间，同时考虑</a:t>
            </a:r>
            <a:r>
              <a:rPr lang="zh-CN" altLang="en-US" dirty="0">
                <a:latin typeface="+mn-ea"/>
                <a:cs typeface="Calibri" panose="020F0502020204030204" pitchFamily="34" charset="0"/>
              </a:rPr>
              <a:t>了凹凸结构集尘板对电场的影响；随后耦合流场与带电粒子追踪，清晰得到极低频电源作用下粒子的运动轨迹，仿真显示，电源反转时除尘腔内的灰尘会出现明显团聚现象。在此基础上，我们搭建了实物实验平台，并通过粒径测试仪分析除尘后灰尘的粒径分布，以此验证本装置的除尘效率及对细颗粒物的吸附能力。</a:t>
            </a:r>
            <a:endParaRPr lang="zh-CN" altLang="en-US" dirty="0">
              <a:latin typeface="+mn-ea"/>
              <a:cs typeface="Calibri" panose="020F050202020403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>
          <a:xfrm>
            <a:off x="1651436" y="13540266"/>
            <a:ext cx="29615963" cy="1302499"/>
          </a:xfrm>
        </p:spPr>
        <p:txBody>
          <a:bodyPr/>
          <a:lstStyle/>
          <a:p>
            <a:r>
              <a:rPr lang="zh-CN" altLang="en-US" dirty="0"/>
              <a:t>摘要</a:t>
            </a:r>
            <a:endParaRPr lang="zh-CN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  <a:endParaRPr lang="zh-CN" altLang="en-US" dirty="0"/>
          </a:p>
        </p:txBody>
      </p:sp>
      <p:pic>
        <p:nvPicPr>
          <p:cNvPr id="19" name="图片占位符 18" descr="海报图片"/>
          <p:cNvPicPr>
            <a:picLocks noChangeAspect="1"/>
          </p:cNvPicPr>
          <p:nvPr>
            <p:ph type="pic" sz="quarter" idx="29"/>
          </p:nvPr>
        </p:nvPicPr>
        <p:blipFill>
          <a:blip r:embed="rId3"/>
          <a:stretch>
            <a:fillRect/>
          </a:stretch>
        </p:blipFill>
        <p:spPr>
          <a:xfrm>
            <a:off x="3083560" y="2122170"/>
            <a:ext cx="3799840" cy="374967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2" name="Text Placeholder 11"/>
          <p:cNvSpPr>
            <a:spLocks noGrp="1"/>
          </p:cNvSpPr>
          <p:nvPr>
            <p:ph type="body" sz="quarter" idx="30"/>
          </p:nvPr>
        </p:nvSpPr>
        <p:spPr>
          <a:xfrm>
            <a:off x="874395" y="27109420"/>
            <a:ext cx="14617065" cy="1468120"/>
          </a:xfrm>
        </p:spPr>
        <p:txBody>
          <a:bodyPr/>
          <a:lstStyle/>
          <a:p>
            <a:r>
              <a:rPr lang="zh-CN" altLang="en-US" dirty="0"/>
              <a:t>图</a:t>
            </a:r>
            <a:r>
              <a:rPr lang="en-US" altLang="zh-CN" dirty="0"/>
              <a:t>1.</a:t>
            </a:r>
            <a:r>
              <a:rPr lang="zh-CN" altLang="en-US" dirty="0"/>
              <a:t>基于改进</a:t>
            </a:r>
            <a:r>
              <a:rPr lang="en-US" altLang="zh-CN" dirty="0"/>
              <a:t>Dissado-Hill</a:t>
            </a:r>
            <a:r>
              <a:rPr lang="zh-CN" altLang="en-US" dirty="0"/>
              <a:t>模型在</a:t>
            </a:r>
            <a:r>
              <a:rPr lang="zh-CN" altLang="en-US" dirty="0">
                <a:sym typeface="+mn-ea"/>
              </a:rPr>
              <a:t>双极性电源</a:t>
            </a:r>
            <a:r>
              <a:rPr lang="zh-CN" altLang="en-US" dirty="0"/>
              <a:t>的介质极化强度分布</a:t>
            </a:r>
            <a:endParaRPr lang="zh-CN" altLang="en-US" dirty="0"/>
          </a:p>
        </p:txBody>
      </p:sp>
      <p:pic>
        <p:nvPicPr>
          <p:cNvPr id="20" name="图片占位符 19" descr="海报图片2"/>
          <p:cNvPicPr>
            <a:picLocks noChangeAspect="1"/>
          </p:cNvPicPr>
          <p:nvPr>
            <p:ph type="pic" sz="quarter" idx="31"/>
          </p:nvPr>
        </p:nvPicPr>
        <p:blipFill>
          <a:blip r:embed="rId4"/>
          <a:stretch>
            <a:fillRect/>
          </a:stretch>
        </p:blipFill>
        <p:spPr>
          <a:xfrm>
            <a:off x="3068320" y="7290435"/>
            <a:ext cx="3789680" cy="369316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altLang="zh-CN" dirty="0">
                <a:cs typeface="+mn-lt"/>
                <a:sym typeface="+mn-ea"/>
              </a:rPr>
              <a:t>COMSOL</a:t>
            </a:r>
            <a:r>
              <a:rPr lang="zh-CN" altLang="en-US" dirty="0"/>
              <a:t>仿真结果显示，介电材料集尘板与极低频双极性电源协同作用时，除尘室中心空间电场强度较传统装置提升约</a:t>
            </a:r>
            <a:r>
              <a:rPr lang="en-US" altLang="zh-CN" dirty="0"/>
              <a:t> 2 </a:t>
            </a:r>
            <a:r>
              <a:rPr lang="zh-CN" altLang="en-US" dirty="0"/>
              <a:t>倍；电源极性反转时，如图</a:t>
            </a:r>
            <a:r>
              <a:rPr lang="en-US" altLang="zh-CN" dirty="0"/>
              <a:t> 2 </a:t>
            </a:r>
            <a:r>
              <a:rPr lang="zh-CN" altLang="en-US" dirty="0"/>
              <a:t>所示，与传统装置相比，改进后灰尘颗粒在电场作用下明显团聚成团，更易被捕集去除。同时，凹凸结构集尘板在进一步强化电场的同时，显著降低了循环水消耗量。</a:t>
            </a:r>
            <a:endParaRPr lang="en-US" altLang="zh-CN" dirty="0"/>
          </a:p>
          <a:p>
            <a:r>
              <a:rPr lang="zh-CN" altLang="en-US" dirty="0"/>
              <a:t>实验结果进一步验证了上述仿真结论：在本研究条件下，改进后的湿式静电除尘器，其除尘效率较传统装置提高约</a:t>
            </a:r>
            <a:r>
              <a:rPr lang="en-US" altLang="zh-CN" dirty="0"/>
              <a:t> 24.7%</a:t>
            </a:r>
            <a:r>
              <a:rPr lang="zh-CN" altLang="en-US" dirty="0"/>
              <a:t>，</a:t>
            </a:r>
            <a:r>
              <a:rPr lang="en-US" altLang="zh-CN" dirty="0"/>
              <a:t>45 μm </a:t>
            </a:r>
            <a:r>
              <a:rPr lang="zh-CN" altLang="en-US" dirty="0"/>
              <a:t>以下细颗粒物去除率提升达</a:t>
            </a:r>
            <a:r>
              <a:rPr lang="en-US" altLang="zh-CN" dirty="0"/>
              <a:t> 35.3%</a:t>
            </a:r>
            <a:r>
              <a:rPr lang="zh-CN" altLang="en-US" dirty="0"/>
              <a:t>。这表明优化设计既有效增强了装置对细颗粒物的捕获能力，又实现了显著的节水效果，综合性能优异，在工业烟气净化等场景中展现出广阔的实际应用前景。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/>
              <a:t>结果</a:t>
            </a:r>
            <a:endParaRPr lang="zh-CN" altLang="en-US"/>
          </a:p>
        </p:txBody>
      </p:sp>
      <p:pic>
        <p:nvPicPr>
          <p:cNvPr id="29" name="图片占位符 28" descr="负极"/>
          <p:cNvPicPr>
            <a:picLocks noChangeAspect="1"/>
          </p:cNvPicPr>
          <p:nvPr>
            <p:ph type="pic" sz="quarter" idx="34"/>
          </p:nvPr>
        </p:nvPicPr>
        <p:blipFill>
          <a:blip r:embed="rId5"/>
          <a:stretch>
            <a:fillRect/>
          </a:stretch>
        </p:blipFill>
        <p:spPr>
          <a:xfrm>
            <a:off x="623570" y="21602700"/>
            <a:ext cx="5034280" cy="3710305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35"/>
          </p:nvPr>
        </p:nvSpPr>
        <p:spPr>
          <a:xfrm>
            <a:off x="19740245" y="37326570"/>
            <a:ext cx="10415270" cy="1012190"/>
          </a:xfrm>
        </p:spPr>
        <p:txBody>
          <a:bodyPr/>
          <a:lstStyle/>
          <a:p>
            <a:r>
              <a:rPr lang="zh-CN" altLang="en-US"/>
              <a:t>图</a:t>
            </a:r>
            <a:r>
              <a:rPr lang="en-US" altLang="zh-CN"/>
              <a:t>2.</a:t>
            </a:r>
            <a:r>
              <a:rPr lang="zh-CN" altLang="en-US"/>
              <a:t>传统和改进除尘器腔内粒子运动</a:t>
            </a:r>
            <a:r>
              <a:rPr lang="zh-CN" altLang="en-US"/>
              <a:t>轨迹</a:t>
            </a:r>
            <a:endParaRPr lang="zh-CN" altLang="en-US"/>
          </a:p>
        </p:txBody>
      </p:sp>
      <p:graphicFrame>
        <p:nvGraphicFramePr>
          <p:cNvPr id="3" name="对象 -2147482622"/>
          <p:cNvGraphicFramePr>
            <a:graphicFrameLocks noChangeAspect="1"/>
          </p:cNvGraphicFramePr>
          <p:nvPr/>
        </p:nvGraphicFramePr>
        <p:xfrm>
          <a:off x="17116425" y="26407110"/>
          <a:ext cx="12748895" cy="2137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6" imgW="3009900" imgH="520700" progId="Equation.DSMT4">
                  <p:embed/>
                </p:oleObj>
              </mc:Choice>
              <mc:Fallback>
                <p:oleObj name="" r:id="rId6" imgW="3009900" imgH="5207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116425" y="26407110"/>
                        <a:ext cx="12748895" cy="21374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椭圆 20"/>
          <p:cNvSpPr/>
          <p:nvPr/>
        </p:nvSpPr>
        <p:spPr>
          <a:xfrm>
            <a:off x="9323070" y="3720465"/>
            <a:ext cx="202565" cy="19939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889115" y="2092960"/>
            <a:ext cx="2535555" cy="1627505"/>
          </a:xfrm>
          <a:prstGeom prst="line">
            <a:avLst/>
          </a:prstGeom>
          <a:ln w="31750" cap="rnd">
            <a:solidFill>
              <a:srgbClr val="FF0000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endCxn id="21" idx="4"/>
          </p:cNvCxnSpPr>
          <p:nvPr/>
        </p:nvCxnSpPr>
        <p:spPr>
          <a:xfrm flipV="1">
            <a:off x="6882130" y="3919855"/>
            <a:ext cx="2542540" cy="1985645"/>
          </a:xfrm>
          <a:prstGeom prst="line">
            <a:avLst/>
          </a:prstGeom>
          <a:ln w="31750" cap="rnd">
            <a:solidFill>
              <a:srgbClr val="FF0000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8595360" y="6488430"/>
            <a:ext cx="472440" cy="44196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stCxn id="20" idx="0"/>
          </p:cNvCxnSpPr>
          <p:nvPr/>
        </p:nvCxnSpPr>
        <p:spPr>
          <a:xfrm flipV="1">
            <a:off x="4963160" y="6484620"/>
            <a:ext cx="3616960" cy="805815"/>
          </a:xfrm>
          <a:prstGeom prst="line">
            <a:avLst/>
          </a:prstGeom>
          <a:ln w="31750" cap="rnd">
            <a:solidFill>
              <a:srgbClr val="FF0000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6888480" y="6902450"/>
            <a:ext cx="2133600" cy="4114800"/>
          </a:xfrm>
          <a:prstGeom prst="line">
            <a:avLst/>
          </a:prstGeom>
          <a:ln w="31750" cap="rnd">
            <a:solidFill>
              <a:srgbClr val="FF0000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33" name="图片 32" descr="正极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14660" y="21673820"/>
            <a:ext cx="5043805" cy="3717290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1857375" y="25739725"/>
            <a:ext cx="1778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dirty="0"/>
              <a:t>正极</a:t>
            </a:r>
            <a:r>
              <a:rPr lang="zh-CN" altLang="en-US" sz="4000" dirty="0"/>
              <a:t>性</a:t>
            </a:r>
            <a:endParaRPr lang="zh-CN" altLang="en-US" sz="4000" dirty="0"/>
          </a:p>
        </p:txBody>
      </p:sp>
      <p:sp>
        <p:nvSpPr>
          <p:cNvPr id="40" name="文本框 39"/>
          <p:cNvSpPr txBox="1"/>
          <p:nvPr/>
        </p:nvSpPr>
        <p:spPr>
          <a:xfrm>
            <a:off x="6557645" y="25739725"/>
            <a:ext cx="24568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dirty="0"/>
              <a:t>电压过</a:t>
            </a:r>
            <a:r>
              <a:rPr lang="zh-CN" altLang="en-US" sz="4000" dirty="0"/>
              <a:t>零</a:t>
            </a:r>
            <a:endParaRPr lang="zh-CN" altLang="en-US" sz="4000" dirty="0"/>
          </a:p>
        </p:txBody>
      </p:sp>
      <p:sp>
        <p:nvSpPr>
          <p:cNvPr id="41" name="文本框 40"/>
          <p:cNvSpPr txBox="1"/>
          <p:nvPr/>
        </p:nvSpPr>
        <p:spPr>
          <a:xfrm>
            <a:off x="11937365" y="25794335"/>
            <a:ext cx="1778000" cy="7289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000" dirty="0"/>
              <a:t>负极</a:t>
            </a:r>
            <a:r>
              <a:rPr lang="zh-CN" altLang="en-US" sz="4000" dirty="0"/>
              <a:t>性</a:t>
            </a:r>
            <a:endParaRPr lang="zh-CN" altLang="en-US" sz="4000" dirty="0"/>
          </a:p>
        </p:txBody>
      </p:sp>
      <p:grpSp>
        <p:nvGrpSpPr>
          <p:cNvPr id="62" name="组合 61"/>
          <p:cNvGrpSpPr/>
          <p:nvPr/>
        </p:nvGrpSpPr>
        <p:grpSpPr>
          <a:xfrm>
            <a:off x="765810" y="21687790"/>
            <a:ext cx="3939540" cy="1623060"/>
            <a:chOff x="1008" y="34154"/>
            <a:chExt cx="6204" cy="2556"/>
          </a:xfrm>
        </p:grpSpPr>
        <p:sp>
          <p:nvSpPr>
            <p:cNvPr id="42" name="矩形 41"/>
            <p:cNvSpPr/>
            <p:nvPr/>
          </p:nvSpPr>
          <p:spPr>
            <a:xfrm>
              <a:off x="1008" y="35100"/>
              <a:ext cx="1020" cy="4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008" y="35072"/>
              <a:ext cx="1020" cy="5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p>
              <a:r>
                <a:rPr lang="zh-CN" altLang="en-US"/>
                <a:t>电极</a:t>
              </a:r>
              <a:endParaRPr lang="zh-CN" altLang="en-US"/>
            </a:p>
          </p:txBody>
        </p:sp>
        <p:cxnSp>
          <p:nvCxnSpPr>
            <p:cNvPr id="46" name="直接箭头连接符 45"/>
            <p:cNvCxnSpPr/>
            <p:nvPr/>
          </p:nvCxnSpPr>
          <p:spPr>
            <a:xfrm>
              <a:off x="1500" y="35493"/>
              <a:ext cx="360" cy="102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49" name="文本框 48"/>
            <p:cNvSpPr txBox="1"/>
            <p:nvPr/>
          </p:nvSpPr>
          <p:spPr>
            <a:xfrm>
              <a:off x="2872" y="35100"/>
              <a:ext cx="1375" cy="58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r>
                <a:rPr lang="zh-CN" altLang="en-US">
                  <a:ln>
                    <a:noFill/>
                  </a:ln>
                  <a:solidFill>
                    <a:schemeClr val="tx1"/>
                  </a:solidFill>
                </a:rPr>
                <a:t>绝缘油</a:t>
              </a:r>
              <a:endParaRPr lang="zh-CN" altLang="en-US">
                <a:ln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5312" y="34182"/>
              <a:ext cx="1020" cy="468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312" y="34154"/>
              <a:ext cx="1734" cy="58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r>
                <a:rPr lang="zh-CN" altLang="en-US">
                  <a:solidFill>
                    <a:schemeClr val="tx1"/>
                  </a:solidFill>
                </a:rPr>
                <a:t>绝缘油</a:t>
              </a:r>
              <a:r>
                <a:rPr lang="zh-CN" altLang="en-US">
                  <a:solidFill>
                    <a:schemeClr val="tx1"/>
                  </a:solidFill>
                </a:rPr>
                <a:t>纸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6192" y="35128"/>
              <a:ext cx="1020" cy="468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192" y="35100"/>
              <a:ext cx="1020" cy="58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rgbClr val="FFFFFF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r>
                <a:rPr lang="zh-CN" altLang="en-US">
                  <a:solidFill>
                    <a:schemeClr val="tx1"/>
                  </a:solidFill>
                </a:rPr>
                <a:t>接地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56" name="直接箭头连接符 55"/>
            <p:cNvCxnSpPr>
              <a:stCxn id="49" idx="2"/>
            </p:cNvCxnSpPr>
            <p:nvPr/>
          </p:nvCxnSpPr>
          <p:spPr>
            <a:xfrm>
              <a:off x="3560" y="35680"/>
              <a:ext cx="168" cy="1030"/>
            </a:xfrm>
            <a:prstGeom prst="straightConnector1">
              <a:avLst/>
            </a:prstGeom>
            <a:solidFill>
              <a:schemeClr val="bg1"/>
            </a:solidFill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" name="直接箭头连接符 56"/>
            <p:cNvCxnSpPr/>
            <p:nvPr/>
          </p:nvCxnSpPr>
          <p:spPr>
            <a:xfrm flipH="1">
              <a:off x="4984" y="34726"/>
              <a:ext cx="320" cy="936"/>
            </a:xfrm>
            <a:prstGeom prst="straightConnector1">
              <a:avLst/>
            </a:prstGeom>
            <a:solidFill>
              <a:schemeClr val="bg1"/>
            </a:solidFill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8" name="直接箭头连接符 57"/>
            <p:cNvCxnSpPr>
              <a:stCxn id="55" idx="2"/>
            </p:cNvCxnSpPr>
            <p:nvPr/>
          </p:nvCxnSpPr>
          <p:spPr>
            <a:xfrm flipH="1">
              <a:off x="6488" y="35680"/>
              <a:ext cx="214" cy="750"/>
            </a:xfrm>
            <a:prstGeom prst="straightConnector1">
              <a:avLst/>
            </a:prstGeom>
            <a:solidFill>
              <a:schemeClr val="bg1"/>
            </a:solidFill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60" name="Content Placeholder 2"/>
          <p:cNvSpPr>
            <a:spLocks noGrp="1"/>
          </p:cNvSpPr>
          <p:nvPr/>
        </p:nvSpPr>
        <p:spPr>
          <a:xfrm>
            <a:off x="14249400" y="8862060"/>
            <a:ext cx="17520920" cy="2879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2468880" indent="-82296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14800" indent="-82296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60720" indent="-82296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406640" indent="-82296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dirty="0"/>
              <a:t>李一昉</a:t>
            </a:r>
            <a:r>
              <a:rPr lang="en-US" altLang="zh-CN" baseline="30000" dirty="0"/>
              <a:t>1</a:t>
            </a:r>
            <a:r>
              <a:rPr lang="zh-CN" altLang="en-US" dirty="0"/>
              <a:t>，张杰</a:t>
            </a:r>
            <a:r>
              <a:rPr lang="en-US" altLang="zh-CN" baseline="30000" dirty="0"/>
              <a:t>1</a:t>
            </a:r>
            <a:r>
              <a:rPr lang="zh-CN" altLang="en-US" dirty="0"/>
              <a:t>，梁子琦</a:t>
            </a:r>
            <a:r>
              <a:rPr lang="en-US" altLang="zh-CN" baseline="30000" dirty="0"/>
              <a:t>1</a:t>
            </a:r>
            <a:endParaRPr lang="en-US" altLang="zh-CN" baseline="30000" dirty="0"/>
          </a:p>
          <a:p>
            <a:pPr fontAlgn="auto"/>
            <a:r>
              <a:rPr lang="en-US" altLang="zh-CN" dirty="0"/>
              <a:t>1.</a:t>
            </a:r>
            <a:r>
              <a:rPr lang="zh-CN" altLang="en-US" dirty="0"/>
              <a:t>山西大学，太原，</a:t>
            </a:r>
            <a:r>
              <a:rPr lang="zh-CN" altLang="en-US" dirty="0"/>
              <a:t>山西，中国。</a:t>
            </a:r>
            <a:endParaRPr lang="zh-CN" altLang="en-US" dirty="0"/>
          </a:p>
        </p:txBody>
      </p:sp>
      <p:pic>
        <p:nvPicPr>
          <p:cNvPr id="61" name="图片 60" descr="C:/Users/24319/Desktop/海报2032.png海报2032"/>
          <p:cNvPicPr>
            <a:picLocks noChangeAspect="1"/>
          </p:cNvPicPr>
          <p:nvPr/>
        </p:nvPicPr>
        <p:blipFill>
          <a:blip r:embed="rId9"/>
          <a:srcRect l="9" r="9"/>
          <a:stretch>
            <a:fillRect/>
          </a:stretch>
        </p:blipFill>
        <p:spPr>
          <a:xfrm>
            <a:off x="16994505" y="29686885"/>
            <a:ext cx="15106015" cy="6736080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17699355" y="36422965"/>
            <a:ext cx="69970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dirty="0"/>
              <a:t>传统除尘器粒子运动轨迹</a:t>
            </a:r>
            <a:endParaRPr lang="zh-CN" altLang="en-US" sz="4000" dirty="0"/>
          </a:p>
        </p:txBody>
      </p:sp>
      <p:sp>
        <p:nvSpPr>
          <p:cNvPr id="64" name="文本框 63"/>
          <p:cNvSpPr txBox="1"/>
          <p:nvPr/>
        </p:nvSpPr>
        <p:spPr>
          <a:xfrm>
            <a:off x="25128855" y="36479480"/>
            <a:ext cx="58972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dirty="0"/>
              <a:t>改进除尘</a:t>
            </a:r>
            <a:r>
              <a:rPr lang="zh-CN" altLang="en-US" sz="4000" dirty="0"/>
              <a:t>器粒子运动轨迹</a:t>
            </a:r>
            <a:endParaRPr lang="zh-CN" altLang="en-US" sz="4000" dirty="0"/>
          </a:p>
        </p:txBody>
      </p:sp>
      <p:pic>
        <p:nvPicPr>
          <p:cNvPr id="65" name="图片 64" descr="绘图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754475" y="39368095"/>
            <a:ext cx="5753735" cy="3131185"/>
          </a:xfrm>
          <a:prstGeom prst="rect">
            <a:avLst/>
          </a:prstGeom>
        </p:spPr>
      </p:pic>
      <p:pic>
        <p:nvPicPr>
          <p:cNvPr id="66" name="图片 65" descr="山西大学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696680" y="39069010"/>
            <a:ext cx="9329420" cy="34302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1384</Words>
  <Application>WPS 演示</Application>
  <PresentationFormat>自定义</PresentationFormat>
  <Paragraphs>47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Calibri</vt:lpstr>
      <vt:lpstr>等线</vt:lpstr>
      <vt:lpstr>等线 Light</vt:lpstr>
      <vt:lpstr>微软雅黑</vt:lpstr>
      <vt:lpstr>Arial Unicode MS</vt:lpstr>
      <vt:lpstr>Calibri Light</vt:lpstr>
      <vt:lpstr>Office Theme</vt:lpstr>
      <vt:lpstr>Equation.DSMT4</vt:lpstr>
      <vt:lpstr>介电弛豫赋能湿式静电除尘器细颗粒精准捕集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一方</cp:lastModifiedBy>
  <cp:revision>134</cp:revision>
  <cp:lastPrinted>2023-01-06T15:48:00Z</cp:lastPrinted>
  <dcterms:created xsi:type="dcterms:W3CDTF">2023-01-03T14:57:00Z</dcterms:created>
  <dcterms:modified xsi:type="dcterms:W3CDTF">2025-08-30T10:21:34Z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0B4FA8E04F9043A1AEC83482BFA82B4C_13</vt:lpwstr>
  </property>
  <property fmtid="{D5CDD505-2E9C-101B-9397-08002B2CF9AE}" pid="3" name="KSOProductBuildVer">
    <vt:lpwstr>2052-12.1.0.22529</vt:lpwstr>
  </property>
</Properties>
</file>