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2"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2"/>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4BBB8B-6E8A-44E3-BB5B-46F1A3665ADB}" v="4" dt="2026-09-03T23:59:58.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6114" autoAdjust="0"/>
  </p:normalViewPr>
  <p:slideViewPr>
    <p:cSldViewPr snapToGrid="0">
      <p:cViewPr varScale="1">
        <p:scale>
          <a:sx n="18" d="100"/>
          <a:sy n="18" d="100"/>
        </p:scale>
        <p:origin x="2826" y="66"/>
      </p:cViewPr>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平野 幸夫" userId="3ccc196d-b5be-4415-a13e-f7dc416008cf" providerId="ADAL" clId="{9F9DF10D-E80A-49AC-ABFE-AB5B01E00CED}"/>
    <pc:docChg chg="undo custSel modSld sldOrd addMainMaster delMainMaster modMainMaster modSection">
      <pc:chgData name="平野 幸夫" userId="3ccc196d-b5be-4415-a13e-f7dc416008cf" providerId="ADAL" clId="{9F9DF10D-E80A-49AC-ABFE-AB5B01E00CED}" dt="2026-09-04T07:46:19.881" v="809"/>
      <pc:docMkLst>
        <pc:docMk/>
      </pc:docMkLst>
      <pc:sldChg chg="addSp delSp modSp mod ord">
        <pc:chgData name="平野 幸夫" userId="3ccc196d-b5be-4415-a13e-f7dc416008cf" providerId="ADAL" clId="{9F9DF10D-E80A-49AC-ABFE-AB5B01E00CED}" dt="2026-09-04T07:46:19.881" v="809"/>
        <pc:sldMkLst>
          <pc:docMk/>
          <pc:sldMk cId="3781620334" sldId="282"/>
        </pc:sldMkLst>
        <pc:spChg chg="mod">
          <ac:chgData name="平野 幸夫" userId="3ccc196d-b5be-4415-a13e-f7dc416008cf" providerId="ADAL" clId="{9F9DF10D-E80A-49AC-ABFE-AB5B01E00CED}" dt="2026-09-01T08:13:13.843" v="271" actId="20577"/>
          <ac:spMkLst>
            <pc:docMk/>
            <pc:sldMk cId="3781620334" sldId="282"/>
            <ac:spMk id="5" creationId="{00000000-0000-0000-0000-000000000000}"/>
          </ac:spMkLst>
        </pc:spChg>
        <pc:spChg chg="mod">
          <ac:chgData name="平野 幸夫" userId="3ccc196d-b5be-4415-a13e-f7dc416008cf" providerId="ADAL" clId="{9F9DF10D-E80A-49AC-ABFE-AB5B01E00CED}" dt="2026-09-02T06:54:38.814" v="698" actId="1035"/>
          <ac:spMkLst>
            <pc:docMk/>
            <pc:sldMk cId="3781620334" sldId="282"/>
            <ac:spMk id="6" creationId="{4E7622E9-7B2C-10C3-46B5-0F21B2E36DBB}"/>
          </ac:spMkLst>
        </pc:spChg>
        <pc:spChg chg="mod">
          <ac:chgData name="平野 幸夫" userId="3ccc196d-b5be-4415-a13e-f7dc416008cf" providerId="ADAL" clId="{9F9DF10D-E80A-49AC-ABFE-AB5B01E00CED}" dt="2026-09-01T07:22:14.180" v="264" actId="1076"/>
          <ac:spMkLst>
            <pc:docMk/>
            <pc:sldMk cId="3781620334" sldId="282"/>
            <ac:spMk id="10" creationId="{45A5164B-0579-C6F3-E359-DF0C0D254EBD}"/>
          </ac:spMkLst>
        </pc:spChg>
        <pc:spChg chg="mod">
          <ac:chgData name="平野 幸夫" userId="3ccc196d-b5be-4415-a13e-f7dc416008cf" providerId="ADAL" clId="{9F9DF10D-E80A-49AC-ABFE-AB5B01E00CED}" dt="2026-09-01T07:18:34.764" v="252" actId="14100"/>
          <ac:spMkLst>
            <pc:docMk/>
            <pc:sldMk cId="3781620334" sldId="282"/>
            <ac:spMk id="14" creationId="{D29AF2C0-2D7E-3F49-368B-8034C468BF46}"/>
          </ac:spMkLst>
        </pc:spChg>
        <pc:spChg chg="mod">
          <ac:chgData name="平野 幸夫" userId="3ccc196d-b5be-4415-a13e-f7dc416008cf" providerId="ADAL" clId="{9F9DF10D-E80A-49AC-ABFE-AB5B01E00CED}" dt="2026-09-03T09:00:37.281" v="769" actId="20577"/>
          <ac:spMkLst>
            <pc:docMk/>
            <pc:sldMk cId="3781620334" sldId="282"/>
            <ac:spMk id="50" creationId="{88169A2F-46BF-4EE2-836D-7F3D2AAD72E4}"/>
          </ac:spMkLst>
        </pc:spChg>
        <pc:spChg chg="mod">
          <ac:chgData name="平野 幸夫" userId="3ccc196d-b5be-4415-a13e-f7dc416008cf" providerId="ADAL" clId="{9F9DF10D-E80A-49AC-ABFE-AB5B01E00CED}" dt="2026-09-04T00:02:34.924" v="807" actId="20577"/>
          <ac:spMkLst>
            <pc:docMk/>
            <pc:sldMk cId="3781620334" sldId="282"/>
            <ac:spMk id="70" creationId="{2138EC37-6188-40A6-99A3-4FCC7CA620A4}"/>
          </ac:spMkLst>
        </pc:spChg>
        <pc:picChg chg="add mod">
          <ac:chgData name="平野 幸夫" userId="3ccc196d-b5be-4415-a13e-f7dc416008cf" providerId="ADAL" clId="{9F9DF10D-E80A-49AC-ABFE-AB5B01E00CED}" dt="2026-09-02T06:53:46.068" v="692" actId="14100"/>
          <ac:picMkLst>
            <pc:docMk/>
            <pc:sldMk cId="3781620334" sldId="282"/>
            <ac:picMk id="13" creationId="{30EC60B7-1ACE-1542-77E4-68EE55446B3B}"/>
          </ac:picMkLst>
        </pc:picChg>
        <pc:picChg chg="add mod ord modCrop">
          <ac:chgData name="平野 幸夫" userId="3ccc196d-b5be-4415-a13e-f7dc416008cf" providerId="ADAL" clId="{9F9DF10D-E80A-49AC-ABFE-AB5B01E00CED}" dt="2026-09-03T22:13:41.160" v="800" actId="14100"/>
          <ac:picMkLst>
            <pc:docMk/>
            <pc:sldMk cId="3781620334" sldId="282"/>
            <ac:picMk id="17" creationId="{78C285A0-4AFE-C601-E184-DAE98A0A97B2}"/>
          </ac:picMkLst>
        </pc:picChg>
        <pc:picChg chg="add mod ord modCrop">
          <ac:chgData name="平野 幸夫" userId="3ccc196d-b5be-4415-a13e-f7dc416008cf" providerId="ADAL" clId="{9F9DF10D-E80A-49AC-ABFE-AB5B01E00CED}" dt="2026-09-03T09:01:05.276" v="794" actId="1035"/>
          <ac:picMkLst>
            <pc:docMk/>
            <pc:sldMk cId="3781620334" sldId="282"/>
            <ac:picMk id="20" creationId="{514FEBB8-46F6-3978-836B-88329D14920C}"/>
          </ac:picMkLst>
        </pc:picChg>
        <pc:picChg chg="add del mod modCrop">
          <ac:chgData name="平野 幸夫" userId="3ccc196d-b5be-4415-a13e-f7dc416008cf" providerId="ADAL" clId="{9F9DF10D-E80A-49AC-ABFE-AB5B01E00CED}" dt="2026-09-03T09:00:03.880" v="749" actId="1035"/>
          <ac:picMkLst>
            <pc:docMk/>
            <pc:sldMk cId="3781620334" sldId="282"/>
            <ac:picMk id="29" creationId="{0B7842A1-FC88-B20D-E3B6-DF39403B3315}"/>
          </ac:picMkLst>
        </pc:picChg>
        <pc:picChg chg="mod">
          <ac:chgData name="平野 幸夫" userId="3ccc196d-b5be-4415-a13e-f7dc416008cf" providerId="ADAL" clId="{9F9DF10D-E80A-49AC-ABFE-AB5B01E00CED}" dt="2026-09-03T23:59:58.172" v="801" actId="14100"/>
          <ac:picMkLst>
            <pc:docMk/>
            <pc:sldMk cId="3781620334" sldId="282"/>
            <ac:picMk id="31" creationId="{F4FE741C-0BB4-8F74-5438-A78CE4B585EC}"/>
          </ac:picMkLst>
        </pc:picChg>
      </pc:sldChg>
      <pc:sldMasterChg chg="modSldLayout">
        <pc:chgData name="平野 幸夫" userId="3ccc196d-b5be-4415-a13e-f7dc416008cf" providerId="ADAL" clId="{9F9DF10D-E80A-49AC-ABFE-AB5B01E00CED}" dt="2026-09-02T06:56:03.422" v="700" actId="1076"/>
        <pc:sldMasterMkLst>
          <pc:docMk/>
          <pc:sldMasterMk cId="1442458591" sldId="2147483695"/>
        </pc:sldMasterMkLst>
        <pc:sldLayoutChg chg="modSp mod">
          <pc:chgData name="平野 幸夫" userId="3ccc196d-b5be-4415-a13e-f7dc416008cf" providerId="ADAL" clId="{9F9DF10D-E80A-49AC-ABFE-AB5B01E00CED}" dt="2026-09-02T06:56:03.422" v="700" actId="1076"/>
          <pc:sldLayoutMkLst>
            <pc:docMk/>
            <pc:sldMasterMk cId="1442458591" sldId="2147483695"/>
            <pc:sldLayoutMk cId="3533340077" sldId="2147483707"/>
          </pc:sldLayoutMkLst>
          <pc:spChg chg="mod">
            <ac:chgData name="平野 幸夫" userId="3ccc196d-b5be-4415-a13e-f7dc416008cf" providerId="ADAL" clId="{9F9DF10D-E80A-49AC-ABFE-AB5B01E00CED}" dt="2026-09-02T06:56:03.422" v="700" actId="1076"/>
            <ac:spMkLst>
              <pc:docMk/>
              <pc:sldMasterMk cId="1442458591" sldId="2147483695"/>
              <pc:sldLayoutMk cId="3533340077" sldId="2147483707"/>
              <ac:spMk id="12" creationId="{C3ED77E3-7509-4003-A80E-3F7C7DF2DD73}"/>
            </ac:spMkLst>
          </pc:spChg>
        </pc:sldLayoutChg>
      </pc:sldMasterChg>
    </pc:docChg>
  </pc:docChgLst>
  <pc:docChgLst>
    <pc:chgData name="平野 幸夫" userId="3ccc196d-b5be-4415-a13e-f7dc416008cf" providerId="ADAL" clId="{EFEC451A-F33F-41C1-B7B4-DFAB1F89BC1C}"/>
    <pc:docChg chg="modSld">
      <pc:chgData name="平野 幸夫" userId="3ccc196d-b5be-4415-a13e-f7dc416008cf" providerId="ADAL" clId="{EFEC451A-F33F-41C1-B7B4-DFAB1F89BC1C}" dt="2026-08-31T06:07:11.403" v="151" actId="14100"/>
      <pc:docMkLst>
        <pc:docMk/>
      </pc:docMkLst>
      <pc:sldChg chg="modSp mod">
        <pc:chgData name="平野 幸夫" userId="3ccc196d-b5be-4415-a13e-f7dc416008cf" providerId="ADAL" clId="{EFEC451A-F33F-41C1-B7B4-DFAB1F89BC1C}" dt="2026-08-31T06:07:11.403" v="151" actId="14100"/>
        <pc:sldMkLst>
          <pc:docMk/>
          <pc:sldMk cId="3781620334" sldId="282"/>
        </pc:sldMkLst>
        <pc:spChg chg="mod">
          <ac:chgData name="平野 幸夫" userId="3ccc196d-b5be-4415-a13e-f7dc416008cf" providerId="ADAL" clId="{EFEC451A-F33F-41C1-B7B4-DFAB1F89BC1C}" dt="2026-08-31T04:26:13.611" v="116" actId="20577"/>
          <ac:spMkLst>
            <pc:docMk/>
            <pc:sldMk cId="3781620334" sldId="282"/>
            <ac:spMk id="5" creationId="{00000000-0000-0000-0000-000000000000}"/>
          </ac:spMkLst>
        </pc:spChg>
        <pc:spChg chg="mod">
          <ac:chgData name="平野 幸夫" userId="3ccc196d-b5be-4415-a13e-f7dc416008cf" providerId="ADAL" clId="{EFEC451A-F33F-41C1-B7B4-DFAB1F89BC1C}" dt="2026-08-31T03:09:12.765" v="2" actId="20577"/>
          <ac:spMkLst>
            <pc:docMk/>
            <pc:sldMk cId="3781620334" sldId="282"/>
            <ac:spMk id="14" creationId="{D29AF2C0-2D7E-3F49-368B-8034C468BF4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10896283" y="42752368"/>
            <a:ext cx="12172628"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3956515" y="2566829"/>
            <a:ext cx="17796727" cy="3907429"/>
          </a:xfrm>
        </p:spPr>
        <p:txBody>
          <a:bodyPr>
            <a:noAutofit/>
          </a:bodyPr>
          <a:lstStyle/>
          <a:p>
            <a:pPr algn="l">
              <a:buNone/>
            </a:pPr>
            <a:r>
              <a:rPr lang="ja-JP" altLang="en-US" sz="9600" b="1" dirty="0"/>
              <a:t>FFS モード液晶ディスプレイの</a:t>
            </a:r>
            <a:br>
              <a:rPr lang="en-US" sz="9600" b="1" dirty="0"/>
            </a:br>
            <a:r>
              <a:rPr lang="ja-JP" altLang="en-US" sz="9600" b="1" dirty="0"/>
              <a:t>フリッカー現象解析に向けた</a:t>
            </a:r>
            <a:br>
              <a:rPr lang="en-US" sz="9600" b="1" dirty="0"/>
            </a:br>
            <a:r>
              <a:rPr lang="ja-JP" altLang="en-US" sz="9600" b="1" dirty="0"/>
              <a:t>マルチフィジックス</a:t>
            </a:r>
            <a:br>
              <a:rPr lang="en-US" sz="9600" b="1" dirty="0"/>
            </a:br>
            <a:r>
              <a:rPr lang="ja-JP" altLang="en-US" sz="9600" b="1" dirty="0"/>
              <a:t>連成モデルの構築</a:t>
            </a:r>
            <a:endParaRPr lang="en-US" sz="9600" b="1"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197414" y="10355758"/>
            <a:ext cx="18150715" cy="1984280"/>
          </a:xfrm>
        </p:spPr>
        <p:txBody>
          <a:bodyPr/>
          <a:lstStyle/>
          <a:p>
            <a:pPr algn="l">
              <a:buNone/>
            </a:pPr>
            <a:r>
              <a:rPr lang="ja-JP" altLang="en-US" sz="4000" dirty="0"/>
              <a:t>平野 幸夫</a:t>
            </a:r>
            <a:r>
              <a:rPr lang="en-US" altLang="en-US" sz="4000" baseline="30000" dirty="0"/>
              <a:t>1</a:t>
            </a:r>
            <a:br>
              <a:rPr lang="en-US" sz="4000" dirty="0"/>
            </a:br>
            <a:r>
              <a:rPr lang="ja-JP" altLang="en-US" sz="4000" dirty="0"/>
              <a:t>1. JNC石油化学株式会社, 未来技術研究所, 〒290-8551 千葉県市原市.</a:t>
            </a:r>
            <a:endParaRPr lang="en-US" sz="4000" dirty="0"/>
          </a:p>
        </p:txBody>
      </p:sp>
      <p:sp>
        <p:nvSpPr>
          <p:cNvPr id="5" name="Text Placeholder 4"/>
          <p:cNvSpPr>
            <a:spLocks noGrp="1"/>
          </p:cNvSpPr>
          <p:nvPr>
            <p:ph type="body" sz="quarter" idx="23"/>
          </p:nvPr>
        </p:nvSpPr>
        <p:spPr>
          <a:xfrm>
            <a:off x="18395217" y="21635729"/>
            <a:ext cx="12759602" cy="6856707"/>
          </a:xfrm>
        </p:spPr>
        <p:txBody>
          <a:bodyPr>
            <a:normAutofit fontScale="85000" lnSpcReduction="10000"/>
          </a:bodyPr>
          <a:lstStyle/>
          <a:p>
            <a:pPr algn="l">
              <a:buNone/>
            </a:pPr>
            <a:r>
              <a:rPr lang="ja-JP" altLang="en-US" sz="5000" dirty="0"/>
              <a:t>液晶ダイレクタの配向を記述する Ericksen–Leslie方程式を Coefficient Form PDE として実装し，静電場（AC/DC），材料間境界での Butler–Volmer 型反応を含むイオン輸送（電気化学モジュール），画素駆動を表す Electrical Circuit，駆動電圧を切り替える Events，および材料間境界の電荷授受を追跡する Global ODE and DAE を双方向に連成させた（図1）。</a:t>
            </a:r>
          </a:p>
          <a:p>
            <a:pPr algn="l">
              <a:buNone/>
            </a:pPr>
            <a:r>
              <a:rPr lang="ja-JP" altLang="en-US" sz="5000" dirty="0"/>
              <a:t>FFS-LCD 画素構造とサンプルホールド駆動の条件を図2に示す。各インタフェースの双方向連成により，液晶ダイレクタの配向，電位，イオン分布，境界電荷，回路状態が互いに影響しながら一体として時間発展する解析系を実現した。</a:t>
            </a:r>
          </a:p>
        </p:txBody>
      </p:sp>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196912" y="39558975"/>
            <a:ext cx="31102377" cy="2192911"/>
          </a:xfrm>
        </p:spPr>
        <p:txBody>
          <a:bodyPr>
            <a:noAutofit/>
          </a:bodyPr>
          <a:lstStyle/>
          <a:p>
            <a:pPr>
              <a:lnSpc>
                <a:spcPct val="100000"/>
              </a:lnSpc>
              <a:spcBef>
                <a:spcPts val="0"/>
              </a:spcBef>
              <a:buNone/>
            </a:pPr>
            <a:r>
              <a:rPr lang="en-US" sz="3200" dirty="0"/>
              <a:t>[1] Y. Hirano, "Simulation studies of the Fringe-field switching mode's electrical properties," Mol. </a:t>
            </a:r>
            <a:r>
              <a:rPr lang="en-US" sz="3200" dirty="0" err="1"/>
              <a:t>Cryst</a:t>
            </a:r>
            <a:r>
              <a:rPr lang="en-US" sz="3200" dirty="0"/>
              <a:t>. Liq. </a:t>
            </a:r>
            <a:r>
              <a:rPr lang="en-US" sz="3200" dirty="0" err="1"/>
              <a:t>Cryst</a:t>
            </a:r>
            <a:r>
              <a:rPr lang="en-US" sz="3200" dirty="0"/>
              <a:t>., 647, 56, 2017.</a:t>
            </a:r>
          </a:p>
          <a:p>
            <a:pPr>
              <a:lnSpc>
                <a:spcPct val="100000"/>
              </a:lnSpc>
              <a:spcBef>
                <a:spcPts val="0"/>
              </a:spcBef>
              <a:buNone/>
            </a:pPr>
            <a:r>
              <a:rPr lang="en-US" sz="3200" dirty="0"/>
              <a:t>[2] Y. Hirano, "Simulation Study on Flicker and Interface Polarization in FFS-LCD" (Invited), Proc. IDW '22, 29, 14, 2022.</a:t>
            </a:r>
          </a:p>
          <a:p>
            <a:pPr>
              <a:lnSpc>
                <a:spcPct val="100000"/>
              </a:lnSpc>
              <a:spcBef>
                <a:spcPts val="0"/>
              </a:spcBef>
              <a:buNone/>
            </a:pPr>
            <a:r>
              <a:rPr lang="en-US" sz="3200" dirty="0"/>
              <a:t>[3] </a:t>
            </a:r>
            <a:r>
              <a:rPr lang="ja-JP" altLang="en-US" sz="3200" dirty="0"/>
              <a:t>平野幸夫</a:t>
            </a:r>
            <a:r>
              <a:rPr lang="en-US" altLang="ja-JP" sz="3200" dirty="0"/>
              <a:t>, "</a:t>
            </a:r>
            <a:r>
              <a:rPr lang="en-US" sz="3200" dirty="0"/>
              <a:t>FFS-LCD </a:t>
            </a:r>
            <a:r>
              <a:rPr lang="ja-JP" altLang="en-US" sz="3200" dirty="0"/>
              <a:t>における </a:t>
            </a:r>
            <a:r>
              <a:rPr lang="en-US" sz="3200" dirty="0"/>
              <a:t>Vcom </a:t>
            </a:r>
            <a:r>
              <a:rPr lang="ja-JP" altLang="en-US" sz="3200" dirty="0"/>
              <a:t>シフト問題に対するシミュレーション研究</a:t>
            </a:r>
            <a:r>
              <a:rPr lang="en-US" altLang="ja-JP" sz="3200" dirty="0"/>
              <a:t>," </a:t>
            </a:r>
            <a:r>
              <a:rPr lang="ja-JP" altLang="en-US" sz="3200" dirty="0"/>
              <a:t>日本液晶学会討論会予稿集</a:t>
            </a:r>
            <a:r>
              <a:rPr lang="en-US" altLang="ja-JP" sz="3200" dirty="0"/>
              <a:t>, 2023, 2</a:t>
            </a:r>
            <a:r>
              <a:rPr lang="en-US" sz="3200" dirty="0"/>
              <a:t>CO8, 2023.</a:t>
            </a:r>
          </a:p>
          <a:p>
            <a:pPr>
              <a:lnSpc>
                <a:spcPct val="100000"/>
              </a:lnSpc>
              <a:spcBef>
                <a:spcPts val="0"/>
              </a:spcBef>
              <a:buNone/>
            </a:pPr>
            <a:r>
              <a:rPr lang="en-US" sz="3200" dirty="0"/>
              <a:t>[4] Y. Jiang et al., "Effects of Flexoelectricity and Ion on the Flicker of FFS-LCD," SID Symp. Dig. Tech. Pap., 49, 1095, 2018.</a:t>
            </a:r>
          </a:p>
          <a:p>
            <a:pPr>
              <a:lnSpc>
                <a:spcPct val="100000"/>
              </a:lnSpc>
              <a:spcBef>
                <a:spcPts val="0"/>
              </a:spcBef>
              <a:buNone/>
            </a:pPr>
            <a:r>
              <a:rPr lang="en-US" sz="3200" dirty="0"/>
              <a:t>[5] D. Xu et al., "Image sticking in liquid crystal displays with lateral electric fields," J. Appl. Phys., 116, 193102, 2014.</a:t>
            </a:r>
          </a:p>
          <a:p>
            <a:pPr>
              <a:lnSpc>
                <a:spcPct val="100000"/>
              </a:lnSpc>
              <a:spcBef>
                <a:spcPts val="0"/>
              </a:spcBef>
              <a:buNone/>
            </a:pPr>
            <a:r>
              <a:rPr lang="en-US" sz="3200" dirty="0"/>
              <a:t>[6] P. G. de </a:t>
            </a:r>
            <a:r>
              <a:rPr lang="en-US" sz="3200" dirty="0" err="1"/>
              <a:t>Gennes</a:t>
            </a:r>
            <a:r>
              <a:rPr lang="en-US" sz="3200" dirty="0"/>
              <a:t> and J. Prost, "The Physics of Liquid Crystals," 2nd ed., Oxford Univ. Press, 1993.</a:t>
            </a:r>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3956515" y="6630996"/>
            <a:ext cx="18627588" cy="3498652"/>
          </a:xfrm>
        </p:spPr>
        <p:txBody>
          <a:bodyPr>
            <a:normAutofit/>
          </a:bodyPr>
          <a:lstStyle/>
          <a:p>
            <a:pPr algn="l">
              <a:buNone/>
            </a:pPr>
            <a:r>
              <a:rPr lang="ja-JP" altLang="en-US" sz="6000" dirty="0"/>
              <a:t>液晶ダイナミクス，イオン輸送，電気化学反応，駆動回路を統合したマルチフィジックスモデルにより，FFS-LCD のフリッカー現象を物理的観点から解析する。</a:t>
            </a:r>
            <a:endParaRPr lang="en-US" sz="6000" dirty="0"/>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a:xfrm>
            <a:off x="1196913" y="14842766"/>
            <a:ext cx="30521202" cy="5241866"/>
          </a:xfrm>
        </p:spPr>
        <p:txBody>
          <a:bodyPr>
            <a:normAutofit/>
          </a:bodyPr>
          <a:lstStyle/>
          <a:p>
            <a:pPr algn="l">
              <a:buNone/>
            </a:pPr>
            <a:r>
              <a:rPr lang="ja-JP" altLang="en-US" sz="5400" dirty="0"/>
              <a:t>フリンジフィールドスイッチング型液晶ディスプレイ（FFS-LCD）は，広視野角・高開口率・優れた色再現性から高品位ディスプレイの主流方式である。一方でフリッカー（ちらつき）は表示品位を損なう最大の課題の一つであり，その抑制は重要な技術課題である。フリッカーは液晶ダイレクタのダイナミクス，可動イオンの挙動，画素駆動回路との相互作用といった複数の連成現象から生じるため，現象を統一的に扱うマルチフィジックスモデルが求められる。本研究では，アプリケーションライブラリの既存モデルに依らず独自のモデルを構築し，各要因を切り分けて評価する基盤を確立した。</a:t>
            </a:r>
            <a:endParaRPr lang="en-US" sz="5400" dirty="0"/>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pPr algn="l">
              <a:buNone/>
            </a:pPr>
            <a:r>
              <a:rPr lang="ja-JP" altLang="en-US" sz="7200" b="1" dirty="0"/>
              <a:t>概要</a:t>
            </a:r>
            <a:endParaRPr lang="en-US" sz="8000" b="1" dirty="0"/>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a:xfrm>
            <a:off x="18430345" y="20136986"/>
            <a:ext cx="13322897" cy="1303795"/>
          </a:xfrm>
        </p:spPr>
        <p:txBody>
          <a:bodyPr anchor="ctr"/>
          <a:lstStyle/>
          <a:p>
            <a:pPr algn="l">
              <a:buNone/>
            </a:pPr>
            <a:r>
              <a:rPr lang="ja-JP" altLang="en-US" sz="7200" b="1" dirty="0"/>
              <a:t>モデル構築</a:t>
            </a:r>
            <a:endParaRPr lang="en-US" sz="7200" b="1" dirty="0"/>
          </a:p>
        </p:txBody>
      </p:sp>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a:xfrm>
            <a:off x="988774" y="28196920"/>
            <a:ext cx="17198305" cy="529626"/>
          </a:xfrm>
        </p:spPr>
        <p:txBody>
          <a:bodyPr>
            <a:noAutofit/>
          </a:bodyPr>
          <a:lstStyle/>
          <a:p>
            <a:r>
              <a:rPr lang="ja-JP" altLang="en-US" sz="2800" dirty="0"/>
              <a:t>図1. マルチフィジックス連成モデルの全体構成。　　                   図2. FFS-LCD の</a:t>
            </a:r>
            <a:r>
              <a:rPr lang="en-US" altLang="ja-JP" sz="2800" dirty="0"/>
              <a:t>(a)</a:t>
            </a:r>
            <a:r>
              <a:rPr lang="ja-JP" altLang="en-US" sz="2800" dirty="0"/>
              <a:t>デバイス構造と</a:t>
            </a:r>
            <a:r>
              <a:rPr lang="en-US" altLang="ja-JP" sz="2800" dirty="0"/>
              <a:t>(b)</a:t>
            </a:r>
            <a:r>
              <a:rPr lang="ja-JP" altLang="en-US" sz="2800" dirty="0"/>
              <a:t>駆動条件。</a:t>
            </a:r>
            <a:endParaRPr lang="en-US" sz="2800" dirty="0"/>
          </a:p>
        </p:txBody>
      </p:sp>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a:xfrm>
            <a:off x="1196912" y="30586611"/>
            <a:ext cx="9804979" cy="7101577"/>
          </a:xfrm>
        </p:spPr>
        <p:txBody>
          <a:bodyPr>
            <a:normAutofit/>
          </a:bodyPr>
          <a:lstStyle/>
          <a:p>
            <a:pPr algn="l">
              <a:buNone/>
            </a:pPr>
            <a:r>
              <a:rPr lang="ja-JP" altLang="en-US" sz="4400" dirty="0"/>
              <a:t>アクティブマトリクス駆動下でのダイレクタの過渡的な再配向，可動イオンによる電位シフト，サンプルホールド動作に伴う材料間境界での電荷授受を再現した（図3, 図4）。</a:t>
            </a:r>
            <a:endParaRPr lang="en-US" altLang="ja-JP" sz="4400" dirty="0"/>
          </a:p>
          <a:p>
            <a:pPr algn="l">
              <a:buNone/>
            </a:pPr>
            <a:r>
              <a:rPr lang="ja-JP" altLang="en-US" sz="4400" dirty="0"/>
              <a:t>従来は実験的な分離が困難であったフリッカーの各要因を，シミュレーション上で切り分けて評価できる。境界電荷の蓄積は Vcom シフト現象の一因となる可能性を示唆する。</a:t>
            </a:r>
            <a:endParaRPr lang="en-US" sz="4400" dirty="0"/>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a:xfrm>
            <a:off x="1196912" y="29071069"/>
            <a:ext cx="15362501" cy="1303795"/>
          </a:xfrm>
        </p:spPr>
        <p:txBody>
          <a:bodyPr anchor="ctr"/>
          <a:lstStyle/>
          <a:p>
            <a:pPr algn="l">
              <a:buNone/>
            </a:pPr>
            <a:r>
              <a:rPr lang="ja-JP" altLang="en-US" sz="7200" b="1" dirty="0"/>
              <a:t>結果</a:t>
            </a:r>
            <a:endParaRPr lang="en-US" sz="8000" b="1" dirty="0"/>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1469618" y="37763677"/>
            <a:ext cx="19795876" cy="867005"/>
          </a:xfrm>
        </p:spPr>
        <p:txBody>
          <a:bodyPr>
            <a:normAutofit/>
          </a:bodyPr>
          <a:lstStyle/>
          <a:p>
            <a:r>
              <a:rPr lang="ja-JP" altLang="en-US" sz="2800" dirty="0"/>
              <a:t>図</a:t>
            </a:r>
            <a:r>
              <a:rPr lang="en-US" altLang="ja-JP" sz="2800"/>
              <a:t>3</a:t>
            </a:r>
            <a:r>
              <a:rPr lang="ja-JP" altLang="en-US" sz="2800"/>
              <a:t>. </a:t>
            </a:r>
            <a:r>
              <a:rPr lang="ja-JP" altLang="en-US" sz="2800" dirty="0"/>
              <a:t>物性分布のスナップショット（</a:t>
            </a:r>
            <a:r>
              <a:rPr lang="en-US" altLang="ja-JP" sz="2800" dirty="0"/>
              <a:t>t=80[</a:t>
            </a:r>
            <a:r>
              <a:rPr lang="en-US" altLang="ja-JP" sz="2800" dirty="0" err="1"/>
              <a:t>ms</a:t>
            </a:r>
            <a:r>
              <a:rPr lang="en-US" altLang="ja-JP" sz="2800" dirty="0"/>
              <a:t>]</a:t>
            </a:r>
            <a:r>
              <a:rPr lang="ja-JP" altLang="en-US" sz="2800" dirty="0"/>
              <a:t>）。　  　 　　図4. 駆動電圧、液晶ダイレクタと累積電荷 Q_net, Q_abs の時間発展。</a:t>
            </a:r>
            <a:endParaRPr lang="en-US" sz="2800" dirty="0"/>
          </a:p>
        </p:txBody>
      </p:sp>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794448" y="29218453"/>
            <a:ext cx="13248881" cy="8456733"/>
          </a:xfrm>
          <a:prstGeom prst="rect">
            <a:avLst/>
          </a:prstGeom>
        </p:spPr>
      </p:pic>
      <p:pic>
        <p:nvPicPr>
          <p:cNvPr id="31" name="Picture 8" descr="jnc-300dpi-w600">
            <a:extLst>
              <a:ext uri="{FF2B5EF4-FFF2-40B4-BE49-F238E27FC236}">
                <a16:creationId xmlns:a16="http://schemas.microsoft.com/office/drawing/2014/main" id="{F4FE741C-0BB4-8F74-5438-A78CE4B585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12342" y="38719173"/>
            <a:ext cx="6763595" cy="4316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図プレースホルダー 19">
            <a:extLst>
              <a:ext uri="{FF2B5EF4-FFF2-40B4-BE49-F238E27FC236}">
                <a16:creationId xmlns:a16="http://schemas.microsoft.com/office/drawing/2014/main" id="{514FEBB8-46F6-3978-836B-88329D14920C}"/>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84" r="284"/>
          <a:stretch>
            <a:fillRect/>
          </a:stretch>
        </p:blipFill>
        <p:spPr>
          <a:xfrm>
            <a:off x="830323" y="21020859"/>
            <a:ext cx="17533740" cy="6940439"/>
          </a:xfrm>
          <a:prstGeom prst="rect">
            <a:avLst/>
          </a:prstGeom>
        </p:spPr>
      </p:pic>
      <p:pic>
        <p:nvPicPr>
          <p:cNvPr id="17" name="図プレースホルダー 16">
            <a:extLst>
              <a:ext uri="{FF2B5EF4-FFF2-40B4-BE49-F238E27FC236}">
                <a16:creationId xmlns:a16="http://schemas.microsoft.com/office/drawing/2014/main" id="{78C285A0-4AFE-C601-E184-DAE98A0A97B2}"/>
              </a:ext>
            </a:extLst>
          </p:cNvPr>
          <p:cNvPicPr preferRelativeResize="0">
            <a:picLocks noGrp="1" noChangeAspect="1"/>
          </p:cNvPicPr>
          <p:nvPr>
            <p:ph type="pic" sz="quarter" idx="11"/>
          </p:nvPr>
        </p:nvPicPr>
        <p:blipFill>
          <a:blip r:embed="rId5">
            <a:extLst>
              <a:ext uri="{28A0092B-C50C-407E-A947-70E740481C1C}">
                <a14:useLocalDpi xmlns:a14="http://schemas.microsoft.com/office/drawing/2010/main" val="0"/>
              </a:ext>
            </a:extLst>
          </a:blip>
          <a:stretch/>
        </p:blipFill>
        <p:spPr>
          <a:xfrm>
            <a:off x="560848" y="900501"/>
            <a:ext cx="12216864" cy="11088667"/>
          </a:xfrm>
          <a:prstGeom prst="rect">
            <a:avLst/>
          </a:prstGeom>
        </p:spPr>
      </p:pic>
      <p:pic>
        <p:nvPicPr>
          <p:cNvPr id="13" name="図 12">
            <a:extLst>
              <a:ext uri="{FF2B5EF4-FFF2-40B4-BE49-F238E27FC236}">
                <a16:creationId xmlns:a16="http://schemas.microsoft.com/office/drawing/2014/main" id="{30EC60B7-1ACE-1542-77E4-68EE55446B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10101" y="29227641"/>
            <a:ext cx="8859998" cy="8859998"/>
          </a:xfrm>
          <a:prstGeom prst="rect">
            <a:avLst/>
          </a:prstGeom>
        </p:spPr>
      </p:pic>
    </p:spTree>
    <p:extLst>
      <p:ext uri="{BB962C8B-B14F-4D97-AF65-F5344CB8AC3E}">
        <p14:creationId xmlns:p14="http://schemas.microsoft.com/office/powerpoint/2010/main" val="37816203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9363</TotalTime>
  <Words>668</Words>
  <Application>Microsoft Office PowerPoint</Application>
  <PresentationFormat>ユーザー設定</PresentationFormat>
  <Paragraphs>19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FFS モード液晶ディスプレイの フリッカー現象解析に向けた マルチフィジックス 連成モデルの構築</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平野 幸夫</dc:creator>
  <cp:lastModifiedBy>平野 幸夫</cp:lastModifiedBy>
  <cp:revision>182</cp:revision>
  <cp:lastPrinted>2026-06-05T08:09:06Z</cp:lastPrinted>
  <dcterms:created xsi:type="dcterms:W3CDTF">2026-07-30T02:46:27Z</dcterms:created>
  <dcterms:modified xsi:type="dcterms:W3CDTF">2026-09-04T07:46:22Z</dcterms:modified>
</cp:coreProperties>
</file>