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806241624" r:id="rId6"/>
    <p:sldId id="806241620" r:id="rId7"/>
    <p:sldId id="806241623" r:id="rId8"/>
    <p:sldId id="262" r:id="rId9"/>
    <p:sldId id="263" r:id="rId10"/>
    <p:sldId id="264"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8830" autoAdjust="0"/>
  </p:normalViewPr>
  <p:slideViewPr>
    <p:cSldViewPr snapToGrid="0" snapToObjects="1">
      <p:cViewPr varScale="1">
        <p:scale>
          <a:sx n="68" d="100"/>
          <a:sy n="68" d="100"/>
        </p:scale>
        <p:origin x="2196" y="7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平野 幸夫" userId="3ccc196d-b5be-4415-a13e-f7dc416008cf" providerId="ADAL" clId="{9F9DF10D-E80A-49AC-ABFE-AB5B01E00CED}"/>
    <pc:docChg chg="modSld">
      <pc:chgData name="平野 幸夫" userId="3ccc196d-b5be-4415-a13e-f7dc416008cf" providerId="ADAL" clId="{9F9DF10D-E80A-49AC-ABFE-AB5B01E00CED}" dt="2026-09-04T06:12:09.318" v="5" actId="20577"/>
      <pc:docMkLst>
        <pc:docMk/>
      </pc:docMkLst>
      <pc:sldChg chg="modSp mod">
        <pc:chgData name="平野 幸夫" userId="3ccc196d-b5be-4415-a13e-f7dc416008cf" providerId="ADAL" clId="{9F9DF10D-E80A-49AC-ABFE-AB5B01E00CED}" dt="2026-09-04T06:10:14.846" v="0" actId="947"/>
        <pc:sldMkLst>
          <pc:docMk/>
          <pc:sldMk cId="0" sldId="258"/>
        </pc:sldMkLst>
        <pc:spChg chg="mod">
          <ac:chgData name="平野 幸夫" userId="3ccc196d-b5be-4415-a13e-f7dc416008cf" providerId="ADAL" clId="{9F9DF10D-E80A-49AC-ABFE-AB5B01E00CED}" dt="2026-09-04T06:10:14.846" v="0" actId="947"/>
          <ac:spMkLst>
            <pc:docMk/>
            <pc:sldMk cId="0" sldId="258"/>
            <ac:spMk id="24" creationId="{00000000-0000-0000-0000-000000000000}"/>
          </ac:spMkLst>
        </pc:spChg>
      </pc:sldChg>
      <pc:sldChg chg="modNotesTx">
        <pc:chgData name="平野 幸夫" userId="3ccc196d-b5be-4415-a13e-f7dc416008cf" providerId="ADAL" clId="{9F9DF10D-E80A-49AC-ABFE-AB5B01E00CED}" dt="2026-09-04T06:12:02.826" v="3" actId="20577"/>
        <pc:sldMkLst>
          <pc:docMk/>
          <pc:sldMk cId="0" sldId="262"/>
        </pc:sldMkLst>
      </pc:sldChg>
      <pc:sldChg chg="modNotesTx">
        <pc:chgData name="平野 幸夫" userId="3ccc196d-b5be-4415-a13e-f7dc416008cf" providerId="ADAL" clId="{9F9DF10D-E80A-49AC-ABFE-AB5B01E00CED}" dt="2026-09-04T06:12:09.318" v="5" actId="20577"/>
        <pc:sldMkLst>
          <pc:docMk/>
          <pc:sldMk cId="0" sldId="263"/>
        </pc:sldMkLst>
      </pc:sldChg>
      <pc:sldChg chg="modNotesTx">
        <pc:chgData name="平野 幸夫" userId="3ccc196d-b5be-4415-a13e-f7dc416008cf" providerId="ADAL" clId="{9F9DF10D-E80A-49AC-ABFE-AB5B01E00CED}" dt="2026-09-04T06:11:58.677" v="2" actId="20577"/>
        <pc:sldMkLst>
          <pc:docMk/>
          <pc:sldMk cId="0" sldId="80624162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51799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r>
              <a:rPr lang="en-US" dirty="0" err="1"/>
              <a:t>ただいまご紹介にあずかりました、JNC石油化学の平野でございます</a:t>
            </a:r>
            <a:r>
              <a:rPr lang="en-US" dirty="0"/>
              <a:t>。</a:t>
            </a:r>
          </a:p>
          <a:p>
            <a:r>
              <a:rPr lang="en-US" dirty="0" err="1"/>
              <a:t>本日は「FFSモード液晶ディスプレイのフリッカー現象解析に向けた</a:t>
            </a:r>
            <a:r>
              <a:rPr lang="en-US" dirty="0"/>
              <a:t>、</a:t>
            </a:r>
          </a:p>
          <a:p>
            <a:r>
              <a:rPr lang="en-US" dirty="0" err="1"/>
              <a:t>マルチフィジックス連成モデルの構築」と題しまして</a:t>
            </a:r>
            <a:r>
              <a:rPr lang="en-US" dirty="0"/>
              <a:t>、</a:t>
            </a:r>
          </a:p>
          <a:p>
            <a:r>
              <a:rPr lang="en-US" dirty="0"/>
              <a:t>COMSOL Multiphysics </a:t>
            </a:r>
            <a:r>
              <a:rPr lang="en-US" dirty="0" err="1"/>
              <a:t>を用いた取り組みをご報告いたします</a:t>
            </a:r>
            <a:r>
              <a:rPr lang="en-US" dirty="0"/>
              <a:t>。</a:t>
            </a:r>
          </a:p>
          <a:p>
            <a:r>
              <a:rPr lang="en-US" dirty="0" err="1"/>
              <a:t>どうぞよろしくお願いいたします</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r>
              <a:rPr lang="en-US" dirty="0" err="1"/>
              <a:t>まず研究の背景です</a:t>
            </a:r>
            <a:r>
              <a:rPr lang="en-US" dirty="0"/>
              <a:t>。</a:t>
            </a:r>
          </a:p>
          <a:p>
            <a:r>
              <a:rPr lang="en-US" dirty="0" err="1"/>
              <a:t>FFS、フリンジフィールドスイッチングモードは、広い視野角、高い開口率</a:t>
            </a:r>
            <a:r>
              <a:rPr lang="en-US" dirty="0"/>
              <a:t>、</a:t>
            </a:r>
          </a:p>
          <a:p>
            <a:r>
              <a:rPr lang="en-US" dirty="0" err="1"/>
              <a:t>低電圧駆動、高い透過率を兼ね備え、スマートフォンをはじめとする高品位ディスプレイの主流方式となっています</a:t>
            </a:r>
            <a:r>
              <a:rPr lang="en-US" dirty="0"/>
              <a:t>。</a:t>
            </a:r>
          </a:p>
          <a:p>
            <a:r>
              <a:rPr lang="en-US" dirty="0" err="1"/>
              <a:t>右の図はFFS-LCDの断面イメージで</a:t>
            </a:r>
            <a:r>
              <a:rPr lang="en-US" dirty="0"/>
              <a:t>、</a:t>
            </a:r>
          </a:p>
          <a:p>
            <a:r>
              <a:rPr lang="en-US" dirty="0" err="1"/>
              <a:t>ガラス基板の上にコモン電極、SiNx絶縁層、櫛歯状の画素電極、配向膜、液晶層が積層された</a:t>
            </a:r>
            <a:r>
              <a:rPr lang="en-US" dirty="0"/>
              <a:t>、</a:t>
            </a:r>
          </a:p>
          <a:p>
            <a:r>
              <a:rPr lang="en-US" dirty="0" err="1"/>
              <a:t>複雑で非対称な電極構造が特徴です</a:t>
            </a:r>
            <a:r>
              <a:rPr lang="en-US" dirty="0"/>
              <a:t>。</a:t>
            </a:r>
          </a:p>
          <a:p>
            <a:r>
              <a:rPr lang="en-US" dirty="0" err="1"/>
              <a:t>一方でこの構造ゆえに、電極エッジ近傍で電界強度が高くなり、電気的なストレスが生じます</a:t>
            </a:r>
            <a:r>
              <a:rPr lang="en-US" dirty="0"/>
              <a:t>。</a:t>
            </a:r>
          </a:p>
          <a:p>
            <a:r>
              <a:rPr lang="en-US" dirty="0" err="1"/>
              <a:t>その結果として現れるフリッカ</a:t>
            </a:r>
            <a:r>
              <a:rPr lang="en-US" dirty="0"/>
              <a:t>ー、</a:t>
            </a:r>
            <a:r>
              <a:rPr lang="en-US" dirty="0" err="1"/>
              <a:t>いわゆるちらつきは、表示品位を損なう最大の課題の一つであり</a:t>
            </a:r>
            <a:r>
              <a:rPr lang="en-US" dirty="0"/>
              <a:t>、</a:t>
            </a:r>
          </a:p>
          <a:p>
            <a:r>
              <a:rPr lang="en-US" dirty="0" err="1"/>
              <a:t>その抑制は重要な技術課題となっています</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pPr fontAlgn="t"/>
            <a:r>
              <a:rPr kumimoji="1" lang="ja-JP" altLang="ja-JP" sz="1200" b="0" i="0" kern="1200" dirty="0">
                <a:solidFill>
                  <a:schemeClr val="tx1"/>
                </a:solidFill>
                <a:effectLst/>
                <a:latin typeface="+mn-lt"/>
                <a:ea typeface="+mn-ea"/>
                <a:cs typeface="+mn-cs"/>
              </a:rPr>
              <a:t>フリッカーは、現在でもその根本原因が十分には解明されておらず、</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産業界では材料選定や駆動条件の最適化による経験的な対策が主流となっています。</a:t>
            </a:r>
          </a:p>
          <a:p>
            <a:pPr fontAlgn="t"/>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その背景には、液晶配向、荷電性イオンの輸送、界面での電気化学反応、</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さらに電極構造や駆動回路など、多数の要因が相互に連成していることがあります。</a:t>
            </a:r>
          </a:p>
          <a:p>
            <a:pPr fontAlgn="t"/>
            <a:r>
              <a:rPr kumimoji="1" lang="ja-JP" altLang="ja-JP" sz="1200" b="0" i="0" kern="1200" dirty="0">
                <a:solidFill>
                  <a:schemeClr val="tx1"/>
                </a:solidFill>
                <a:effectLst/>
                <a:latin typeface="+mn-lt"/>
                <a:ea typeface="+mn-ea"/>
                <a:cs typeface="+mn-cs"/>
              </a:rPr>
              <a:t>このため、実験だけでは各要因の寄与を定量的に切り分けて評価することが困難です。</a:t>
            </a:r>
            <a:endParaRPr kumimoji="1" lang="en-US" altLang="ja-JP" sz="1200" b="0" i="0" kern="1200" dirty="0">
              <a:solidFill>
                <a:schemeClr val="tx1"/>
              </a:solidFill>
              <a:effectLst/>
              <a:latin typeface="+mn-lt"/>
              <a:ea typeface="+mn-ea"/>
              <a:cs typeface="+mn-cs"/>
            </a:endParaRPr>
          </a:p>
          <a:p>
            <a:pPr fontAlgn="t"/>
            <a:endParaRPr kumimoji="1" lang="ja-JP"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そこで本研究では、液晶、イオン輸送、電気化学、回路を統合した </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COMSOL Multiphysics による連成解析を構築し、</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フリッカー発生メカニズムの理解を目指しました。</a:t>
            </a:r>
          </a:p>
          <a:p>
            <a:pPr fontAlgn="t"/>
            <a:endParaRPr kumimoji="1" lang="ja-JP" altLang="ja-JP"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pPr fontAlgn="t"/>
            <a:r>
              <a:rPr kumimoji="1" lang="ja-JP" altLang="ja-JP" sz="1200" b="0" i="0" kern="1200" dirty="0">
                <a:solidFill>
                  <a:schemeClr val="tx1"/>
                </a:solidFill>
                <a:effectLst/>
                <a:latin typeface="+mn-lt"/>
                <a:ea typeface="+mn-ea"/>
                <a:cs typeface="+mn-cs"/>
              </a:rPr>
              <a:t>フリッカーは様々な液晶モードで観察されますが、FFSモードでは特に問題となりやすい特徴があります。</a:t>
            </a:r>
            <a:endParaRPr kumimoji="1" lang="en-US" altLang="ja-JP" sz="1200" b="0" i="0" kern="1200" dirty="0">
              <a:solidFill>
                <a:schemeClr val="tx1"/>
              </a:solidFill>
              <a:effectLst/>
              <a:latin typeface="+mn-lt"/>
              <a:ea typeface="+mn-ea"/>
              <a:cs typeface="+mn-cs"/>
            </a:endParaRPr>
          </a:p>
          <a:p>
            <a:pPr fontAlgn="t"/>
            <a:endParaRPr kumimoji="1" lang="ja-JP"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左側に示すTN、VA、IPSでは、電気的な経路が比較的対称であり、液晶層や電極間に大きな電位差が生じにくいため、電荷蓄積のリスクは比較的低いと考えられます。</a:t>
            </a:r>
          </a:p>
          <a:p>
            <a:pPr fontAlgn="t"/>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一方、FFSモードではPixel電極とCommon電極が同一基板上に配置された非対称構造を有しており、</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界面での電荷蓄積やバイアス電位の形成が生じやすくなります。</a:t>
            </a:r>
          </a:p>
          <a:p>
            <a:pPr fontAlgn="t"/>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本研究では、この複雑な非対称構造と液晶・イオン輸送・電気化学・回路の</a:t>
            </a:r>
            <a:endParaRPr kumimoji="1" lang="en-US" altLang="ja-JP" sz="1200" b="0" i="0" kern="1200" dirty="0">
              <a:solidFill>
                <a:schemeClr val="tx1"/>
              </a:solidFill>
              <a:effectLst/>
              <a:latin typeface="+mn-lt"/>
              <a:ea typeface="+mn-ea"/>
              <a:cs typeface="+mn-cs"/>
            </a:endParaRPr>
          </a:p>
          <a:p>
            <a:pPr fontAlgn="t"/>
            <a:r>
              <a:rPr kumimoji="1" lang="ja-JP" altLang="ja-JP" sz="1200" b="0" i="0" kern="1200" dirty="0">
                <a:solidFill>
                  <a:schemeClr val="tx1"/>
                </a:solidFill>
                <a:effectLst/>
                <a:latin typeface="+mn-lt"/>
                <a:ea typeface="+mn-ea"/>
                <a:cs typeface="+mn-cs"/>
              </a:rPr>
              <a:t>連成現象をCOMSOL Multiphysics上で統合的に扱い、フリッカー発生要因の評価を行いました。</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01FD3-3480-E50A-6143-BD4F77407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917B6-D9CD-3616-CEFF-BBDAA9DAAC08}"/>
              </a:ext>
            </a:extLst>
          </p:cNvPr>
          <p:cNvSpPr>
            <a:spLocks noGrp="1" noRot="1" noChangeAspect="1"/>
          </p:cNvSpPr>
          <p:nvPr>
            <p:ph type="sldImg"/>
          </p:nvPr>
        </p:nvSpPr>
        <p:spPr/>
        <p:txBody>
          <a:bodyPr/>
          <a:lstStyle/>
          <a:p>
            <a:endParaRPr lang="ja-JP" altLang="en-US"/>
          </a:p>
        </p:txBody>
      </p:sp>
      <p:sp>
        <p:nvSpPr>
          <p:cNvPr id="3" name="Notes Placeholder 2">
            <a:extLst>
              <a:ext uri="{FF2B5EF4-FFF2-40B4-BE49-F238E27FC236}">
                <a16:creationId xmlns:a16="http://schemas.microsoft.com/office/drawing/2014/main" id="{E811FA10-1804-9BE9-5B5F-A1AA2E25D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それでは、構築したモデルをご説明します。左の図が全体構成です。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六つのインタフェースを双方向に連成させ、配向・電位・イオン分布・境界電荷・回路状態が互いに影響し合いながら、一体として時間発展します。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各インタフェースの役割は表のとおりで、液晶ダイレクタの配向を担うCoefficient Form PDEから、境界電荷を追跡するGlobal ODE and DAEまでを組み合わせています。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さらに、アクティブマトリクス駆動、すなわちSample-and-Hold動作まで含めて再現している点も特徴です。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実装上の工夫は三点です。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まず、液晶の運動方程式はMathematicaで導出し、係数形式PDEへ対応づけて実装しました。</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次に、Butler-Volmer反応にtanh飽和を適用し、駆動時の数値発散を回避しています。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三点目として、Sample-and-Hold駆動の電圧切替をEventsでソルバに明示することで、</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Gate:On直後は細かく、Hold区間は粗く、と時間ステップが自動的に適応します。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全区間を一律に細かくする無駄を避け、精度を保ったまま計算時間を短縮できる点も、</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COMSOLならではの利点です。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右の図2が、解析対象としたデバイス構造と駆動条件です。</a:t>
            </a:r>
          </a:p>
          <a:p>
            <a:endParaRPr lang="en-US" dirty="0"/>
          </a:p>
        </p:txBody>
      </p:sp>
      <p:sp>
        <p:nvSpPr>
          <p:cNvPr id="4" name="Slide Number Placeholder 3">
            <a:extLst>
              <a:ext uri="{FF2B5EF4-FFF2-40B4-BE49-F238E27FC236}">
                <a16:creationId xmlns:a16="http://schemas.microsoft.com/office/drawing/2014/main" id="{74067EF7-1A1F-BC17-B90F-021609164866}"/>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56751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650BC-53F6-FB63-F6E2-90AF5683984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ACC9D1A-256F-CB62-B11F-2EA281509B1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07AD5BB-A4BC-AB8F-A6C7-ADEF2789FBF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液晶ダイレクタの運動方程式は、Frank弾性・誘電・フレクソエレクトリックの各自由エネルギーから出発し、</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オイラー・ラグランジュ形式で分子場を求め、回転粘性による散逸とのトルク釣り合いとして導きました。</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1" i="0" kern="1200" dirty="0">
                <a:solidFill>
                  <a:schemeClr val="tx1"/>
                </a:solidFill>
                <a:effectLst/>
                <a:latin typeface="+mn-lt"/>
                <a:ea typeface="+mn-ea"/>
                <a:cs typeface="+mn-cs"/>
              </a:rPr>
              <a:t>ここは詳細には立ち入りませんが</a:t>
            </a:r>
            <a:r>
              <a:rPr kumimoji="1" lang="ja-JP" altLang="ja-JP" sz="1200" b="0" i="0" kern="1200" dirty="0">
                <a:solidFill>
                  <a:schemeClr val="tx1"/>
                </a:solidFill>
                <a:effectLst/>
                <a:latin typeface="+mn-lt"/>
                <a:ea typeface="+mn-ea"/>
                <a:cs typeface="+mn-cs"/>
              </a:rPr>
              <a:t>、</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要点は、こうして得た θ・φ の2次元・非線形の連立方程式を、</a:t>
            </a:r>
            <a:r>
              <a:rPr kumimoji="1" lang="ja-JP" altLang="ja-JP" sz="1200" b="1" i="0" kern="1200" dirty="0">
                <a:solidFill>
                  <a:schemeClr val="tx1"/>
                </a:solidFill>
                <a:effectLst/>
                <a:latin typeface="+mn-lt"/>
                <a:ea typeface="+mn-ea"/>
                <a:cs typeface="+mn-cs"/>
              </a:rPr>
              <a:t>Mathematicaで係数を整理し、係数形式PDEの各係数へそのまま対応づけて実装した</a:t>
            </a:r>
            <a:r>
              <a:rPr kumimoji="1" lang="ja-JP" altLang="ja-JP" sz="1200" b="0" i="0" kern="1200" dirty="0">
                <a:solidFill>
                  <a:schemeClr val="tx1"/>
                </a:solidFill>
                <a:effectLst/>
                <a:latin typeface="+mn-lt"/>
                <a:ea typeface="+mn-ea"/>
                <a:cs typeface="+mn-cs"/>
              </a:rPr>
              <a:t>という点です。</a:t>
            </a:r>
            <a:endParaRPr kumimoji="1" lang="en-US" altLang="ja-JP"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0" i="0" kern="1200" dirty="0">
                <a:solidFill>
                  <a:schemeClr val="tx1"/>
                </a:solidFill>
                <a:effectLst/>
                <a:latin typeface="+mn-lt"/>
                <a:ea typeface="+mn-ea"/>
                <a:cs typeface="+mn-cs"/>
              </a:rPr>
              <a:t>既存の液晶インタフェースに頼らず、</a:t>
            </a:r>
            <a:r>
              <a:rPr kumimoji="1" lang="ja-JP" altLang="ja-JP" sz="1200" b="1" i="0" kern="1200" dirty="0">
                <a:solidFill>
                  <a:schemeClr val="tx1"/>
                </a:solidFill>
                <a:effectLst/>
                <a:latin typeface="+mn-lt"/>
                <a:ea typeface="+mn-ea"/>
                <a:cs typeface="+mn-cs"/>
              </a:rPr>
              <a:t>方程式レベルから係数形式PDEの環境として構築できている</a:t>
            </a:r>
            <a:r>
              <a:rPr kumimoji="1" lang="ja-JP" altLang="ja-JP" sz="1200" b="0" i="0" kern="1200" dirty="0">
                <a:solidFill>
                  <a:schemeClr val="tx1"/>
                </a:solidFill>
                <a:effectLst/>
                <a:latin typeface="+mn-lt"/>
                <a:ea typeface="+mn-ea"/>
                <a:cs typeface="+mn-cs"/>
              </a:rPr>
              <a:t>ことが、本モデルの土台になっています。</a:t>
            </a:r>
          </a:p>
          <a:p>
            <a:endParaRPr kumimoji="1" lang="ja-JP" altLang="en-US" dirty="0"/>
          </a:p>
        </p:txBody>
      </p:sp>
      <p:sp>
        <p:nvSpPr>
          <p:cNvPr id="4" name="スライド番号プレースホルダー 3">
            <a:extLst>
              <a:ext uri="{FF2B5EF4-FFF2-40B4-BE49-F238E27FC236}">
                <a16:creationId xmlns:a16="http://schemas.microsoft.com/office/drawing/2014/main" id="{E85AA14A-4E4D-1567-C6A9-DFA8598BCB46}"/>
              </a:ext>
            </a:extLst>
          </p:cNvPr>
          <p:cNvSpPr>
            <a:spLocks noGrp="1"/>
          </p:cNvSpPr>
          <p:nvPr>
            <p:ph type="sldNum" sz="quarter" idx="5"/>
          </p:nvPr>
        </p:nvSpPr>
        <p:spPr/>
        <p:txBody>
          <a:bodyPr/>
          <a:lstStyle/>
          <a:p>
            <a:pPr lvl="0"/>
            <a:fld id="{567BD5BB-2655-438A-BED9-3790AB7F25BF}" type="slidenum">
              <a:rPr lang="en-US" altLang="ja-JP" smtClean="0"/>
              <a:t>6</a:t>
            </a:fld>
            <a:endParaRPr lang="ja-JP" altLang="en-US"/>
          </a:p>
        </p:txBody>
      </p:sp>
    </p:spTree>
    <p:extLst>
      <p:ext uri="{BB962C8B-B14F-4D97-AF65-F5344CB8AC3E}">
        <p14:creationId xmlns:p14="http://schemas.microsoft.com/office/powerpoint/2010/main" val="3413241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dirty="0" err="1"/>
              <a:t>本モデルは二階層で界面電荷授受を追跡します</a:t>
            </a:r>
            <a:r>
              <a:rPr lang="en-US" dirty="0"/>
              <a:t>。</a:t>
            </a:r>
          </a:p>
          <a:p>
            <a:r>
              <a:rPr lang="en-US" dirty="0" err="1"/>
              <a:t>電気化学モジュールtdsが「局所・瞬時</a:t>
            </a:r>
            <a:r>
              <a:rPr lang="en-US" dirty="0"/>
              <a:t>」、</a:t>
            </a:r>
            <a:r>
              <a:rPr lang="en-US" dirty="0" err="1"/>
              <a:t>すなわちイオン濃度の時間発展と界面の瞬時フラックスを担い</a:t>
            </a:r>
            <a:r>
              <a:rPr lang="en-US" dirty="0"/>
              <a:t>、</a:t>
            </a:r>
          </a:p>
          <a:p>
            <a:r>
              <a:rPr lang="en-US" dirty="0"/>
              <a:t>Global ODEが「累積・大域」、すなわち符号付き累積Q_netと絶対値累積Q_absという履歴量を担います。
</a:t>
            </a:r>
            <a:r>
              <a:rPr lang="en-US" dirty="0" err="1"/>
              <a:t>手順は、界面フラックスを取得し、境界積分から時間積分へ、Pixel／Com別にQ_net・Q_absを追う、という三段です</a:t>
            </a:r>
            <a:r>
              <a:rPr lang="en-US" dirty="0"/>
              <a:t>。</a:t>
            </a:r>
          </a:p>
          <a:p>
            <a:r>
              <a:rPr lang="en-US" dirty="0" err="1"/>
              <a:t>電極ごとに追うことで非対称性を定量比較できます</a:t>
            </a:r>
            <a:r>
              <a:rPr lang="en-US" dirty="0"/>
              <a:t>。
</a:t>
            </a:r>
            <a:r>
              <a:rPr lang="en-US" dirty="0" err="1"/>
              <a:t>この構成を土台に、次の結果で各要因を切り分けます</a:t>
            </a:r>
            <a:r>
              <a:rPr lang="en-US" dirty="0"/>
              <a: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pPr fontAlgn="t"/>
            <a:r>
              <a:rPr kumimoji="1" lang="ja-JP" altLang="ja-JP" sz="1200" b="0" i="0" kern="1200" dirty="0">
                <a:solidFill>
                  <a:schemeClr val="tx1"/>
                </a:solidFill>
                <a:effectLst/>
                <a:latin typeface="+mn-lt"/>
                <a:ea typeface="+mn-ea"/>
                <a:cs typeface="+mn-cs"/>
              </a:rPr>
              <a:t>ここからは結果です。</a:t>
            </a:r>
          </a:p>
          <a:p>
            <a:pPr fontAlgn="t"/>
            <a:r>
              <a:rPr kumimoji="1" lang="ja-JP" altLang="ja-JP" sz="1200" b="0" i="0" kern="1200" dirty="0">
                <a:solidFill>
                  <a:schemeClr val="tx1"/>
                </a:solidFill>
                <a:effectLst/>
                <a:latin typeface="+mn-lt"/>
                <a:ea typeface="+mn-ea"/>
                <a:cs typeface="+mn-cs"/>
              </a:rPr>
              <a:t>図は、ホールド状態が安定した時刻における各物理量の空間分布で、液晶ダイレクタの変位、電位、電界、空間電荷密度、分極ノルム、およびイオン密度を同一断面上で示しています。</a:t>
            </a:r>
          </a:p>
          <a:p>
            <a:pPr fontAlgn="t"/>
            <a:r>
              <a:rPr kumimoji="1" lang="ja-JP" altLang="ja-JP" sz="1200" b="0" i="0" kern="1200" dirty="0">
                <a:solidFill>
                  <a:schemeClr val="tx1"/>
                </a:solidFill>
                <a:effectLst/>
                <a:latin typeface="+mn-lt"/>
                <a:ea typeface="+mn-ea"/>
                <a:cs typeface="+mn-cs"/>
              </a:rPr>
              <a:t>まず、フリンジ電界に応じて液晶ダイレクタが再配向している様子が確認できます。</a:t>
            </a:r>
          </a:p>
          <a:p>
            <a:pPr fontAlgn="t"/>
            <a:r>
              <a:rPr kumimoji="1" lang="ja-JP" altLang="ja-JP" sz="1200" b="0" i="0" kern="1200" dirty="0">
                <a:solidFill>
                  <a:schemeClr val="tx1"/>
                </a:solidFill>
                <a:effectLst/>
                <a:latin typeface="+mn-lt"/>
                <a:ea typeface="+mn-ea"/>
                <a:cs typeface="+mn-cs"/>
              </a:rPr>
              <a:t>また、材料間境界の近傍には局在した空間電荷が形成されており、それに対応して電場やイオン密度にも特徴的な分布が現れています。</a:t>
            </a:r>
          </a:p>
          <a:p>
            <a:pPr fontAlgn="t"/>
            <a:r>
              <a:rPr kumimoji="1" lang="ja-JP" altLang="ja-JP" sz="1200" b="0" i="0" kern="1200" dirty="0">
                <a:solidFill>
                  <a:schemeClr val="tx1"/>
                </a:solidFill>
                <a:effectLst/>
                <a:latin typeface="+mn-lt"/>
                <a:ea typeface="+mn-ea"/>
                <a:cs typeface="+mn-cs"/>
              </a:rPr>
              <a:t>このように、本モデルでは静電場、液晶、イオン輸送、および空間電荷の連成挙動を、単一の解析体系の中で整合的に評価できています。</a:t>
            </a:r>
          </a:p>
          <a:p>
            <a:pPr fontAlgn="t"/>
            <a:r>
              <a:rPr kumimoji="1" lang="ja-JP" altLang="ja-JP" sz="1200" b="0" i="0" kern="1200" dirty="0">
                <a:solidFill>
                  <a:schemeClr val="tx1"/>
                </a:solidFill>
                <a:effectLst/>
                <a:latin typeface="+mn-lt"/>
                <a:ea typeface="+mn-ea"/>
                <a:cs typeface="+mn-cs"/>
              </a:rPr>
              <a:t>右下には計算メッシュも示しており、電荷蓄積が生じる材料境界近傍を重点的に細分化した約1万要素のメッシュを用いて解析を行っています。</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pPr fontAlgn="t"/>
            <a:r>
              <a:rPr kumimoji="1" lang="ja-JP" altLang="ja-JP" sz="1200" b="0" i="0" kern="1200" dirty="0">
                <a:solidFill>
                  <a:schemeClr val="tx1"/>
                </a:solidFill>
                <a:effectLst/>
                <a:latin typeface="+mn-lt"/>
                <a:ea typeface="+mn-ea"/>
                <a:cs typeface="+mn-cs"/>
              </a:rPr>
              <a:t>次に、Sample-and-Hold駆動と境界電荷授受の時間発展を示します。</a:t>
            </a:r>
          </a:p>
          <a:p>
            <a:pPr fontAlgn="t"/>
            <a:r>
              <a:rPr kumimoji="1" lang="ja-JP" altLang="ja-JP" sz="1200" b="0" i="0" kern="1200" dirty="0">
                <a:solidFill>
                  <a:schemeClr val="tx1"/>
                </a:solidFill>
                <a:effectLst/>
                <a:latin typeface="+mn-lt"/>
                <a:ea typeface="+mn-ea"/>
                <a:cs typeface="+mn-cs"/>
              </a:rPr>
              <a:t>上段は駆動電圧と液晶ダイレクタ応答であり、Gateパルスに同期して液晶配向が変化し、その後ホールド期間中に緩和していく様子が再現されています。</a:t>
            </a:r>
          </a:p>
          <a:p>
            <a:pPr fontAlgn="t"/>
            <a:r>
              <a:rPr kumimoji="1" lang="ja-JP" altLang="ja-JP" sz="1200" b="0" i="0" kern="1200" dirty="0">
                <a:solidFill>
                  <a:schemeClr val="tx1"/>
                </a:solidFill>
                <a:effectLst/>
                <a:latin typeface="+mn-lt"/>
                <a:ea typeface="+mn-ea"/>
                <a:cs typeface="+mn-cs"/>
              </a:rPr>
              <a:t>下段はGlobal ODEを用いて追跡した境界電荷量であり、Pixel側とCom側で異なる電荷授受挙動が生じることが分かります。</a:t>
            </a:r>
          </a:p>
          <a:p>
            <a:pPr fontAlgn="t"/>
            <a:r>
              <a:rPr kumimoji="1" lang="ja-JP" altLang="ja-JP" sz="1200" b="0" i="0" kern="1200" dirty="0">
                <a:solidFill>
                  <a:schemeClr val="tx1"/>
                </a:solidFill>
                <a:effectLst/>
                <a:latin typeface="+mn-lt"/>
                <a:ea typeface="+mn-ea"/>
                <a:cs typeface="+mn-cs"/>
              </a:rPr>
              <a:t>特に累積電荷量には非対称性が現れており、これは界面電荷の蓄積やVcomシフト発生の一因を示唆しています。</a:t>
            </a:r>
          </a:p>
          <a:p>
            <a:pPr fontAlgn="t"/>
            <a:r>
              <a:rPr kumimoji="1" lang="ja-JP" altLang="ja-JP" sz="1200" b="0" i="0" kern="1200" dirty="0">
                <a:solidFill>
                  <a:schemeClr val="tx1"/>
                </a:solidFill>
                <a:effectLst/>
                <a:latin typeface="+mn-lt"/>
                <a:ea typeface="+mn-ea"/>
                <a:cs typeface="+mn-cs"/>
              </a:rPr>
              <a:t>このように、回路動作と電荷蓄積を同時に扱うことで、フリッカーに関係する長時間挙動を評価できることを確認しました。</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ja-JP" altLang="en-US"/>
          </a:p>
        </p:txBody>
      </p:sp>
      <p:sp>
        <p:nvSpPr>
          <p:cNvPr id="3" name="Notes Placeholder 2"/>
          <p:cNvSpPr>
            <a:spLocks noGrp="1"/>
          </p:cNvSpPr>
          <p:nvPr>
            <p:ph type="body" idx="1"/>
          </p:nvPr>
        </p:nvSpPr>
        <p:spPr/>
        <p:txBody>
          <a:bodyPr/>
          <a:lstStyle/>
          <a:p>
            <a:r>
              <a:rPr lang="en-US" dirty="0" err="1"/>
              <a:t>結論です</a:t>
            </a:r>
            <a:r>
              <a:rPr lang="en-US" dirty="0"/>
              <a:t>。</a:t>
            </a:r>
          </a:p>
          <a:p>
            <a:r>
              <a:rPr lang="en-US" dirty="0" err="1"/>
              <a:t>液晶、イオン、電気化学、回路を統合したマルチフィジックス連成モデルを構築しました</a:t>
            </a:r>
            <a:r>
              <a:rPr lang="en-US" dirty="0"/>
              <a:t>。</a:t>
            </a:r>
          </a:p>
          <a:p>
            <a:r>
              <a:rPr lang="en-US" dirty="0" err="1"/>
              <a:t>アクティブマトリクス駆動下でのダイレクタの過渡的再配向、電位シフト、材料間境界での電荷授受を再現し</a:t>
            </a:r>
            <a:r>
              <a:rPr lang="en-US" dirty="0"/>
              <a:t>、</a:t>
            </a:r>
          </a:p>
          <a:p>
            <a:r>
              <a:rPr lang="en-US" dirty="0" err="1"/>
              <a:t>境界電荷の授受をGlobal</a:t>
            </a:r>
            <a:r>
              <a:rPr lang="en-US" dirty="0"/>
              <a:t> </a:t>
            </a:r>
            <a:r>
              <a:rPr lang="en-US" dirty="0" err="1"/>
              <a:t>ODEで定量的に追跡できることを示しました</a:t>
            </a:r>
            <a:r>
              <a:rPr lang="en-US" dirty="0"/>
              <a:t>。</a:t>
            </a:r>
          </a:p>
          <a:p>
            <a:r>
              <a:rPr lang="en-US" dirty="0" err="1"/>
              <a:t>これにより、従来は実験的な分離が困難であったフリッカーの各要因を、シミュレーション上で切り分けて評価できるようになりました</a:t>
            </a:r>
            <a:r>
              <a:rPr lang="en-US" dirty="0"/>
              <a:t>。</a:t>
            </a:r>
          </a:p>
          <a:p>
            <a:r>
              <a:rPr lang="en-US" dirty="0" err="1"/>
              <a:t>また、境界電荷の蓄積がVcomシフト現象の一因となる可能性を示唆し</a:t>
            </a:r>
            <a:r>
              <a:rPr lang="en-US" dirty="0"/>
              <a:t>、</a:t>
            </a:r>
          </a:p>
          <a:p>
            <a:r>
              <a:rPr lang="en-US" dirty="0" err="1"/>
              <a:t>材料や駆動方式の設計指針の検討へ応用できると考えています</a:t>
            </a:r>
            <a:r>
              <a:rPr lang="en-US" dirty="0"/>
              <a:t>。</a:t>
            </a:r>
          </a:p>
          <a:p>
            <a:r>
              <a:rPr lang="en-US" dirty="0" err="1"/>
              <a:t>以上で発表を終わります。ご清聴ありがとうございました</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E8DB9B-AB35-4B83-9944-66ED52C8DEB7}" type="datetimeFigureOut">
              <a:rPr kumimoji="1" lang="ja-JP" altLang="en-US" smtClean="0"/>
              <a:t>2026/9/4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EF193AB-8F2E-447A-A9CF-8B3DDCB965FB}" type="slidenum">
              <a:rPr kumimoji="1" lang="ja-JP" altLang="en-US" smtClean="0"/>
              <a:t>‹#›</a:t>
            </a:fld>
            <a:endParaRPr kumimoji="1" lang="ja-JP" altLang="en-US"/>
          </a:p>
        </p:txBody>
      </p:sp>
    </p:spTree>
    <p:extLst>
      <p:ext uri="{BB962C8B-B14F-4D97-AF65-F5344CB8AC3E}">
        <p14:creationId xmlns:p14="http://schemas.microsoft.com/office/powerpoint/2010/main" val="9946583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1.png"/><Relationship Id="rId3" Type="http://schemas.openxmlformats.org/officeDocument/2006/relationships/image" Target="../media/image140.png"/><Relationship Id="rId21" Type="http://schemas.openxmlformats.org/officeDocument/2006/relationships/image" Target="../media/image29.emf"/><Relationship Id="rId7" Type="http://schemas.openxmlformats.org/officeDocument/2006/relationships/image" Target="../media/image4.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25.png"/><Relationship Id="rId20"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6.emf"/><Relationship Id="rId11" Type="http://schemas.openxmlformats.org/officeDocument/2006/relationships/image" Target="../media/image20.png"/><Relationship Id="rId24" Type="http://schemas.openxmlformats.org/officeDocument/2006/relationships/image" Target="../media/image33.png"/><Relationship Id="rId5" Type="http://schemas.openxmlformats.org/officeDocument/2006/relationships/image" Target="../media/image15.emf"/><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8.png"/><Relationship Id="rId19" Type="http://schemas.openxmlformats.org/officeDocument/2006/relationships/image" Target="../media/image28.pn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3.png"/><Relationship Id="rId22"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1.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4572000" y="652983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5" name="Text 2"/>
          <p:cNvSpPr/>
          <p:nvPr/>
        </p:nvSpPr>
        <p:spPr>
          <a:xfrm>
            <a:off x="685800" y="1075333"/>
            <a:ext cx="6949440" cy="2286000"/>
          </a:xfrm>
          <a:prstGeom prst="rect">
            <a:avLst/>
          </a:prstGeom>
          <a:noFill/>
          <a:ln/>
        </p:spPr>
        <p:txBody>
          <a:bodyPr wrap="square" lIns="0" tIns="0" rIns="0" bIns="0" rtlCol="0" anchor="ctr"/>
          <a:lstStyle/>
          <a:p>
            <a:pPr marL="0" indent="0" algn="l">
              <a:lnSpc>
                <a:spcPct val="115000"/>
              </a:lnSpc>
              <a:buNone/>
            </a:pPr>
            <a:r>
              <a:rPr lang="en-US" sz="2800" b="1" dirty="0">
                <a:solidFill>
                  <a:srgbClr val="003399"/>
                </a:solidFill>
                <a:latin typeface="Meiryo" pitchFamily="34" charset="0"/>
                <a:ea typeface="Meiryo" pitchFamily="34" charset="-122"/>
                <a:cs typeface="Meiryo" pitchFamily="34" charset="-120"/>
              </a:rPr>
              <a:t>FFS モード液晶ディスプレイの</a:t>
            </a:r>
            <a:endParaRPr lang="en-US" sz="2800" dirty="0"/>
          </a:p>
          <a:p>
            <a:pPr marL="0" indent="0" algn="l">
              <a:lnSpc>
                <a:spcPct val="115000"/>
              </a:lnSpc>
              <a:buNone/>
            </a:pPr>
            <a:r>
              <a:rPr lang="en-US" sz="2800" b="1" dirty="0">
                <a:solidFill>
                  <a:srgbClr val="003399"/>
                </a:solidFill>
                <a:latin typeface="Meiryo" pitchFamily="34" charset="0"/>
                <a:ea typeface="Meiryo" pitchFamily="34" charset="-122"/>
                <a:cs typeface="Meiryo" pitchFamily="34" charset="-120"/>
              </a:rPr>
              <a:t>フリッカー現象解析に向けた</a:t>
            </a:r>
            <a:endParaRPr lang="en-US" sz="2800" dirty="0"/>
          </a:p>
          <a:p>
            <a:pPr marL="0" indent="0" algn="l">
              <a:lnSpc>
                <a:spcPct val="115000"/>
              </a:lnSpc>
              <a:buNone/>
            </a:pPr>
            <a:r>
              <a:rPr lang="en-US" sz="2800" b="1" dirty="0">
                <a:solidFill>
                  <a:srgbClr val="003399"/>
                </a:solidFill>
                <a:latin typeface="Meiryo" pitchFamily="34" charset="0"/>
                <a:ea typeface="Meiryo" pitchFamily="34" charset="-122"/>
                <a:cs typeface="Meiryo" pitchFamily="34" charset="-120"/>
              </a:rPr>
              <a:t>マルチフィジックス連成モデルの構築</a:t>
            </a:r>
            <a:endParaRPr lang="en-US" sz="2800" dirty="0"/>
          </a:p>
        </p:txBody>
      </p:sp>
      <p:sp>
        <p:nvSpPr>
          <p:cNvPr id="6" name="Shape 3"/>
          <p:cNvSpPr/>
          <p:nvPr/>
        </p:nvSpPr>
        <p:spPr>
          <a:xfrm>
            <a:off x="713232" y="3315613"/>
            <a:ext cx="3108960" cy="45720"/>
          </a:xfrm>
          <a:prstGeom prst="rect">
            <a:avLst/>
          </a:prstGeom>
          <a:solidFill>
            <a:srgbClr val="0066FF"/>
          </a:solidFill>
          <a:ln/>
        </p:spPr>
        <p:txBody>
          <a:bodyPr/>
          <a:lstStyle/>
          <a:p>
            <a:endParaRPr lang="ja-JP" altLang="en-US"/>
          </a:p>
        </p:txBody>
      </p:sp>
      <p:sp>
        <p:nvSpPr>
          <p:cNvPr id="7" name="Text 4"/>
          <p:cNvSpPr/>
          <p:nvPr/>
        </p:nvSpPr>
        <p:spPr>
          <a:xfrm>
            <a:off x="713232" y="3717704"/>
            <a:ext cx="6766560" cy="1005840"/>
          </a:xfrm>
          <a:prstGeom prst="rect">
            <a:avLst/>
          </a:prstGeom>
          <a:noFill/>
          <a:ln/>
        </p:spPr>
        <p:txBody>
          <a:bodyPr wrap="square" lIns="0" tIns="0" rIns="0" bIns="0" rtlCol="0" anchor="ctr"/>
          <a:lstStyle/>
          <a:p>
            <a:pPr marL="0" indent="0" algn="l">
              <a:buNone/>
            </a:pPr>
            <a:r>
              <a:rPr lang="en-US" sz="2800" b="1" dirty="0">
                <a:solidFill>
                  <a:srgbClr val="1E293B"/>
                </a:solidFill>
                <a:latin typeface="Meiryo" pitchFamily="34" charset="0"/>
                <a:ea typeface="Meiryo" pitchFamily="34" charset="-122"/>
                <a:cs typeface="Meiryo" pitchFamily="34" charset="-120"/>
              </a:rPr>
              <a:t>平野 幸夫</a:t>
            </a:r>
            <a:endParaRPr lang="en-US" sz="2800" dirty="0"/>
          </a:p>
          <a:p>
            <a:pPr marL="0" indent="0" algn="l">
              <a:buNone/>
            </a:pPr>
            <a:r>
              <a:rPr lang="ja-JP" altLang="en-US" sz="1500" dirty="0">
                <a:solidFill>
                  <a:srgbClr val="6B7A90"/>
                </a:solidFill>
                <a:latin typeface="Meiryo" pitchFamily="34" charset="0"/>
                <a:ea typeface="Meiryo" pitchFamily="34" charset="-122"/>
                <a:cs typeface="Meiryo" pitchFamily="34" charset="-120"/>
              </a:rPr>
              <a:t>チーフ研究員</a:t>
            </a:r>
            <a:endParaRPr lang="en-US" altLang="ja-JP" sz="1500" dirty="0">
              <a:solidFill>
                <a:srgbClr val="6B7A90"/>
              </a:solidFill>
              <a:latin typeface="Meiryo" pitchFamily="34" charset="0"/>
              <a:ea typeface="Meiryo" pitchFamily="34" charset="-122"/>
              <a:cs typeface="Meiryo" pitchFamily="34" charset="-120"/>
            </a:endParaRPr>
          </a:p>
          <a:p>
            <a:pPr marL="0" indent="0" algn="l">
              <a:buNone/>
            </a:pPr>
            <a:r>
              <a:rPr lang="en-US" sz="1500" dirty="0" err="1">
                <a:solidFill>
                  <a:srgbClr val="6B7A90"/>
                </a:solidFill>
                <a:latin typeface="Meiryo" pitchFamily="34" charset="0"/>
                <a:ea typeface="Meiryo" pitchFamily="34" charset="-122"/>
                <a:cs typeface="Meiryo" pitchFamily="34" charset="-120"/>
              </a:rPr>
              <a:t>JNC石油化学株式会社</a:t>
            </a:r>
            <a:r>
              <a:rPr lang="en-US" sz="1500" dirty="0">
                <a:solidFill>
                  <a:srgbClr val="6B7A90"/>
                </a:solidFill>
                <a:latin typeface="Meiryo" pitchFamily="34" charset="0"/>
                <a:ea typeface="Meiryo" pitchFamily="34" charset="-122"/>
                <a:cs typeface="Meiryo" pitchFamily="34" charset="-120"/>
              </a:rPr>
              <a:t> </a:t>
            </a:r>
            <a:r>
              <a:rPr lang="ja-JP" altLang="en-US" sz="1500" dirty="0">
                <a:solidFill>
                  <a:srgbClr val="6B7A90"/>
                </a:solidFill>
                <a:latin typeface="Meiryo" pitchFamily="34" charset="0"/>
                <a:ea typeface="Meiryo" pitchFamily="34" charset="-122"/>
                <a:cs typeface="Meiryo" pitchFamily="34" charset="-120"/>
              </a:rPr>
              <a:t>未来技術研究所</a:t>
            </a:r>
            <a:endParaRPr lang="en-US" sz="2200" dirty="0"/>
          </a:p>
        </p:txBody>
      </p:sp>
      <p:sp>
        <p:nvSpPr>
          <p:cNvPr id="8" name="Text 5"/>
          <p:cNvSpPr/>
          <p:nvPr/>
        </p:nvSpPr>
        <p:spPr>
          <a:xfrm>
            <a:off x="713232" y="4788042"/>
            <a:ext cx="8686800" cy="457200"/>
          </a:xfrm>
          <a:prstGeom prst="rect">
            <a:avLst/>
          </a:prstGeom>
          <a:noFill/>
          <a:ln/>
        </p:spPr>
        <p:txBody>
          <a:bodyPr wrap="square" lIns="0" tIns="0" rIns="0" bIns="0" rtlCol="0" anchor="ctr"/>
          <a:lstStyle/>
          <a:p>
            <a:pPr marL="0" indent="0" algn="l">
              <a:buNone/>
            </a:pPr>
            <a:r>
              <a:rPr lang="en-US" sz="1300" b="1" dirty="0">
                <a:solidFill>
                  <a:srgbClr val="0066FF"/>
                </a:solidFill>
                <a:latin typeface="Meiryo" pitchFamily="34" charset="0"/>
                <a:ea typeface="Meiryo" pitchFamily="34" charset="-122"/>
                <a:cs typeface="Meiryo" pitchFamily="34" charset="-120"/>
              </a:rPr>
              <a:t>COMSOL Conference 2026 Tokyo</a:t>
            </a:r>
            <a:endParaRPr lang="en-US" sz="1300" dirty="0"/>
          </a:p>
        </p:txBody>
      </p:sp>
      <p:pic>
        <p:nvPicPr>
          <p:cNvPr id="11" name="Picture 8" descr="jnc-300dpi-w600">
            <a:extLst>
              <a:ext uri="{FF2B5EF4-FFF2-40B4-BE49-F238E27FC236}">
                <a16:creationId xmlns:a16="http://schemas.microsoft.com/office/drawing/2014/main" id="{66796A2C-817F-620C-C016-768AB633D8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18" y="5486400"/>
            <a:ext cx="1905555" cy="121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図 8" descr="visual.png">
            <a:extLst>
              <a:ext uri="{FF2B5EF4-FFF2-40B4-BE49-F238E27FC236}">
                <a16:creationId xmlns:a16="http://schemas.microsoft.com/office/drawing/2014/main" id="{E9FC68FF-E9D9-6EA6-993A-AACE2D1C0D89}"/>
              </a:ext>
            </a:extLst>
          </p:cNvPr>
          <p:cNvPicPr>
            <a:picLocks noChangeAspect="1"/>
          </p:cNvPicPr>
          <p:nvPr/>
        </p:nvPicPr>
        <p:blipFill rotWithShape="1">
          <a:blip r:embed="rId4">
            <a:extLst>
              <a:ext uri="{28A0092B-C50C-407E-A947-70E740481C1C}">
                <a14:useLocalDpi xmlns:a14="http://schemas.microsoft.com/office/drawing/2010/main" val="0"/>
              </a:ext>
            </a:extLst>
          </a:blip>
          <a:srcRect l="-2815" t="8713" r="14478" b="-1742"/>
          <a:stretch/>
        </p:blipFill>
        <p:spPr>
          <a:xfrm>
            <a:off x="8184232" y="0"/>
            <a:ext cx="4007768" cy="42206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36" name="図 35">
            <a:extLst>
              <a:ext uri="{FF2B5EF4-FFF2-40B4-BE49-F238E27FC236}">
                <a16:creationId xmlns:a16="http://schemas.microsoft.com/office/drawing/2014/main" id="{8921496D-D2E0-3C83-3397-265BD7CF7E59}"/>
              </a:ext>
            </a:extLst>
          </p:cNvPr>
          <p:cNvPicPr>
            <a:picLocks noChangeAspect="1"/>
          </p:cNvPicPr>
          <p:nvPr/>
        </p:nvPicPr>
        <p:blipFill>
          <a:blip r:embed="rId3"/>
          <a:stretch>
            <a:fillRect/>
          </a:stretch>
        </p:blipFill>
        <p:spPr>
          <a:xfrm>
            <a:off x="1482090" y="3109087"/>
            <a:ext cx="5386388" cy="3590925"/>
          </a:xfrm>
          <a:prstGeom prst="rect">
            <a:avLst/>
          </a:prstGeom>
        </p:spPr>
      </p:pic>
      <p:pic>
        <p:nvPicPr>
          <p:cNvPr id="2" name="Image 0" descr="jnc_bar.png"/>
          <p:cNvPicPr>
            <a:picLocks noChangeAspect="1"/>
          </p:cNvPicPr>
          <p:nvPr/>
        </p:nvPicPr>
        <p:blipFill>
          <a:blip r:embed="rId4"/>
          <a:stretch>
            <a:fillRect/>
          </a:stretch>
        </p:blipFill>
        <p:spPr>
          <a:xfrm>
            <a:off x="0" y="0"/>
            <a:ext cx="12191695" cy="457200"/>
          </a:xfrm>
          <a:prstGeom prst="rect">
            <a:avLst/>
          </a:prstGeom>
        </p:spPr>
      </p:pic>
      <p:sp>
        <p:nvSpPr>
          <p:cNvPr id="4" name="Text 1"/>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2 / 10</a:t>
            </a:r>
            <a:endParaRPr lang="en-US" sz="1100" dirty="0"/>
          </a:p>
        </p:txBody>
      </p:sp>
      <p:sp>
        <p:nvSpPr>
          <p:cNvPr id="5" name="Text 2"/>
          <p:cNvSpPr/>
          <p:nvPr/>
        </p:nvSpPr>
        <p:spPr>
          <a:xfrm>
            <a:off x="4572000" y="653999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11016" y="60483"/>
            <a:ext cx="1112704" cy="365760"/>
          </a:xfrm>
          <a:prstGeom prst="rect">
            <a:avLst/>
          </a:prstGeom>
          <a:noFill/>
          <a:ln/>
        </p:spPr>
        <p:txBody>
          <a:bodyPr wrap="square" lIns="0" tIns="0" rIns="0" bIns="0" rtlCol="0" anchor="ctr"/>
          <a:lstStyle/>
          <a:p>
            <a:pPr marL="0" indent="0" algn="ctr">
              <a:buNone/>
            </a:pPr>
            <a:r>
              <a:rPr lang="en-US" sz="1900" b="1" dirty="0">
                <a:solidFill>
                  <a:srgbClr val="FFFFFF"/>
                </a:solidFill>
              </a:rPr>
              <a:t>1</a:t>
            </a:r>
            <a:r>
              <a:rPr lang="en-US" sz="1500" dirty="0">
                <a:solidFill>
                  <a:srgbClr val="FFFFFF"/>
                </a:solidFill>
                <a:latin typeface="Meiryo" pitchFamily="34" charset="0"/>
                <a:ea typeface="Meiryo" pitchFamily="34" charset="-122"/>
                <a:cs typeface="Meiryo" pitchFamily="34" charset="-120"/>
              </a:rPr>
              <a:t>  背景</a:t>
            </a:r>
            <a:endParaRPr lang="en-US" sz="1900" dirty="0"/>
          </a:p>
        </p:txBody>
      </p:sp>
      <p:sp>
        <p:nvSpPr>
          <p:cNvPr id="8" name="Text 5"/>
          <p:cNvSpPr/>
          <p:nvPr/>
        </p:nvSpPr>
        <p:spPr>
          <a:xfrm>
            <a:off x="2880773" y="468405"/>
            <a:ext cx="8778240" cy="658368"/>
          </a:xfrm>
          <a:prstGeom prst="rect">
            <a:avLst/>
          </a:prstGeom>
          <a:noFill/>
          <a:ln/>
        </p:spPr>
        <p:txBody>
          <a:bodyPr wrap="square" lIns="0" tIns="0" rIns="0" bIns="0" rtlCol="0" anchor="ctr"/>
          <a:lstStyle/>
          <a:p>
            <a:pPr marL="0" indent="0" algn="l">
              <a:buNone/>
            </a:pPr>
            <a:r>
              <a:rPr lang="en-US" sz="2400" b="1" dirty="0">
                <a:solidFill>
                  <a:srgbClr val="003399"/>
                </a:solidFill>
                <a:latin typeface="Meiryo" pitchFamily="34" charset="0"/>
                <a:ea typeface="Meiryo" pitchFamily="34" charset="-122"/>
                <a:cs typeface="Meiryo" pitchFamily="34" charset="-120"/>
              </a:rPr>
              <a:t>FFS-LCD の高い表示品位とフリッカーの課題</a:t>
            </a:r>
            <a:endParaRPr lang="en-US" sz="2400" dirty="0"/>
          </a:p>
        </p:txBody>
      </p:sp>
      <p:sp>
        <p:nvSpPr>
          <p:cNvPr id="9" name="Shape 6"/>
          <p:cNvSpPr/>
          <p:nvPr/>
        </p:nvSpPr>
        <p:spPr>
          <a:xfrm>
            <a:off x="545336" y="1126773"/>
            <a:ext cx="11201400" cy="0"/>
          </a:xfrm>
          <a:prstGeom prst="line">
            <a:avLst/>
          </a:prstGeom>
          <a:noFill/>
          <a:ln w="19050">
            <a:solidFill>
              <a:srgbClr val="CFE0F2"/>
            </a:solidFill>
            <a:prstDash val="solid"/>
          </a:ln>
        </p:spPr>
        <p:txBody>
          <a:bodyPr/>
          <a:lstStyle/>
          <a:p>
            <a:endParaRPr lang="ja-JP" altLang="en-US"/>
          </a:p>
        </p:txBody>
      </p:sp>
      <p:sp>
        <p:nvSpPr>
          <p:cNvPr id="10" name="Text 7"/>
          <p:cNvSpPr/>
          <p:nvPr/>
        </p:nvSpPr>
        <p:spPr>
          <a:xfrm>
            <a:off x="327955" y="1291279"/>
            <a:ext cx="5340406" cy="3932747"/>
          </a:xfrm>
          <a:prstGeom prst="rect">
            <a:avLst/>
          </a:prstGeom>
          <a:noFill/>
          <a:ln/>
        </p:spPr>
        <p:txBody>
          <a:bodyPr wrap="square" lIns="0" tIns="0" rIns="0" bIns="0" rtlCol="0" anchor="t"/>
          <a:lstStyle/>
          <a:p>
            <a:pPr marL="0" indent="0" algn="l">
              <a:spcAft>
                <a:spcPts val="600"/>
              </a:spcAft>
              <a:buNone/>
            </a:pPr>
            <a:r>
              <a:rPr lang="en-US" sz="1700" b="1" dirty="0">
                <a:solidFill>
                  <a:srgbClr val="003399"/>
                </a:solidFill>
                <a:latin typeface="Meiryo" pitchFamily="34" charset="0"/>
                <a:ea typeface="Meiryo" pitchFamily="34" charset="-122"/>
                <a:cs typeface="Meiryo" pitchFamily="34" charset="-120"/>
              </a:rPr>
              <a:t>FFS-LCD の特長</a:t>
            </a:r>
            <a:endParaRPr lang="en-US" sz="1700" dirty="0"/>
          </a:p>
          <a:p>
            <a:pPr marL="342900" indent="-342900" algn="l">
              <a:spcAft>
                <a:spcPts val="600"/>
              </a:spcAft>
              <a:buSzPct val="100000"/>
              <a:buChar char="•"/>
            </a:pPr>
            <a:r>
              <a:rPr lang="en-US" sz="1500" dirty="0">
                <a:solidFill>
                  <a:srgbClr val="1E293B"/>
                </a:solidFill>
                <a:latin typeface="Meiryo" pitchFamily="34" charset="0"/>
                <a:ea typeface="Meiryo" pitchFamily="34" charset="-122"/>
                <a:cs typeface="Meiryo" pitchFamily="34" charset="-120"/>
              </a:rPr>
              <a:t>広視野角・高開口率・低電圧駆動・高透過率</a:t>
            </a:r>
            <a:endParaRPr lang="en-US" sz="1700" dirty="0"/>
          </a:p>
          <a:p>
            <a:pPr marL="342900" indent="-342900" algn="l">
              <a:spcAft>
                <a:spcPts val="600"/>
              </a:spcAft>
              <a:buSzPct val="100000"/>
              <a:buChar char="•"/>
            </a:pPr>
            <a:r>
              <a:rPr lang="en-US" sz="1500" dirty="0">
                <a:solidFill>
                  <a:srgbClr val="1E293B"/>
                </a:solidFill>
                <a:latin typeface="Meiryo" pitchFamily="34" charset="0"/>
                <a:ea typeface="Meiryo" pitchFamily="34" charset="-122"/>
                <a:cs typeface="Meiryo" pitchFamily="34" charset="-120"/>
              </a:rPr>
              <a:t>スマートフォン等高品位ディスプレイの主流方式</a:t>
            </a:r>
            <a:endParaRPr lang="en-US" sz="1700" dirty="0"/>
          </a:p>
          <a:p>
            <a:pPr marL="342900" indent="-342900" algn="l">
              <a:spcAft>
                <a:spcPts val="1600"/>
              </a:spcAft>
              <a:buSzPct val="100000"/>
              <a:buChar char="•"/>
            </a:pPr>
            <a:r>
              <a:rPr lang="en-US" sz="1500" dirty="0">
                <a:solidFill>
                  <a:srgbClr val="1E293B"/>
                </a:solidFill>
                <a:latin typeface="Meiryo" pitchFamily="34" charset="0"/>
                <a:ea typeface="Meiryo" pitchFamily="34" charset="-122"/>
                <a:cs typeface="Meiryo" pitchFamily="34" charset="-120"/>
              </a:rPr>
              <a:t>絶縁層（SiNx）を持つ複雑な非対称電極構造</a:t>
            </a:r>
            <a:endParaRPr lang="en-US" sz="1700" dirty="0"/>
          </a:p>
          <a:p>
            <a:pPr marL="0" indent="0" algn="l">
              <a:spcAft>
                <a:spcPts val="600"/>
              </a:spcAft>
              <a:buNone/>
            </a:pPr>
            <a:endParaRPr lang="en-US" sz="1700" b="1" dirty="0">
              <a:solidFill>
                <a:srgbClr val="C0392B"/>
              </a:solidFill>
              <a:latin typeface="Meiryo" pitchFamily="34" charset="0"/>
              <a:ea typeface="Meiryo" pitchFamily="34" charset="-122"/>
              <a:cs typeface="Meiryo" pitchFamily="34" charset="-120"/>
            </a:endParaRPr>
          </a:p>
        </p:txBody>
      </p:sp>
      <p:pic>
        <p:nvPicPr>
          <p:cNvPr id="11" name="Picture 8" descr="jnc-300dpi-w600">
            <a:extLst>
              <a:ext uri="{FF2B5EF4-FFF2-40B4-BE49-F238E27FC236}">
                <a16:creationId xmlns:a16="http://schemas.microsoft.com/office/drawing/2014/main" id="{3422EBB0-6410-4959-81B6-79B9358DF2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7">
            <a:extLst>
              <a:ext uri="{FF2B5EF4-FFF2-40B4-BE49-F238E27FC236}">
                <a16:creationId xmlns:a16="http://schemas.microsoft.com/office/drawing/2014/main" id="{18A96315-2786-4EAF-9332-202DEE7ED4C0}"/>
              </a:ext>
            </a:extLst>
          </p:cNvPr>
          <p:cNvSpPr/>
          <p:nvPr/>
        </p:nvSpPr>
        <p:spPr>
          <a:xfrm>
            <a:off x="5544094" y="1341027"/>
            <a:ext cx="5657306" cy="1020794"/>
          </a:xfrm>
          <a:prstGeom prst="rect">
            <a:avLst/>
          </a:prstGeom>
          <a:noFill/>
          <a:ln/>
        </p:spPr>
        <p:txBody>
          <a:bodyPr wrap="square" lIns="0" tIns="0" rIns="0" bIns="0" rtlCol="0" anchor="t"/>
          <a:lstStyle/>
          <a:p>
            <a:pPr marL="0" indent="0" algn="l">
              <a:spcAft>
                <a:spcPts val="600"/>
              </a:spcAft>
              <a:buNone/>
            </a:pPr>
            <a:r>
              <a:rPr lang="en-US" sz="1700" b="1" dirty="0" err="1">
                <a:solidFill>
                  <a:srgbClr val="C0392B"/>
                </a:solidFill>
                <a:latin typeface="Meiryo" pitchFamily="34" charset="0"/>
                <a:ea typeface="Meiryo" pitchFamily="34" charset="-122"/>
                <a:cs typeface="Meiryo" pitchFamily="34" charset="-120"/>
              </a:rPr>
              <a:t>課題：フリッカ</a:t>
            </a:r>
            <a:r>
              <a:rPr lang="en-US" sz="1700" b="1" dirty="0">
                <a:solidFill>
                  <a:srgbClr val="C0392B"/>
                </a:solidFill>
                <a:latin typeface="Meiryo" pitchFamily="34" charset="0"/>
                <a:ea typeface="Meiryo" pitchFamily="34" charset="-122"/>
                <a:cs typeface="Meiryo" pitchFamily="34" charset="-120"/>
              </a:rPr>
              <a:t>ー（ちらつき）</a:t>
            </a:r>
            <a:endParaRPr lang="en-US" sz="1700" dirty="0"/>
          </a:p>
          <a:p>
            <a:pPr marL="342900" indent="-342900" algn="l">
              <a:spcAft>
                <a:spcPts val="600"/>
              </a:spcAft>
              <a:buSzPct val="100000"/>
              <a:buChar char="•"/>
            </a:pPr>
            <a:r>
              <a:rPr lang="en-US" sz="1500" dirty="0">
                <a:solidFill>
                  <a:srgbClr val="1E293B"/>
                </a:solidFill>
                <a:latin typeface="Meiryo" pitchFamily="34" charset="0"/>
                <a:ea typeface="Meiryo" pitchFamily="34" charset="-122"/>
                <a:cs typeface="Meiryo" pitchFamily="34" charset="-120"/>
              </a:rPr>
              <a:t>電極エッジ近傍の高い電界強度が電気的ストレスを生む</a:t>
            </a:r>
            <a:endParaRPr lang="en-US" sz="1700" dirty="0"/>
          </a:p>
          <a:p>
            <a:pPr marL="342900" indent="-342900" algn="l">
              <a:buSzPct val="100000"/>
              <a:buChar char="•"/>
            </a:pPr>
            <a:r>
              <a:rPr lang="en-US" sz="1500" dirty="0">
                <a:solidFill>
                  <a:srgbClr val="1E293B"/>
                </a:solidFill>
                <a:latin typeface="Meiryo" pitchFamily="34" charset="0"/>
                <a:ea typeface="Meiryo" pitchFamily="34" charset="-122"/>
                <a:cs typeface="Meiryo" pitchFamily="34" charset="-120"/>
              </a:rPr>
              <a:t>表示品位を損なう最大の課題の一つ，抑制は重要</a:t>
            </a:r>
            <a:endParaRPr lang="en-US" sz="1700" dirty="0"/>
          </a:p>
        </p:txBody>
      </p:sp>
      <p:sp>
        <p:nvSpPr>
          <p:cNvPr id="34" name="四角形: 角を丸くする 33">
            <a:extLst>
              <a:ext uri="{FF2B5EF4-FFF2-40B4-BE49-F238E27FC236}">
                <a16:creationId xmlns:a16="http://schemas.microsoft.com/office/drawing/2014/main" id="{680C56F5-11F3-00AD-1563-3F777434EEB5}"/>
              </a:ext>
            </a:extLst>
          </p:cNvPr>
          <p:cNvSpPr/>
          <p:nvPr/>
        </p:nvSpPr>
        <p:spPr>
          <a:xfrm>
            <a:off x="6022330" y="2509407"/>
            <a:ext cx="5457200" cy="4053110"/>
          </a:xfrm>
          <a:prstGeom prst="roundRect">
            <a:avLst>
              <a:gd name="adj" fmla="val 4549"/>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4" name="グラフィックス 13">
            <a:extLst>
              <a:ext uri="{FF2B5EF4-FFF2-40B4-BE49-F238E27FC236}">
                <a16:creationId xmlns:a16="http://schemas.microsoft.com/office/drawing/2014/main" id="{26558D26-90DF-0812-4B9B-5B3024336A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69234" y="3040938"/>
            <a:ext cx="4624087" cy="3386451"/>
          </a:xfrm>
          <a:prstGeom prst="rect">
            <a:avLst/>
          </a:prstGeom>
          <a:effectLst>
            <a:outerShdw blurRad="50800" dist="38100" dir="2700000" algn="tl" rotWithShape="0">
              <a:prstClr val="black">
                <a:alpha val="40000"/>
              </a:prstClr>
            </a:outerShdw>
          </a:effectLst>
        </p:spPr>
      </p:pic>
      <p:sp>
        <p:nvSpPr>
          <p:cNvPr id="29" name="Text 9">
            <a:extLst>
              <a:ext uri="{FF2B5EF4-FFF2-40B4-BE49-F238E27FC236}">
                <a16:creationId xmlns:a16="http://schemas.microsoft.com/office/drawing/2014/main" id="{69213A62-56CC-42D9-1F5C-A5BD7D237454}"/>
              </a:ext>
            </a:extLst>
          </p:cNvPr>
          <p:cNvSpPr/>
          <p:nvPr/>
        </p:nvSpPr>
        <p:spPr>
          <a:xfrm>
            <a:off x="6883897" y="2609852"/>
            <a:ext cx="3794760" cy="365760"/>
          </a:xfrm>
          <a:prstGeom prst="rect">
            <a:avLst/>
          </a:prstGeom>
          <a:noFill/>
          <a:ln/>
        </p:spPr>
        <p:txBody>
          <a:bodyPr wrap="square" lIns="0" tIns="0" rIns="0" bIns="0" rtlCol="0" anchor="ctr"/>
          <a:lstStyle/>
          <a:p>
            <a:pPr marL="0" indent="0" algn="ctr">
              <a:buNone/>
            </a:pPr>
            <a:r>
              <a:rPr lang="en-US" sz="1600" b="1" dirty="0">
                <a:solidFill>
                  <a:srgbClr val="003399"/>
                </a:solidFill>
                <a:latin typeface="Meiryo" pitchFamily="34" charset="0"/>
                <a:ea typeface="Meiryo" pitchFamily="34" charset="-122"/>
                <a:cs typeface="Meiryo" pitchFamily="34" charset="-120"/>
              </a:rPr>
              <a:t>FFS-LCD</a:t>
            </a:r>
            <a:r>
              <a:rPr lang="ja-JP" altLang="en-US" sz="1600" b="1" dirty="0">
                <a:solidFill>
                  <a:srgbClr val="003399"/>
                </a:solidFill>
                <a:latin typeface="Meiryo" pitchFamily="34" charset="0"/>
                <a:ea typeface="Meiryo" pitchFamily="34" charset="-122"/>
                <a:cs typeface="Meiryo" pitchFamily="34" charset="-120"/>
              </a:rPr>
              <a:t>１画素の</a:t>
            </a:r>
            <a:r>
              <a:rPr lang="en-US" sz="1600" b="1" dirty="0" err="1">
                <a:solidFill>
                  <a:srgbClr val="003399"/>
                </a:solidFill>
                <a:latin typeface="Meiryo" pitchFamily="34" charset="0"/>
                <a:ea typeface="Meiryo" pitchFamily="34" charset="-122"/>
                <a:cs typeface="Meiryo" pitchFamily="34" charset="-120"/>
              </a:rPr>
              <a:t>断面イメージ</a:t>
            </a:r>
            <a:endParaRPr lang="en-US" sz="1600" dirty="0"/>
          </a:p>
        </p:txBody>
      </p:sp>
      <p:sp>
        <p:nvSpPr>
          <p:cNvPr id="37" name="矢印: 右 36">
            <a:extLst>
              <a:ext uri="{FF2B5EF4-FFF2-40B4-BE49-F238E27FC236}">
                <a16:creationId xmlns:a16="http://schemas.microsoft.com/office/drawing/2014/main" id="{0763FBB4-52A7-A1F4-A0B6-A95C11E01E7B}"/>
              </a:ext>
            </a:extLst>
          </p:cNvPr>
          <p:cNvSpPr/>
          <p:nvPr/>
        </p:nvSpPr>
        <p:spPr>
          <a:xfrm>
            <a:off x="4919075" y="4898581"/>
            <a:ext cx="878830" cy="42191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a:extLst>
              <a:ext uri="{FF2B5EF4-FFF2-40B4-BE49-F238E27FC236}">
                <a16:creationId xmlns:a16="http://schemas.microsoft.com/office/drawing/2014/main" id="{E03B29FE-997C-1A42-CA87-4D03801E642C}"/>
              </a:ext>
            </a:extLst>
          </p:cNvPr>
          <p:cNvSpPr/>
          <p:nvPr/>
        </p:nvSpPr>
        <p:spPr>
          <a:xfrm>
            <a:off x="4614275" y="4914713"/>
            <a:ext cx="285750" cy="42191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a:extLst>
              <a:ext uri="{FF2B5EF4-FFF2-40B4-BE49-F238E27FC236}">
                <a16:creationId xmlns:a16="http://schemas.microsoft.com/office/drawing/2014/main" id="{C254D948-A2BD-11C9-75D7-158EE1DB4C3C}"/>
              </a:ext>
            </a:extLst>
          </p:cNvPr>
          <p:cNvPicPr>
            <a:picLocks noChangeAspect="1"/>
          </p:cNvPicPr>
          <p:nvPr/>
        </p:nvPicPr>
        <p:blipFill>
          <a:blip r:embed="rId7"/>
          <a:stretch>
            <a:fillRect/>
          </a:stretch>
        </p:blipFill>
        <p:spPr>
          <a:xfrm>
            <a:off x="3843279" y="3006563"/>
            <a:ext cx="1273631" cy="849088"/>
          </a:xfrm>
          <a:prstGeom prst="rect">
            <a:avLst/>
          </a:prstGeom>
        </p:spPr>
      </p:pic>
      <p:sp>
        <p:nvSpPr>
          <p:cNvPr id="42" name="吹き出し: 線 41">
            <a:extLst>
              <a:ext uri="{FF2B5EF4-FFF2-40B4-BE49-F238E27FC236}">
                <a16:creationId xmlns:a16="http://schemas.microsoft.com/office/drawing/2014/main" id="{171F673C-EFBB-5A3C-B21B-4ED996E33AC0}"/>
              </a:ext>
            </a:extLst>
          </p:cNvPr>
          <p:cNvSpPr/>
          <p:nvPr/>
        </p:nvSpPr>
        <p:spPr>
          <a:xfrm>
            <a:off x="3937001" y="3059410"/>
            <a:ext cx="1079500" cy="716803"/>
          </a:xfrm>
          <a:prstGeom prst="borderCallout1">
            <a:avLst>
              <a:gd name="adj1" fmla="val 99516"/>
              <a:gd name="adj2" fmla="val 27394"/>
              <a:gd name="adj3" fmla="val 180702"/>
              <a:gd name="adj4" fmla="val 38168"/>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30BDC525-782C-F0A1-7F2D-3A967E353289}"/>
              </a:ext>
            </a:extLst>
          </p:cNvPr>
          <p:cNvSpPr txBox="1"/>
          <p:nvPr/>
        </p:nvSpPr>
        <p:spPr>
          <a:xfrm>
            <a:off x="3795562" y="2791615"/>
            <a:ext cx="1569597" cy="307777"/>
          </a:xfrm>
          <a:prstGeom prst="rect">
            <a:avLst/>
          </a:prstGeom>
          <a:noFill/>
        </p:spPr>
        <p:txBody>
          <a:bodyPr wrap="none" rtlCol="0">
            <a:spAutoFit/>
          </a:bodyPr>
          <a:lstStyle/>
          <a:p>
            <a:r>
              <a:rPr kumimoji="1" lang="en-US" altLang="ja-JP" sz="1400" dirty="0">
                <a:solidFill>
                  <a:srgbClr val="FF0000"/>
                </a:solidFill>
              </a:rPr>
              <a:t>R</a:t>
            </a:r>
            <a:r>
              <a:rPr kumimoji="1" lang="en-US" altLang="ja-JP" sz="1400" dirty="0">
                <a:solidFill>
                  <a:srgbClr val="00B050"/>
                </a:solidFill>
              </a:rPr>
              <a:t>G</a:t>
            </a:r>
            <a:r>
              <a:rPr kumimoji="1" lang="en-US" altLang="ja-JP" sz="1400" dirty="0">
                <a:solidFill>
                  <a:srgbClr val="0000FF"/>
                </a:solidFill>
              </a:rPr>
              <a:t>B</a:t>
            </a:r>
            <a:r>
              <a:rPr kumimoji="1" lang="ja-JP" altLang="en-US" sz="1400" dirty="0"/>
              <a:t>画素の拡大図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jnc_bar.png"/>
          <p:cNvPicPr>
            <a:picLocks noChangeAspect="1"/>
          </p:cNvPicPr>
          <p:nvPr/>
        </p:nvPicPr>
        <p:blipFill>
          <a:blip r:embed="rId3"/>
          <a:stretch>
            <a:fillRect/>
          </a:stretch>
        </p:blipFill>
        <p:spPr>
          <a:xfrm>
            <a:off x="0" y="0"/>
            <a:ext cx="12191695" cy="457200"/>
          </a:xfrm>
          <a:prstGeom prst="rect">
            <a:avLst/>
          </a:prstGeom>
        </p:spPr>
      </p:pic>
      <p:sp>
        <p:nvSpPr>
          <p:cNvPr id="4" name="Text 1"/>
          <p:cNvSpPr/>
          <p:nvPr/>
        </p:nvSpPr>
        <p:spPr>
          <a:xfrm>
            <a:off x="10972800" y="63296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3 / 10</a:t>
            </a:r>
            <a:endParaRPr lang="en-US" sz="1100" dirty="0"/>
          </a:p>
        </p:txBody>
      </p:sp>
      <p:sp>
        <p:nvSpPr>
          <p:cNvPr id="5" name="Text 2"/>
          <p:cNvSpPr/>
          <p:nvPr/>
        </p:nvSpPr>
        <p:spPr>
          <a:xfrm>
            <a:off x="4572000" y="650443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11017" y="16415"/>
            <a:ext cx="1065606" cy="429768"/>
          </a:xfrm>
          <a:prstGeom prst="rect">
            <a:avLst/>
          </a:prstGeom>
          <a:noFill/>
          <a:ln/>
        </p:spPr>
        <p:txBody>
          <a:bodyPr wrap="square" lIns="0" tIns="0" rIns="0" bIns="0" rtlCol="0" anchor="ctr"/>
          <a:lstStyle/>
          <a:p>
            <a:pPr marL="0" indent="0" algn="ctr">
              <a:buNone/>
            </a:pPr>
            <a:r>
              <a:rPr lang="en-US" sz="1900" b="1" dirty="0">
                <a:solidFill>
                  <a:srgbClr val="FFFFFF"/>
                </a:solidFill>
              </a:rPr>
              <a:t>1</a:t>
            </a:r>
            <a:r>
              <a:rPr lang="en-US" sz="1500" dirty="0">
                <a:solidFill>
                  <a:srgbClr val="FFFFFF"/>
                </a:solidFill>
                <a:latin typeface="Meiryo" pitchFamily="34" charset="0"/>
                <a:ea typeface="Meiryo" pitchFamily="34" charset="-122"/>
                <a:cs typeface="Meiryo" pitchFamily="34" charset="-120"/>
              </a:rPr>
              <a:t>  背景</a:t>
            </a:r>
            <a:endParaRPr lang="en-US" sz="1900" dirty="0"/>
          </a:p>
        </p:txBody>
      </p:sp>
      <p:sp>
        <p:nvSpPr>
          <p:cNvPr id="8" name="Text 5"/>
          <p:cNvSpPr/>
          <p:nvPr/>
        </p:nvSpPr>
        <p:spPr>
          <a:xfrm>
            <a:off x="2971800" y="470916"/>
            <a:ext cx="8778240" cy="658368"/>
          </a:xfrm>
          <a:prstGeom prst="rect">
            <a:avLst/>
          </a:prstGeom>
          <a:noFill/>
          <a:ln/>
        </p:spPr>
        <p:txBody>
          <a:bodyPr wrap="square" lIns="0" tIns="0" rIns="0" bIns="0" rtlCol="0" anchor="ctr"/>
          <a:lstStyle/>
          <a:p>
            <a:pPr marL="0" indent="0" algn="l">
              <a:buNone/>
            </a:pPr>
            <a:r>
              <a:rPr lang="en-US" sz="2400" b="1" dirty="0">
                <a:solidFill>
                  <a:srgbClr val="003399"/>
                </a:solidFill>
                <a:latin typeface="Meiryo" pitchFamily="34" charset="0"/>
                <a:ea typeface="Meiryo" pitchFamily="34" charset="-122"/>
                <a:cs typeface="Meiryo" pitchFamily="34" charset="-120"/>
              </a:rPr>
              <a:t>フリッカーの原因は多数の要因が複雑に連成</a:t>
            </a:r>
            <a:endParaRPr lang="en-US" sz="2400" dirty="0"/>
          </a:p>
        </p:txBody>
      </p:sp>
      <p:sp>
        <p:nvSpPr>
          <p:cNvPr id="9" name="Shape 6"/>
          <p:cNvSpPr/>
          <p:nvPr/>
        </p:nvSpPr>
        <p:spPr>
          <a:xfrm>
            <a:off x="502920" y="1116284"/>
            <a:ext cx="11201400" cy="0"/>
          </a:xfrm>
          <a:prstGeom prst="line">
            <a:avLst/>
          </a:prstGeom>
          <a:noFill/>
          <a:ln w="19050">
            <a:solidFill>
              <a:srgbClr val="CFE0F2"/>
            </a:solidFill>
            <a:prstDash val="solid"/>
          </a:ln>
        </p:spPr>
        <p:txBody>
          <a:bodyPr/>
          <a:lstStyle/>
          <a:p>
            <a:endParaRPr lang="ja-JP" altLang="en-US"/>
          </a:p>
        </p:txBody>
      </p:sp>
      <p:sp>
        <p:nvSpPr>
          <p:cNvPr id="10" name="Shape 7"/>
          <p:cNvSpPr/>
          <p:nvPr/>
        </p:nvSpPr>
        <p:spPr>
          <a:xfrm>
            <a:off x="640080" y="2122932"/>
            <a:ext cx="3538728" cy="2100580"/>
          </a:xfrm>
          <a:prstGeom prst="roundRect">
            <a:avLst>
              <a:gd name="adj" fmla="val 2545"/>
            </a:avLst>
          </a:prstGeom>
          <a:solidFill>
            <a:srgbClr val="FFFFFF"/>
          </a:solidFill>
          <a:ln w="19050">
            <a:solidFill>
              <a:srgbClr val="1E8A6B"/>
            </a:solidFill>
            <a:prstDash val="solid"/>
          </a:ln>
          <a:effectLst>
            <a:outerShdw blurRad="88900" dist="38100" dir="8100000" algn="bl" rotWithShape="0">
              <a:srgbClr val="000000">
                <a:alpha val="16000"/>
              </a:srgbClr>
            </a:outerShdw>
          </a:effectLst>
        </p:spPr>
        <p:txBody>
          <a:bodyPr/>
          <a:lstStyle/>
          <a:p>
            <a:endParaRPr lang="ja-JP" altLang="en-US"/>
          </a:p>
        </p:txBody>
      </p:sp>
      <p:sp>
        <p:nvSpPr>
          <p:cNvPr id="11" name="Shape 8"/>
          <p:cNvSpPr/>
          <p:nvPr/>
        </p:nvSpPr>
        <p:spPr>
          <a:xfrm>
            <a:off x="640080" y="2122932"/>
            <a:ext cx="3538728" cy="566928"/>
          </a:xfrm>
          <a:prstGeom prst="rect">
            <a:avLst/>
          </a:prstGeom>
          <a:solidFill>
            <a:srgbClr val="1E8A6B"/>
          </a:solidFill>
          <a:ln/>
        </p:spPr>
        <p:txBody>
          <a:bodyPr/>
          <a:lstStyle/>
          <a:p>
            <a:endParaRPr lang="ja-JP" altLang="en-US"/>
          </a:p>
        </p:txBody>
      </p:sp>
      <p:sp>
        <p:nvSpPr>
          <p:cNvPr id="12" name="Text 9"/>
          <p:cNvSpPr/>
          <p:nvPr/>
        </p:nvSpPr>
        <p:spPr>
          <a:xfrm>
            <a:off x="640080" y="2122932"/>
            <a:ext cx="35387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Meiryo" pitchFamily="34" charset="0"/>
                <a:ea typeface="Meiryo" pitchFamily="34" charset="-122"/>
                <a:cs typeface="Meiryo" pitchFamily="34" charset="-120"/>
              </a:rPr>
              <a:t>液晶</a:t>
            </a:r>
            <a:endParaRPr lang="en-US" sz="1800" dirty="0"/>
          </a:p>
        </p:txBody>
      </p:sp>
      <p:sp>
        <p:nvSpPr>
          <p:cNvPr id="13" name="Text 10"/>
          <p:cNvSpPr/>
          <p:nvPr/>
        </p:nvSpPr>
        <p:spPr>
          <a:xfrm>
            <a:off x="728091" y="2921598"/>
            <a:ext cx="3334512" cy="1691640"/>
          </a:xfrm>
          <a:prstGeom prst="rect">
            <a:avLst/>
          </a:prstGeom>
          <a:noFill/>
          <a:ln/>
        </p:spPr>
        <p:txBody>
          <a:bodyPr wrap="square" lIns="0" tIns="0" rIns="0" bIns="0" rtlCol="0" anchor="t"/>
          <a:lstStyle/>
          <a:p>
            <a:pPr marL="342900" indent="-342900" algn="l">
              <a:spcAft>
                <a:spcPts val="800"/>
              </a:spcAft>
              <a:buSzPct val="100000"/>
              <a:buChar char="•"/>
            </a:pPr>
            <a:r>
              <a:rPr lang="en-US" dirty="0" err="1">
                <a:solidFill>
                  <a:srgbClr val="1E293B"/>
                </a:solidFill>
                <a:latin typeface="Meiryo" pitchFamily="34" charset="0"/>
                <a:ea typeface="Meiryo" pitchFamily="34" charset="-122"/>
                <a:cs typeface="Meiryo" pitchFamily="34" charset="-120"/>
              </a:rPr>
              <a:t>フレクソエレクトリック効果</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液晶配向の歪み</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荷電性イオンの挙動</a:t>
            </a:r>
            <a:endParaRPr lang="en-US" dirty="0"/>
          </a:p>
        </p:txBody>
      </p:sp>
      <p:sp>
        <p:nvSpPr>
          <p:cNvPr id="14" name="Shape 11"/>
          <p:cNvSpPr/>
          <p:nvPr/>
        </p:nvSpPr>
        <p:spPr>
          <a:xfrm>
            <a:off x="4315968" y="2122932"/>
            <a:ext cx="3538728" cy="2100580"/>
          </a:xfrm>
          <a:prstGeom prst="roundRect">
            <a:avLst>
              <a:gd name="adj" fmla="val 2545"/>
            </a:avLst>
          </a:prstGeom>
          <a:solidFill>
            <a:srgbClr val="FFFFFF"/>
          </a:solidFill>
          <a:ln w="19050">
            <a:solidFill>
              <a:srgbClr val="0D5A9E"/>
            </a:solidFill>
            <a:prstDash val="solid"/>
          </a:ln>
          <a:effectLst>
            <a:outerShdw blurRad="88900" dist="38100" dir="8100000" algn="bl" rotWithShape="0">
              <a:srgbClr val="000000">
                <a:alpha val="16000"/>
              </a:srgbClr>
            </a:outerShdw>
          </a:effectLst>
        </p:spPr>
        <p:txBody>
          <a:bodyPr/>
          <a:lstStyle/>
          <a:p>
            <a:endParaRPr lang="ja-JP" altLang="en-US"/>
          </a:p>
        </p:txBody>
      </p:sp>
      <p:sp>
        <p:nvSpPr>
          <p:cNvPr id="15" name="Shape 12"/>
          <p:cNvSpPr/>
          <p:nvPr/>
        </p:nvSpPr>
        <p:spPr>
          <a:xfrm>
            <a:off x="4315968" y="2122932"/>
            <a:ext cx="3538728" cy="566928"/>
          </a:xfrm>
          <a:prstGeom prst="rect">
            <a:avLst/>
          </a:prstGeom>
          <a:solidFill>
            <a:srgbClr val="0D5A9E"/>
          </a:solidFill>
          <a:ln/>
        </p:spPr>
        <p:txBody>
          <a:bodyPr/>
          <a:lstStyle/>
          <a:p>
            <a:endParaRPr lang="ja-JP" altLang="en-US"/>
          </a:p>
        </p:txBody>
      </p:sp>
      <p:sp>
        <p:nvSpPr>
          <p:cNvPr id="16" name="Text 13"/>
          <p:cNvSpPr/>
          <p:nvPr/>
        </p:nvSpPr>
        <p:spPr>
          <a:xfrm>
            <a:off x="4315968" y="2122932"/>
            <a:ext cx="35387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Meiryo" pitchFamily="34" charset="0"/>
                <a:ea typeface="Meiryo" pitchFamily="34" charset="-122"/>
                <a:cs typeface="Meiryo" pitchFamily="34" charset="-120"/>
              </a:rPr>
              <a:t>界面・電気化学</a:t>
            </a:r>
            <a:endParaRPr lang="en-US" sz="1800" dirty="0"/>
          </a:p>
        </p:txBody>
      </p:sp>
      <p:sp>
        <p:nvSpPr>
          <p:cNvPr id="17" name="Text 14"/>
          <p:cNvSpPr/>
          <p:nvPr/>
        </p:nvSpPr>
        <p:spPr>
          <a:xfrm>
            <a:off x="4403979" y="2921598"/>
            <a:ext cx="3334512" cy="1691640"/>
          </a:xfrm>
          <a:prstGeom prst="rect">
            <a:avLst/>
          </a:prstGeom>
          <a:noFill/>
          <a:ln/>
        </p:spPr>
        <p:txBody>
          <a:bodyPr wrap="square" lIns="0" tIns="0" rIns="0" bIns="0" rtlCol="0" anchor="t"/>
          <a:lstStyle/>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電気二重層・界面分極</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残留電荷・過渡電流</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電荷の注入・吸着・脱着</a:t>
            </a:r>
            <a:endParaRPr lang="en-US" dirty="0"/>
          </a:p>
        </p:txBody>
      </p:sp>
      <p:sp>
        <p:nvSpPr>
          <p:cNvPr id="18" name="Shape 15"/>
          <p:cNvSpPr/>
          <p:nvPr/>
        </p:nvSpPr>
        <p:spPr>
          <a:xfrm>
            <a:off x="7991856" y="2122932"/>
            <a:ext cx="3538728" cy="2100580"/>
          </a:xfrm>
          <a:prstGeom prst="roundRect">
            <a:avLst>
              <a:gd name="adj" fmla="val 2545"/>
            </a:avLst>
          </a:prstGeom>
          <a:solidFill>
            <a:srgbClr val="FFFFFF"/>
          </a:solidFill>
          <a:ln w="19050">
            <a:solidFill>
              <a:srgbClr val="C77A28"/>
            </a:solidFill>
            <a:prstDash val="solid"/>
          </a:ln>
          <a:effectLst>
            <a:outerShdw blurRad="88900" dist="38100" dir="8100000" algn="bl" rotWithShape="0">
              <a:srgbClr val="000000">
                <a:alpha val="16000"/>
              </a:srgbClr>
            </a:outerShdw>
          </a:effectLst>
        </p:spPr>
        <p:txBody>
          <a:bodyPr/>
          <a:lstStyle/>
          <a:p>
            <a:endParaRPr lang="ja-JP" altLang="en-US"/>
          </a:p>
        </p:txBody>
      </p:sp>
      <p:sp>
        <p:nvSpPr>
          <p:cNvPr id="19" name="Shape 16"/>
          <p:cNvSpPr/>
          <p:nvPr/>
        </p:nvSpPr>
        <p:spPr>
          <a:xfrm>
            <a:off x="7991856" y="2122932"/>
            <a:ext cx="3538728" cy="566928"/>
          </a:xfrm>
          <a:prstGeom prst="rect">
            <a:avLst/>
          </a:prstGeom>
          <a:solidFill>
            <a:srgbClr val="C77A28"/>
          </a:solidFill>
          <a:ln/>
        </p:spPr>
        <p:txBody>
          <a:bodyPr/>
          <a:lstStyle/>
          <a:p>
            <a:endParaRPr lang="ja-JP" altLang="en-US"/>
          </a:p>
        </p:txBody>
      </p:sp>
      <p:sp>
        <p:nvSpPr>
          <p:cNvPr id="20" name="Text 17"/>
          <p:cNvSpPr/>
          <p:nvPr/>
        </p:nvSpPr>
        <p:spPr>
          <a:xfrm>
            <a:off x="7991856" y="2122932"/>
            <a:ext cx="3538728" cy="566928"/>
          </a:xfrm>
          <a:prstGeom prst="rect">
            <a:avLst/>
          </a:prstGeom>
          <a:noFill/>
          <a:ln/>
        </p:spPr>
        <p:txBody>
          <a:bodyPr wrap="square" lIns="0" tIns="0" rIns="0" bIns="0" rtlCol="0" anchor="ctr"/>
          <a:lstStyle/>
          <a:p>
            <a:pPr marL="0" indent="0" algn="ctr">
              <a:buNone/>
            </a:pPr>
            <a:r>
              <a:rPr lang="en-US" sz="1800" b="1" dirty="0">
                <a:solidFill>
                  <a:srgbClr val="FFFFFF"/>
                </a:solidFill>
                <a:latin typeface="Meiryo" pitchFamily="34" charset="0"/>
                <a:ea typeface="Meiryo" pitchFamily="34" charset="-122"/>
                <a:cs typeface="Meiryo" pitchFamily="34" charset="-120"/>
              </a:rPr>
              <a:t>構造</a:t>
            </a:r>
            <a:endParaRPr lang="en-US" sz="1800" dirty="0"/>
          </a:p>
        </p:txBody>
      </p:sp>
      <p:sp>
        <p:nvSpPr>
          <p:cNvPr id="21" name="Text 18"/>
          <p:cNvSpPr/>
          <p:nvPr/>
        </p:nvSpPr>
        <p:spPr>
          <a:xfrm>
            <a:off x="8079867" y="2921598"/>
            <a:ext cx="3334512" cy="1691640"/>
          </a:xfrm>
          <a:prstGeom prst="rect">
            <a:avLst/>
          </a:prstGeom>
          <a:noFill/>
          <a:ln/>
        </p:spPr>
        <p:txBody>
          <a:bodyPr wrap="square" lIns="0" tIns="0" rIns="0" bIns="0" rtlCol="0" anchor="t"/>
          <a:lstStyle/>
          <a:p>
            <a:pPr marL="342900" indent="-342900" algn="l">
              <a:spcAft>
                <a:spcPts val="800"/>
              </a:spcAft>
              <a:buSzPct val="100000"/>
              <a:buChar char="•"/>
            </a:pPr>
            <a:r>
              <a:rPr lang="en-US" altLang="ja-JP" dirty="0" err="1">
                <a:solidFill>
                  <a:srgbClr val="1E293B"/>
                </a:solidFill>
                <a:latin typeface="Meiryo" pitchFamily="34" charset="0"/>
                <a:ea typeface="Meiryo" pitchFamily="34" charset="-122"/>
                <a:cs typeface="Meiryo" pitchFamily="34" charset="-120"/>
              </a:rPr>
              <a:t>FFS</a:t>
            </a:r>
            <a:r>
              <a:rPr lang="en-US" dirty="0" err="1">
                <a:solidFill>
                  <a:srgbClr val="1E293B"/>
                </a:solidFill>
                <a:latin typeface="Meiryo" pitchFamily="34" charset="0"/>
                <a:ea typeface="Meiryo" pitchFamily="34" charset="-122"/>
                <a:cs typeface="Meiryo" pitchFamily="34" charset="-120"/>
              </a:rPr>
              <a:t>電極構造の非対称性</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ライン＆スペース幅</a:t>
            </a:r>
            <a:endParaRPr lang="en-US" dirty="0"/>
          </a:p>
          <a:p>
            <a:pPr marL="342900" indent="-342900" algn="l">
              <a:spcAft>
                <a:spcPts val="800"/>
              </a:spcAft>
              <a:buSzPct val="100000"/>
              <a:buChar char="•"/>
            </a:pPr>
            <a:r>
              <a:rPr lang="en-US" dirty="0">
                <a:solidFill>
                  <a:srgbClr val="1E293B"/>
                </a:solidFill>
                <a:latin typeface="Meiryo" pitchFamily="34" charset="0"/>
                <a:ea typeface="Meiryo" pitchFamily="34" charset="-122"/>
                <a:cs typeface="Meiryo" pitchFamily="34" charset="-120"/>
              </a:rPr>
              <a:t>液晶/PI/SiNx の各界面</a:t>
            </a:r>
            <a:endParaRPr lang="en-US" dirty="0"/>
          </a:p>
        </p:txBody>
      </p:sp>
      <p:sp>
        <p:nvSpPr>
          <p:cNvPr id="22" name="Text 19"/>
          <p:cNvSpPr/>
          <p:nvPr/>
        </p:nvSpPr>
        <p:spPr>
          <a:xfrm>
            <a:off x="640080" y="4473448"/>
            <a:ext cx="10881360" cy="731520"/>
          </a:xfrm>
          <a:prstGeom prst="rect">
            <a:avLst/>
          </a:prstGeom>
          <a:noFill/>
          <a:ln/>
        </p:spPr>
        <p:txBody>
          <a:bodyPr wrap="square" lIns="0" tIns="0" rIns="0" bIns="0" rtlCol="0" anchor="ctr"/>
          <a:lstStyle/>
          <a:p>
            <a:pPr marL="0" indent="0" algn="ctr">
              <a:buNone/>
            </a:pPr>
            <a:r>
              <a:rPr lang="ja-JP" altLang="en-US" sz="2400" i="1" dirty="0">
                <a:solidFill>
                  <a:srgbClr val="6B7A90"/>
                </a:solidFill>
                <a:latin typeface="Meiryo" pitchFamily="34" charset="0"/>
                <a:ea typeface="Meiryo" pitchFamily="34" charset="-122"/>
                <a:cs typeface="Meiryo" pitchFamily="34" charset="-120"/>
              </a:rPr>
              <a:t>実験だけでは各要因の寄与を定量的に分離できない</a:t>
            </a:r>
            <a:endParaRPr lang="en-US" sz="2400" dirty="0"/>
          </a:p>
        </p:txBody>
      </p:sp>
      <p:sp>
        <p:nvSpPr>
          <p:cNvPr id="23" name="Shape 20"/>
          <p:cNvSpPr/>
          <p:nvPr/>
        </p:nvSpPr>
        <p:spPr>
          <a:xfrm>
            <a:off x="1625600" y="5220671"/>
            <a:ext cx="9347200" cy="1191858"/>
          </a:xfrm>
          <a:prstGeom prst="roundRect">
            <a:avLst>
              <a:gd name="adj" fmla="val 9524"/>
            </a:avLst>
          </a:prstGeom>
          <a:solidFill>
            <a:srgbClr val="003399"/>
          </a:solidFill>
          <a:ln/>
          <a:effectLst>
            <a:outerShdw blurRad="88900" dist="38100" dir="8100000" algn="bl" rotWithShape="0">
              <a:srgbClr val="000000">
                <a:alpha val="16000"/>
              </a:srgbClr>
            </a:outerShdw>
          </a:effectLst>
        </p:spPr>
        <p:txBody>
          <a:bodyPr/>
          <a:lstStyle/>
          <a:p>
            <a:endParaRPr lang="ja-JP" altLang="en-US"/>
          </a:p>
        </p:txBody>
      </p:sp>
      <p:sp>
        <p:nvSpPr>
          <p:cNvPr id="24" name="Text 21"/>
          <p:cNvSpPr/>
          <p:nvPr/>
        </p:nvSpPr>
        <p:spPr>
          <a:xfrm>
            <a:off x="1610360" y="5136896"/>
            <a:ext cx="8940800" cy="1538224"/>
          </a:xfrm>
          <a:prstGeom prst="rect">
            <a:avLst/>
          </a:prstGeom>
          <a:noFill/>
          <a:ln/>
        </p:spPr>
        <p:txBody>
          <a:bodyPr wrap="square" lIns="0" tIns="0" rIns="0" bIns="0" rtlCol="0" anchor="ctr"/>
          <a:lstStyle/>
          <a:p>
            <a:pPr marL="0" indent="0" algn="ctr">
              <a:buNone/>
            </a:pPr>
            <a:r>
              <a:rPr lang="ja-JP" altLang="en-US" sz="2400" dirty="0">
                <a:solidFill>
                  <a:srgbClr val="BFD6F5"/>
                </a:solidFill>
                <a:latin typeface="Meiryo" pitchFamily="34" charset="0"/>
                <a:ea typeface="Meiryo" pitchFamily="34" charset="-122"/>
                <a:cs typeface="Meiryo" pitchFamily="34" charset="-120"/>
              </a:rPr>
              <a:t>液晶・イオン輸送・電気化学・回路を統合した </a:t>
            </a:r>
            <a:br>
              <a:rPr lang="en-US" altLang="ja-JP" sz="2400" dirty="0">
                <a:solidFill>
                  <a:srgbClr val="BFD6F5"/>
                </a:solidFill>
                <a:latin typeface="Meiryo" pitchFamily="34" charset="0"/>
                <a:ea typeface="Meiryo" pitchFamily="34" charset="-122"/>
                <a:cs typeface="Meiryo" pitchFamily="34" charset="-120"/>
              </a:rPr>
            </a:br>
            <a:r>
              <a:rPr lang="en-US" altLang="ja-JP" sz="2800" b="1" dirty="0">
                <a:solidFill>
                  <a:schemeClr val="bg1"/>
                </a:solidFill>
                <a:latin typeface="Meiryo" pitchFamily="34" charset="0"/>
                <a:ea typeface="Meiryo" pitchFamily="34" charset="-122"/>
                <a:cs typeface="Meiryo" pitchFamily="34" charset="-120"/>
              </a:rPr>
              <a:t>COMSOL Multiphysics</a:t>
            </a:r>
            <a:r>
              <a:rPr lang="en-US" altLang="ja-JP" sz="2800" b="1" baseline="30000" dirty="0">
                <a:solidFill>
                  <a:schemeClr val="bg1"/>
                </a:solidFill>
                <a:latin typeface="Meiryo" pitchFamily="34" charset="0"/>
                <a:ea typeface="Meiryo" pitchFamily="34" charset="-122"/>
                <a:cs typeface="Meiryo" pitchFamily="34" charset="-120"/>
              </a:rPr>
              <a:t>®</a:t>
            </a:r>
            <a:r>
              <a:rPr lang="ja-JP" altLang="en-US" sz="2800" dirty="0">
                <a:solidFill>
                  <a:schemeClr val="bg1"/>
                </a:solidFill>
                <a:latin typeface="Meiryo" pitchFamily="34" charset="0"/>
                <a:ea typeface="Meiryo" pitchFamily="34" charset="-122"/>
                <a:cs typeface="Meiryo" pitchFamily="34" charset="-120"/>
              </a:rPr>
              <a:t>による連成解析</a:t>
            </a:r>
            <a:endParaRPr lang="en-US" sz="2000" dirty="0">
              <a:solidFill>
                <a:schemeClr val="bg1"/>
              </a:solidFill>
            </a:endParaRPr>
          </a:p>
        </p:txBody>
      </p:sp>
      <p:pic>
        <p:nvPicPr>
          <p:cNvPr id="25" name="Picture 8" descr="jnc-300dpi-w600">
            <a:extLst>
              <a:ext uri="{FF2B5EF4-FFF2-40B4-BE49-F238E27FC236}">
                <a16:creationId xmlns:a16="http://schemas.microsoft.com/office/drawing/2014/main" id="{457BA596-857C-DE3E-AE86-9FA0671C4B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テキスト ボックス 2">
            <a:extLst>
              <a:ext uri="{FF2B5EF4-FFF2-40B4-BE49-F238E27FC236}">
                <a16:creationId xmlns:a16="http://schemas.microsoft.com/office/drawing/2014/main" id="{2EBB45F9-A9ED-297A-C25B-A63A2EA30CB2}"/>
              </a:ext>
            </a:extLst>
          </p:cNvPr>
          <p:cNvSpPr txBox="1"/>
          <p:nvPr/>
        </p:nvSpPr>
        <p:spPr>
          <a:xfrm>
            <a:off x="1435011" y="1224919"/>
            <a:ext cx="8905002" cy="707886"/>
          </a:xfrm>
          <a:prstGeom prst="rect">
            <a:avLst/>
          </a:prstGeom>
          <a:noFill/>
        </p:spPr>
        <p:txBody>
          <a:bodyPr wrap="none" rtlCol="0">
            <a:spAutoFit/>
          </a:bodyPr>
          <a:lstStyle/>
          <a:p>
            <a:r>
              <a:rPr kumimoji="1" lang="ja-JP" altLang="en-US" sz="2000" dirty="0"/>
              <a:t>フリッカーの根本原因は未だ十分に解明されておらず、</a:t>
            </a:r>
            <a:endParaRPr kumimoji="1" lang="en-US" altLang="ja-JP" sz="2000" dirty="0"/>
          </a:p>
          <a:p>
            <a:r>
              <a:rPr kumimoji="1" lang="ja-JP" altLang="en-US" sz="2000" dirty="0"/>
              <a:t>　産業界では材料選定や駆動条件の最適化による経験的な対策が主流である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jnc_bar.png"/>
          <p:cNvPicPr>
            <a:picLocks noChangeAspect="1"/>
          </p:cNvPicPr>
          <p:nvPr/>
        </p:nvPicPr>
        <p:blipFill>
          <a:blip r:embed="rId3"/>
          <a:stretch>
            <a:fillRect/>
          </a:stretch>
        </p:blipFill>
        <p:spPr>
          <a:xfrm>
            <a:off x="0" y="0"/>
            <a:ext cx="12191695" cy="457200"/>
          </a:xfrm>
          <a:prstGeom prst="rect">
            <a:avLst/>
          </a:prstGeom>
        </p:spPr>
      </p:pic>
      <p:sp>
        <p:nvSpPr>
          <p:cNvPr id="4" name="Text 1"/>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4 / 10</a:t>
            </a:r>
            <a:endParaRPr lang="en-US" sz="1100" dirty="0"/>
          </a:p>
        </p:txBody>
      </p:sp>
      <p:sp>
        <p:nvSpPr>
          <p:cNvPr id="5" name="Text 2"/>
          <p:cNvSpPr/>
          <p:nvPr/>
        </p:nvSpPr>
        <p:spPr>
          <a:xfrm>
            <a:off x="4572000" y="6585991"/>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1" y="33000"/>
            <a:ext cx="948324" cy="393794"/>
          </a:xfrm>
          <a:prstGeom prst="rect">
            <a:avLst/>
          </a:prstGeom>
          <a:noFill/>
          <a:ln/>
        </p:spPr>
        <p:txBody>
          <a:bodyPr wrap="square" lIns="0" tIns="0" rIns="0" bIns="0" rtlCol="0" anchor="ctr"/>
          <a:lstStyle/>
          <a:p>
            <a:pPr marL="0" indent="0" algn="ctr">
              <a:buNone/>
            </a:pPr>
            <a:r>
              <a:rPr lang="en-US" sz="1900" b="1" dirty="0">
                <a:solidFill>
                  <a:srgbClr val="FFFFFF"/>
                </a:solidFill>
              </a:rPr>
              <a:t>1</a:t>
            </a:r>
            <a:r>
              <a:rPr lang="en-US" sz="1500" dirty="0">
                <a:solidFill>
                  <a:srgbClr val="FFFFFF"/>
                </a:solidFill>
                <a:latin typeface="Meiryo" pitchFamily="34" charset="0"/>
                <a:ea typeface="Meiryo" pitchFamily="34" charset="-122"/>
                <a:cs typeface="Meiryo" pitchFamily="34" charset="-120"/>
              </a:rPr>
              <a:t>  背景</a:t>
            </a:r>
            <a:endParaRPr lang="en-US" sz="1900" dirty="0"/>
          </a:p>
        </p:txBody>
      </p:sp>
      <p:sp>
        <p:nvSpPr>
          <p:cNvPr id="8" name="Text 5"/>
          <p:cNvSpPr/>
          <p:nvPr/>
        </p:nvSpPr>
        <p:spPr>
          <a:xfrm>
            <a:off x="1872414" y="487739"/>
            <a:ext cx="8778240" cy="658368"/>
          </a:xfrm>
          <a:prstGeom prst="rect">
            <a:avLst/>
          </a:prstGeom>
          <a:noFill/>
          <a:ln/>
        </p:spPr>
        <p:txBody>
          <a:bodyPr wrap="square" lIns="0" tIns="0" rIns="0" bIns="0" rtlCol="0" anchor="ctr"/>
          <a:lstStyle/>
          <a:p>
            <a:pPr marL="0" indent="0" algn="l">
              <a:buNone/>
            </a:pPr>
            <a:r>
              <a:rPr lang="en-US" sz="2400" b="1" dirty="0">
                <a:solidFill>
                  <a:srgbClr val="003399"/>
                </a:solidFill>
                <a:latin typeface="Meiryo" pitchFamily="34" charset="0"/>
                <a:ea typeface="Meiryo" pitchFamily="34" charset="-122"/>
                <a:cs typeface="Meiryo" pitchFamily="34" charset="-120"/>
              </a:rPr>
              <a:t>なぜ FFS か — 電極構造の非対称性が電荷蓄積を生む</a:t>
            </a:r>
            <a:endParaRPr lang="en-US" sz="2400" dirty="0"/>
          </a:p>
        </p:txBody>
      </p:sp>
      <p:sp>
        <p:nvSpPr>
          <p:cNvPr id="9" name="Shape 6"/>
          <p:cNvSpPr/>
          <p:nvPr/>
        </p:nvSpPr>
        <p:spPr>
          <a:xfrm>
            <a:off x="502920" y="1032279"/>
            <a:ext cx="11201400" cy="0"/>
          </a:xfrm>
          <a:prstGeom prst="line">
            <a:avLst/>
          </a:prstGeom>
          <a:noFill/>
          <a:ln w="19050">
            <a:solidFill>
              <a:srgbClr val="CFE0F2"/>
            </a:solidFill>
            <a:prstDash val="solid"/>
          </a:ln>
        </p:spPr>
        <p:txBody>
          <a:bodyPr/>
          <a:lstStyle/>
          <a:p>
            <a:endParaRPr lang="ja-JP" altLang="en-US"/>
          </a:p>
        </p:txBody>
      </p:sp>
      <p:sp>
        <p:nvSpPr>
          <p:cNvPr id="10" name="Shape 7"/>
          <p:cNvSpPr/>
          <p:nvPr/>
        </p:nvSpPr>
        <p:spPr>
          <a:xfrm>
            <a:off x="228919" y="1314974"/>
            <a:ext cx="5660037" cy="4322397"/>
          </a:xfrm>
          <a:prstGeom prst="roundRect">
            <a:avLst>
              <a:gd name="adj" fmla="val 2540"/>
            </a:avLst>
          </a:prstGeom>
          <a:solidFill>
            <a:srgbClr val="FFFFFF"/>
          </a:solidFill>
          <a:ln w="19050">
            <a:solidFill>
              <a:srgbClr val="8DBF8D"/>
            </a:solidFill>
            <a:prstDash val="solid"/>
          </a:ln>
          <a:effectLst>
            <a:outerShdw blurRad="88900" dist="38100" dir="8100000" algn="bl" rotWithShape="0">
              <a:srgbClr val="000000">
                <a:alpha val="16000"/>
              </a:srgbClr>
            </a:outerShdw>
          </a:effectLst>
        </p:spPr>
        <p:txBody>
          <a:bodyPr/>
          <a:lstStyle/>
          <a:p>
            <a:endParaRPr lang="ja-JP" altLang="en-US"/>
          </a:p>
        </p:txBody>
      </p:sp>
      <p:sp>
        <p:nvSpPr>
          <p:cNvPr id="11" name="Shape 8"/>
          <p:cNvSpPr/>
          <p:nvPr/>
        </p:nvSpPr>
        <p:spPr>
          <a:xfrm>
            <a:off x="228919" y="1206190"/>
            <a:ext cx="5660038" cy="390492"/>
          </a:xfrm>
          <a:prstGeom prst="rect">
            <a:avLst/>
          </a:prstGeom>
          <a:solidFill>
            <a:srgbClr val="2E8B57"/>
          </a:solidFill>
          <a:ln/>
        </p:spPr>
        <p:txBody>
          <a:bodyPr/>
          <a:lstStyle/>
          <a:p>
            <a:endParaRPr lang="ja-JP" altLang="en-US"/>
          </a:p>
        </p:txBody>
      </p:sp>
      <p:sp>
        <p:nvSpPr>
          <p:cNvPr id="12" name="Text 9"/>
          <p:cNvSpPr/>
          <p:nvPr/>
        </p:nvSpPr>
        <p:spPr>
          <a:xfrm>
            <a:off x="674620" y="1162122"/>
            <a:ext cx="4937965"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Meiryo" pitchFamily="34" charset="0"/>
                <a:ea typeface="Meiryo" pitchFamily="34" charset="-122"/>
                <a:cs typeface="Meiryo" pitchFamily="34" charset="-120"/>
              </a:rPr>
              <a:t>TN / VA / IPS モード（対称構造）</a:t>
            </a:r>
            <a:endParaRPr lang="en-US" sz="1600" dirty="0"/>
          </a:p>
        </p:txBody>
      </p:sp>
      <p:sp>
        <p:nvSpPr>
          <p:cNvPr id="19" name="Text 16"/>
          <p:cNvSpPr/>
          <p:nvPr/>
        </p:nvSpPr>
        <p:spPr>
          <a:xfrm>
            <a:off x="474163" y="1688728"/>
            <a:ext cx="762918" cy="274320"/>
          </a:xfrm>
          <a:prstGeom prst="rect">
            <a:avLst/>
          </a:prstGeom>
          <a:noFill/>
          <a:ln/>
        </p:spPr>
        <p:txBody>
          <a:bodyPr wrap="square" lIns="0" tIns="0" rIns="0" bIns="0" rtlCol="0" anchor="ctr"/>
          <a:lstStyle/>
          <a:p>
            <a:pPr marL="0" indent="0" algn="ctr">
              <a:buNone/>
            </a:pPr>
            <a:r>
              <a:rPr lang="en-US" sz="1000" b="1" dirty="0">
                <a:solidFill>
                  <a:srgbClr val="6B7A90"/>
                </a:solidFill>
                <a:latin typeface="Meiryo" pitchFamily="34" charset="0"/>
                <a:ea typeface="Meiryo" pitchFamily="34" charset="-122"/>
                <a:cs typeface="Meiryo" pitchFamily="34" charset="-120"/>
              </a:rPr>
              <a:t>対称電場</a:t>
            </a:r>
            <a:endParaRPr lang="en-US" sz="1000" b="1" dirty="0"/>
          </a:p>
        </p:txBody>
      </p:sp>
      <p:sp>
        <p:nvSpPr>
          <p:cNvPr id="21" name="Shape 18"/>
          <p:cNvSpPr/>
          <p:nvPr/>
        </p:nvSpPr>
        <p:spPr>
          <a:xfrm>
            <a:off x="5993782" y="1322100"/>
            <a:ext cx="6087382" cy="4353276"/>
          </a:xfrm>
          <a:prstGeom prst="roundRect">
            <a:avLst>
              <a:gd name="adj" fmla="val 2540"/>
            </a:avLst>
          </a:prstGeom>
          <a:solidFill>
            <a:srgbClr val="FFFFFF"/>
          </a:solidFill>
          <a:ln w="19050">
            <a:solidFill>
              <a:srgbClr val="E0A38A"/>
            </a:solidFill>
            <a:prstDash val="solid"/>
          </a:ln>
          <a:effectLst>
            <a:outerShdw blurRad="88900" dist="38100" dir="8100000" algn="bl" rotWithShape="0">
              <a:srgbClr val="000000">
                <a:alpha val="16000"/>
              </a:srgbClr>
            </a:outerShdw>
          </a:effectLst>
        </p:spPr>
        <p:txBody>
          <a:bodyPr/>
          <a:lstStyle/>
          <a:p>
            <a:endParaRPr lang="ja-JP" altLang="en-US"/>
          </a:p>
        </p:txBody>
      </p:sp>
      <p:sp>
        <p:nvSpPr>
          <p:cNvPr id="22" name="Shape 19"/>
          <p:cNvSpPr/>
          <p:nvPr/>
        </p:nvSpPr>
        <p:spPr>
          <a:xfrm>
            <a:off x="5993782" y="1206190"/>
            <a:ext cx="6087382" cy="366694"/>
          </a:xfrm>
          <a:prstGeom prst="rect">
            <a:avLst/>
          </a:prstGeom>
          <a:solidFill>
            <a:srgbClr val="C0392B"/>
          </a:solidFill>
          <a:ln/>
        </p:spPr>
        <p:txBody>
          <a:bodyPr/>
          <a:lstStyle/>
          <a:p>
            <a:endParaRPr lang="ja-JP" altLang="en-US"/>
          </a:p>
        </p:txBody>
      </p:sp>
      <p:sp>
        <p:nvSpPr>
          <p:cNvPr id="23" name="Text 20"/>
          <p:cNvSpPr/>
          <p:nvPr/>
        </p:nvSpPr>
        <p:spPr>
          <a:xfrm>
            <a:off x="6178808" y="1140088"/>
            <a:ext cx="5193792" cy="548640"/>
          </a:xfrm>
          <a:prstGeom prst="rect">
            <a:avLst/>
          </a:prstGeom>
          <a:noFill/>
          <a:ln/>
        </p:spPr>
        <p:txBody>
          <a:bodyPr wrap="square" lIns="0" tIns="0" rIns="0" bIns="0" rtlCol="0" anchor="ctr"/>
          <a:lstStyle/>
          <a:p>
            <a:pPr marL="0" indent="0" algn="ctr">
              <a:buNone/>
            </a:pPr>
            <a:r>
              <a:rPr lang="en-US" sz="1600" b="1" dirty="0">
                <a:solidFill>
                  <a:srgbClr val="FFFFFF"/>
                </a:solidFill>
                <a:latin typeface="Meiryo" pitchFamily="34" charset="0"/>
                <a:ea typeface="Meiryo" pitchFamily="34" charset="-122"/>
                <a:cs typeface="Meiryo" pitchFamily="34" charset="-120"/>
              </a:rPr>
              <a:t>FFS モード（非対称構造）</a:t>
            </a:r>
            <a:endParaRPr lang="en-US" sz="1600" dirty="0"/>
          </a:p>
        </p:txBody>
      </p:sp>
      <p:sp>
        <p:nvSpPr>
          <p:cNvPr id="31" name="Text 28"/>
          <p:cNvSpPr/>
          <p:nvPr/>
        </p:nvSpPr>
        <p:spPr>
          <a:xfrm>
            <a:off x="7532120" y="2592774"/>
            <a:ext cx="274320" cy="182880"/>
          </a:xfrm>
          <a:prstGeom prst="rect">
            <a:avLst/>
          </a:prstGeom>
          <a:noFill/>
          <a:ln/>
        </p:spPr>
        <p:txBody>
          <a:bodyPr wrap="square" lIns="0" tIns="0" rIns="0" bIns="0" rtlCol="0" anchor="ctr"/>
          <a:lstStyle/>
          <a:p>
            <a:pPr marL="0" indent="0" algn="ctr">
              <a:buNone/>
            </a:pPr>
            <a:endParaRPr lang="en-US" sz="1200" dirty="0"/>
          </a:p>
        </p:txBody>
      </p:sp>
      <p:sp>
        <p:nvSpPr>
          <p:cNvPr id="33" name="Text 30"/>
          <p:cNvSpPr/>
          <p:nvPr/>
        </p:nvSpPr>
        <p:spPr>
          <a:xfrm>
            <a:off x="6107208" y="1798133"/>
            <a:ext cx="1002306" cy="274320"/>
          </a:xfrm>
          <a:prstGeom prst="rect">
            <a:avLst/>
          </a:prstGeom>
          <a:noFill/>
          <a:ln/>
        </p:spPr>
        <p:txBody>
          <a:bodyPr wrap="square" lIns="0" tIns="0" rIns="0" bIns="0" rtlCol="0" anchor="ctr"/>
          <a:lstStyle/>
          <a:p>
            <a:pPr marL="0" indent="0" algn="ctr">
              <a:buNone/>
            </a:pPr>
            <a:r>
              <a:rPr lang="en-US" sz="1000" dirty="0">
                <a:solidFill>
                  <a:srgbClr val="C0392B"/>
                </a:solidFill>
                <a:latin typeface="Meiryo" pitchFamily="34" charset="0"/>
                <a:ea typeface="Meiryo" pitchFamily="34" charset="-122"/>
                <a:cs typeface="Meiryo" pitchFamily="34" charset="-120"/>
              </a:rPr>
              <a:t>電荷蓄積</a:t>
            </a:r>
            <a:endParaRPr lang="en-US" sz="1000" dirty="0"/>
          </a:p>
        </p:txBody>
      </p:sp>
      <p:sp>
        <p:nvSpPr>
          <p:cNvPr id="35" name="Shape 32"/>
          <p:cNvSpPr/>
          <p:nvPr/>
        </p:nvSpPr>
        <p:spPr>
          <a:xfrm>
            <a:off x="1430654" y="5876046"/>
            <a:ext cx="9598730" cy="709945"/>
          </a:xfrm>
          <a:prstGeom prst="roundRect">
            <a:avLst>
              <a:gd name="adj" fmla="val 8333"/>
            </a:avLst>
          </a:prstGeom>
          <a:solidFill>
            <a:srgbClr val="EAF1FB"/>
          </a:solidFill>
          <a:ln w="19050">
            <a:solidFill>
              <a:srgbClr val="9FC0E8"/>
            </a:solidFill>
            <a:prstDash val="solid"/>
          </a:ln>
        </p:spPr>
        <p:txBody>
          <a:bodyPr/>
          <a:lstStyle/>
          <a:p>
            <a:endParaRPr lang="ja-JP" altLang="en-US"/>
          </a:p>
        </p:txBody>
      </p:sp>
      <p:sp>
        <p:nvSpPr>
          <p:cNvPr id="36" name="Text 33"/>
          <p:cNvSpPr/>
          <p:nvPr/>
        </p:nvSpPr>
        <p:spPr>
          <a:xfrm>
            <a:off x="2672449" y="5772828"/>
            <a:ext cx="7036090" cy="914400"/>
          </a:xfrm>
          <a:prstGeom prst="rect">
            <a:avLst/>
          </a:prstGeom>
          <a:noFill/>
          <a:ln/>
        </p:spPr>
        <p:txBody>
          <a:bodyPr wrap="square" lIns="0" tIns="0" rIns="0" bIns="0" rtlCol="0" anchor="ctr"/>
          <a:lstStyle/>
          <a:p>
            <a:pPr marL="0" indent="0" algn="ctr">
              <a:lnSpc>
                <a:spcPct val="125000"/>
              </a:lnSpc>
              <a:buNone/>
            </a:pPr>
            <a:r>
              <a:rPr lang="en-US" sz="1600" dirty="0" err="1">
                <a:solidFill>
                  <a:srgbClr val="1E293B"/>
                </a:solidFill>
                <a:latin typeface="Meiryo" pitchFamily="34" charset="0"/>
                <a:ea typeface="Meiryo" pitchFamily="34" charset="-122"/>
                <a:cs typeface="Meiryo" pitchFamily="34" charset="-120"/>
              </a:rPr>
              <a:t>複雑な非対称構造と連成物理を同時に扱える</a:t>
            </a:r>
            <a:r>
              <a:rPr lang="en-US" sz="1600" dirty="0">
                <a:solidFill>
                  <a:srgbClr val="1E293B"/>
                </a:solidFill>
                <a:latin typeface="Meiryo" pitchFamily="34" charset="0"/>
                <a:ea typeface="Meiryo" pitchFamily="34" charset="-122"/>
                <a:cs typeface="Meiryo" pitchFamily="34" charset="-120"/>
              </a:rPr>
              <a:t> COMSOL</a:t>
            </a:r>
            <a:r>
              <a:rPr lang="ja-JP" altLang="en-US" sz="1600" dirty="0">
                <a:solidFill>
                  <a:srgbClr val="1E293B"/>
                </a:solidFill>
                <a:latin typeface="Meiryo" pitchFamily="34" charset="0"/>
                <a:ea typeface="Meiryo" pitchFamily="34" charset="-122"/>
                <a:cs typeface="Meiryo" pitchFamily="34" charset="-120"/>
              </a:rPr>
              <a:t> </a:t>
            </a:r>
            <a:r>
              <a:rPr lang="en-US" altLang="ja-JP" sz="1600" dirty="0" err="1">
                <a:solidFill>
                  <a:srgbClr val="1E293B"/>
                </a:solidFill>
                <a:latin typeface="Meiryo" pitchFamily="34" charset="0"/>
                <a:ea typeface="Meiryo" pitchFamily="34" charset="-122"/>
                <a:cs typeface="Meiryo" pitchFamily="34" charset="-120"/>
              </a:rPr>
              <a:t>Multiphysics</a:t>
            </a:r>
            <a:r>
              <a:rPr lang="en-US" sz="1600" dirty="0" err="1">
                <a:solidFill>
                  <a:srgbClr val="1E293B"/>
                </a:solidFill>
                <a:latin typeface="Meiryo" pitchFamily="34" charset="0"/>
                <a:ea typeface="Meiryo" pitchFamily="34" charset="-122"/>
                <a:cs typeface="Meiryo" pitchFamily="34" charset="-120"/>
              </a:rPr>
              <a:t>を用い</a:t>
            </a:r>
            <a:r>
              <a:rPr lang="ja-JP" altLang="en-US" sz="1600" dirty="0">
                <a:solidFill>
                  <a:srgbClr val="1E293B"/>
                </a:solidFill>
                <a:latin typeface="Meiryo" pitchFamily="34" charset="0"/>
                <a:ea typeface="Meiryo" pitchFamily="34" charset="-122"/>
                <a:cs typeface="Meiryo" pitchFamily="34" charset="-120"/>
              </a:rPr>
              <a:t>、</a:t>
            </a:r>
            <a:r>
              <a:rPr lang="en-US" sz="1600" dirty="0" err="1">
                <a:solidFill>
                  <a:srgbClr val="1E293B"/>
                </a:solidFill>
                <a:latin typeface="Meiryo" pitchFamily="34" charset="0"/>
                <a:ea typeface="Meiryo" pitchFamily="34" charset="-122"/>
                <a:cs typeface="Meiryo" pitchFamily="34" charset="-120"/>
              </a:rPr>
              <a:t>フリッカーの各要因を切り分けて評価する基盤を確立する</a:t>
            </a:r>
            <a:endParaRPr lang="en-US" dirty="0"/>
          </a:p>
        </p:txBody>
      </p:sp>
      <p:pic>
        <p:nvPicPr>
          <p:cNvPr id="38" name="グラフィックス 37">
            <a:extLst>
              <a:ext uri="{FF2B5EF4-FFF2-40B4-BE49-F238E27FC236}">
                <a16:creationId xmlns:a16="http://schemas.microsoft.com/office/drawing/2014/main" id="{46FCFED4-DC19-64BA-04DE-A9B35DE751E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8324" y="1674044"/>
            <a:ext cx="4834423" cy="1520785"/>
          </a:xfrm>
          <a:prstGeom prst="rect">
            <a:avLst/>
          </a:prstGeom>
        </p:spPr>
      </p:pic>
      <p:pic>
        <p:nvPicPr>
          <p:cNvPr id="40" name="グラフィックス 39">
            <a:extLst>
              <a:ext uri="{FF2B5EF4-FFF2-40B4-BE49-F238E27FC236}">
                <a16:creationId xmlns:a16="http://schemas.microsoft.com/office/drawing/2014/main" id="{711F16AD-4C39-150C-9163-4C9540D243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3498" y="3250166"/>
            <a:ext cx="4916662" cy="2699581"/>
          </a:xfrm>
          <a:prstGeom prst="rect">
            <a:avLst/>
          </a:prstGeom>
        </p:spPr>
      </p:pic>
      <p:sp>
        <p:nvSpPr>
          <p:cNvPr id="42" name="Text 17">
            <a:extLst>
              <a:ext uri="{FF2B5EF4-FFF2-40B4-BE49-F238E27FC236}">
                <a16:creationId xmlns:a16="http://schemas.microsoft.com/office/drawing/2014/main" id="{3CA78062-235B-4450-6A80-68A6B0C88FFE}"/>
              </a:ext>
            </a:extLst>
          </p:cNvPr>
          <p:cNvSpPr/>
          <p:nvPr/>
        </p:nvSpPr>
        <p:spPr>
          <a:xfrm>
            <a:off x="424850" y="4925639"/>
            <a:ext cx="2133332" cy="518785"/>
          </a:xfrm>
          <a:prstGeom prst="rect">
            <a:avLst/>
          </a:prstGeom>
          <a:noFill/>
          <a:ln/>
        </p:spPr>
        <p:txBody>
          <a:bodyPr wrap="square" lIns="0" tIns="0" rIns="0" bIns="0" rtlCol="0" anchor="t"/>
          <a:lstStyle/>
          <a:p>
            <a:pPr algn="l">
              <a:spcAft>
                <a:spcPts val="800"/>
              </a:spcAft>
              <a:buSzPct val="100000"/>
            </a:pPr>
            <a:r>
              <a:rPr lang="ja-JP" altLang="en-US" sz="1200" dirty="0">
                <a:solidFill>
                  <a:srgbClr val="1E293B"/>
                </a:solidFill>
                <a:latin typeface="Meiryo" pitchFamily="34" charset="0"/>
                <a:ea typeface="Meiryo" pitchFamily="34" charset="-122"/>
                <a:cs typeface="Meiryo" pitchFamily="34" charset="-120"/>
              </a:rPr>
              <a:t>・</a:t>
            </a:r>
            <a:r>
              <a:rPr lang="en-US" sz="1200" dirty="0" err="1">
                <a:solidFill>
                  <a:srgbClr val="1E293B"/>
                </a:solidFill>
                <a:latin typeface="Meiryo" pitchFamily="34" charset="0"/>
                <a:ea typeface="Meiryo" pitchFamily="34" charset="-122"/>
                <a:cs typeface="Meiryo" pitchFamily="34" charset="-120"/>
              </a:rPr>
              <a:t>液晶層と電極間に電位差が</a:t>
            </a:r>
            <a:br>
              <a:rPr lang="en-US" sz="1200" dirty="0">
                <a:solidFill>
                  <a:srgbClr val="1E293B"/>
                </a:solidFill>
                <a:latin typeface="Meiryo" pitchFamily="34" charset="0"/>
                <a:ea typeface="Meiryo" pitchFamily="34" charset="-122"/>
                <a:cs typeface="Meiryo" pitchFamily="34" charset="-120"/>
              </a:rPr>
            </a:br>
            <a:r>
              <a:rPr lang="ja-JP" altLang="en-US" sz="1200" dirty="0">
                <a:solidFill>
                  <a:srgbClr val="1E293B"/>
                </a:solidFill>
                <a:latin typeface="Meiryo" pitchFamily="34" charset="0"/>
                <a:ea typeface="Meiryo" pitchFamily="34" charset="-122"/>
                <a:cs typeface="Meiryo" pitchFamily="34" charset="-120"/>
              </a:rPr>
              <a:t>　　　　　　　　</a:t>
            </a:r>
            <a:r>
              <a:rPr lang="en-US" sz="1200" dirty="0" err="1">
                <a:solidFill>
                  <a:srgbClr val="1E293B"/>
                </a:solidFill>
                <a:latin typeface="Meiryo" pitchFamily="34" charset="0"/>
                <a:ea typeface="Meiryo" pitchFamily="34" charset="-122"/>
                <a:cs typeface="Meiryo" pitchFamily="34" charset="-120"/>
              </a:rPr>
              <a:t>生じにくい</a:t>
            </a:r>
            <a:endParaRPr lang="en-US" sz="1200" dirty="0"/>
          </a:p>
          <a:p>
            <a:pPr algn="l">
              <a:buSzPct val="100000"/>
            </a:pPr>
            <a:r>
              <a:rPr lang="ja-JP" altLang="en-US" sz="1200" b="1" dirty="0">
                <a:solidFill>
                  <a:srgbClr val="2E8B57"/>
                </a:solidFill>
                <a:latin typeface="Meiryo" pitchFamily="34" charset="0"/>
                <a:ea typeface="Meiryo" pitchFamily="34" charset="-122"/>
                <a:cs typeface="Meiryo" pitchFamily="34" charset="-120"/>
              </a:rPr>
              <a:t>・</a:t>
            </a:r>
            <a:r>
              <a:rPr lang="en-US" sz="1200" b="1" dirty="0" err="1">
                <a:solidFill>
                  <a:srgbClr val="2E8B57"/>
                </a:solidFill>
                <a:latin typeface="Meiryo" pitchFamily="34" charset="0"/>
                <a:ea typeface="Meiryo" pitchFamily="34" charset="-122"/>
                <a:cs typeface="Meiryo" pitchFamily="34" charset="-120"/>
              </a:rPr>
              <a:t>フリッカーのリスク：低</a:t>
            </a:r>
            <a:endParaRPr lang="en-US" sz="1300" dirty="0"/>
          </a:p>
        </p:txBody>
      </p:sp>
      <p:pic>
        <p:nvPicPr>
          <p:cNvPr id="44" name="グラフィックス 43">
            <a:extLst>
              <a:ext uri="{FF2B5EF4-FFF2-40B4-BE49-F238E27FC236}">
                <a16:creationId xmlns:a16="http://schemas.microsoft.com/office/drawing/2014/main" id="{BF47069B-B49E-FD9F-C7F7-CEBDC47086D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0494" y="1657686"/>
            <a:ext cx="5748329" cy="3897727"/>
          </a:xfrm>
          <a:prstGeom prst="rect">
            <a:avLst/>
          </a:prstGeom>
        </p:spPr>
      </p:pic>
      <p:sp>
        <p:nvSpPr>
          <p:cNvPr id="46" name="Text 31">
            <a:extLst>
              <a:ext uri="{FF2B5EF4-FFF2-40B4-BE49-F238E27FC236}">
                <a16:creationId xmlns:a16="http://schemas.microsoft.com/office/drawing/2014/main" id="{48E71CB9-6395-009B-DD50-4A8846C9C73D}"/>
              </a:ext>
            </a:extLst>
          </p:cNvPr>
          <p:cNvSpPr/>
          <p:nvPr/>
        </p:nvSpPr>
        <p:spPr>
          <a:xfrm>
            <a:off x="6055434" y="4409132"/>
            <a:ext cx="2720270" cy="853753"/>
          </a:xfrm>
          <a:prstGeom prst="rect">
            <a:avLst/>
          </a:prstGeom>
          <a:noFill/>
          <a:ln/>
        </p:spPr>
        <p:txBody>
          <a:bodyPr wrap="square" lIns="0" tIns="0" rIns="0" bIns="0" rtlCol="0" anchor="t"/>
          <a:lstStyle/>
          <a:p>
            <a:pPr algn="l">
              <a:spcAft>
                <a:spcPts val="700"/>
              </a:spcAft>
              <a:buSzPct val="100000"/>
            </a:pPr>
            <a:r>
              <a:rPr lang="ja-JP" altLang="en-US" sz="1300" dirty="0">
                <a:solidFill>
                  <a:srgbClr val="1E293B"/>
                </a:solidFill>
                <a:latin typeface="Meiryo" pitchFamily="34" charset="0"/>
                <a:ea typeface="Meiryo" pitchFamily="34" charset="-122"/>
                <a:cs typeface="Meiryo" pitchFamily="34" charset="-120"/>
              </a:rPr>
              <a:t>・</a:t>
            </a:r>
            <a:r>
              <a:rPr lang="en-US" sz="1300" dirty="0" err="1">
                <a:solidFill>
                  <a:srgbClr val="1E293B"/>
                </a:solidFill>
                <a:latin typeface="Meiryo" pitchFamily="34" charset="0"/>
                <a:ea typeface="Meiryo" pitchFamily="34" charset="-122"/>
                <a:cs typeface="Meiryo" pitchFamily="34" charset="-120"/>
              </a:rPr>
              <a:t>電気的パスが左右で非対称</a:t>
            </a:r>
            <a:endParaRPr lang="en-US" sz="1300" dirty="0"/>
          </a:p>
          <a:p>
            <a:pPr algn="l">
              <a:spcAft>
                <a:spcPts val="700"/>
              </a:spcAft>
              <a:buSzPct val="100000"/>
            </a:pPr>
            <a:r>
              <a:rPr lang="ja-JP" altLang="en-US" sz="1300" dirty="0">
                <a:solidFill>
                  <a:srgbClr val="1E293B"/>
                </a:solidFill>
                <a:latin typeface="Meiryo" pitchFamily="34" charset="0"/>
                <a:ea typeface="Meiryo" pitchFamily="34" charset="-122"/>
                <a:cs typeface="Meiryo" pitchFamily="34" charset="-120"/>
              </a:rPr>
              <a:t>・</a:t>
            </a:r>
            <a:r>
              <a:rPr lang="en-US" sz="1300" dirty="0" err="1">
                <a:solidFill>
                  <a:srgbClr val="1E293B"/>
                </a:solidFill>
                <a:latin typeface="Meiryo" pitchFamily="34" charset="0"/>
                <a:ea typeface="Meiryo" pitchFamily="34" charset="-122"/>
                <a:cs typeface="Meiryo" pitchFamily="34" charset="-120"/>
              </a:rPr>
              <a:t>界面で電荷が蓄積</a:t>
            </a:r>
            <a:br>
              <a:rPr lang="en-US" sz="1300" dirty="0">
                <a:solidFill>
                  <a:srgbClr val="1E293B"/>
                </a:solidFill>
                <a:latin typeface="Meiryo" pitchFamily="34" charset="0"/>
                <a:ea typeface="Meiryo" pitchFamily="34" charset="-122"/>
                <a:cs typeface="Meiryo" pitchFamily="34" charset="-120"/>
              </a:rPr>
            </a:br>
            <a:r>
              <a:rPr lang="ja-JP" altLang="en-US" sz="1300" dirty="0">
                <a:solidFill>
                  <a:srgbClr val="1E293B"/>
                </a:solidFill>
                <a:latin typeface="Meiryo" pitchFamily="34" charset="0"/>
                <a:ea typeface="Meiryo" pitchFamily="34" charset="-122"/>
                <a:cs typeface="Meiryo" pitchFamily="34" charset="-120"/>
              </a:rPr>
              <a:t>　　　　　</a:t>
            </a:r>
            <a:r>
              <a:rPr lang="en-US" sz="1300" dirty="0">
                <a:solidFill>
                  <a:srgbClr val="1E293B"/>
                </a:solidFill>
                <a:latin typeface="Meiryo" pitchFamily="34" charset="0"/>
                <a:ea typeface="Meiryo" pitchFamily="34" charset="-122"/>
                <a:cs typeface="Meiryo" pitchFamily="34" charset="-120"/>
              </a:rPr>
              <a:t>→</a:t>
            </a:r>
            <a:r>
              <a:rPr lang="en-US" sz="1300" dirty="0" err="1">
                <a:solidFill>
                  <a:srgbClr val="1E293B"/>
                </a:solidFill>
                <a:latin typeface="Meiryo" pitchFamily="34" charset="0"/>
                <a:ea typeface="Meiryo" pitchFamily="34" charset="-122"/>
                <a:cs typeface="Meiryo" pitchFamily="34" charset="-120"/>
              </a:rPr>
              <a:t>バイアス電位</a:t>
            </a:r>
            <a:endParaRPr lang="en-US" sz="1300" dirty="0"/>
          </a:p>
          <a:p>
            <a:pPr algn="l">
              <a:buSzPct val="100000"/>
            </a:pPr>
            <a:r>
              <a:rPr lang="ja-JP" altLang="en-US" sz="1300" b="1" dirty="0">
                <a:solidFill>
                  <a:srgbClr val="C0392B"/>
                </a:solidFill>
                <a:latin typeface="Meiryo" pitchFamily="34" charset="0"/>
                <a:ea typeface="Meiryo" pitchFamily="34" charset="-122"/>
                <a:cs typeface="Meiryo" pitchFamily="34" charset="-120"/>
              </a:rPr>
              <a:t>・</a:t>
            </a:r>
            <a:r>
              <a:rPr lang="en-US" sz="1300" b="1" dirty="0" err="1">
                <a:solidFill>
                  <a:srgbClr val="C0392B"/>
                </a:solidFill>
                <a:latin typeface="Meiryo" pitchFamily="34" charset="0"/>
                <a:ea typeface="Meiryo" pitchFamily="34" charset="-122"/>
                <a:cs typeface="Meiryo" pitchFamily="34" charset="-120"/>
              </a:rPr>
              <a:t>フリッカーが顕在化</a:t>
            </a:r>
            <a:endParaRPr lang="en-US" sz="1300" dirty="0"/>
          </a:p>
        </p:txBody>
      </p:sp>
      <p:pic>
        <p:nvPicPr>
          <p:cNvPr id="13" name="Picture 8" descr="jnc-300dpi-w600">
            <a:extLst>
              <a:ext uri="{FF2B5EF4-FFF2-40B4-BE49-F238E27FC236}">
                <a16:creationId xmlns:a16="http://schemas.microsoft.com/office/drawing/2014/main" id="{1EA5EB8D-B186-A4D1-F5F7-C4D9ADBB121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AEBF4-9B1A-A63E-E229-07982D8685A3}"/>
            </a:ext>
          </a:extLst>
        </p:cNvPr>
        <p:cNvGrpSpPr/>
        <p:nvPr/>
      </p:nvGrpSpPr>
      <p:grpSpPr>
        <a:xfrm>
          <a:off x="0" y="0"/>
          <a:ext cx="0" cy="0"/>
          <a:chOff x="0" y="0"/>
          <a:chExt cx="0" cy="0"/>
        </a:xfrm>
      </p:grpSpPr>
      <p:pic>
        <p:nvPicPr>
          <p:cNvPr id="2" name="Image 0" descr="jnc_bar.png">
            <a:extLst>
              <a:ext uri="{FF2B5EF4-FFF2-40B4-BE49-F238E27FC236}">
                <a16:creationId xmlns:a16="http://schemas.microsoft.com/office/drawing/2014/main" id="{B97933AD-D5E5-1862-CDB8-857A21862D21}"/>
              </a:ext>
            </a:extLst>
          </p:cNvPr>
          <p:cNvPicPr>
            <a:picLocks noChangeAspect="1"/>
          </p:cNvPicPr>
          <p:nvPr/>
        </p:nvPicPr>
        <p:blipFill>
          <a:blip r:embed="rId3"/>
          <a:stretch>
            <a:fillRect/>
          </a:stretch>
        </p:blipFill>
        <p:spPr>
          <a:xfrm>
            <a:off x="0" y="0"/>
            <a:ext cx="12191695" cy="457200"/>
          </a:xfrm>
          <a:prstGeom prst="rect">
            <a:avLst/>
          </a:prstGeom>
        </p:spPr>
      </p:pic>
      <p:sp>
        <p:nvSpPr>
          <p:cNvPr id="4" name="Text 1">
            <a:extLst>
              <a:ext uri="{FF2B5EF4-FFF2-40B4-BE49-F238E27FC236}">
                <a16:creationId xmlns:a16="http://schemas.microsoft.com/office/drawing/2014/main" id="{E86BAB49-C538-F453-D46E-03AF9045D9D6}"/>
              </a:ext>
            </a:extLst>
          </p:cNvPr>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5 / 10</a:t>
            </a:r>
            <a:endParaRPr lang="en-US" sz="1100" dirty="0"/>
          </a:p>
        </p:txBody>
      </p:sp>
      <p:sp>
        <p:nvSpPr>
          <p:cNvPr id="7" name="Text 4">
            <a:extLst>
              <a:ext uri="{FF2B5EF4-FFF2-40B4-BE49-F238E27FC236}">
                <a16:creationId xmlns:a16="http://schemas.microsoft.com/office/drawing/2014/main" id="{20A82881-14BD-EEEB-DB4C-1E46D9D12CDE}"/>
              </a:ext>
            </a:extLst>
          </p:cNvPr>
          <p:cNvSpPr/>
          <p:nvPr/>
        </p:nvSpPr>
        <p:spPr>
          <a:xfrm>
            <a:off x="0" y="57938"/>
            <a:ext cx="1414015" cy="360234"/>
          </a:xfrm>
          <a:prstGeom prst="rect">
            <a:avLst/>
          </a:prstGeom>
          <a:noFill/>
          <a:ln/>
        </p:spPr>
        <p:txBody>
          <a:bodyPr wrap="square" lIns="0" tIns="0" rIns="0" bIns="0" rtlCol="0" anchor="ctr"/>
          <a:lstStyle/>
          <a:p>
            <a:pPr marL="0" indent="0" algn="ctr">
              <a:buNone/>
            </a:pPr>
            <a:r>
              <a:rPr lang="en-US" sz="1900" b="1" dirty="0">
                <a:solidFill>
                  <a:srgbClr val="FFFFFF"/>
                </a:solidFill>
              </a:rPr>
              <a:t>2</a:t>
            </a:r>
            <a:r>
              <a:rPr lang="en-US" sz="1500" dirty="0">
                <a:solidFill>
                  <a:srgbClr val="FFFFFF"/>
                </a:solidFill>
                <a:latin typeface="Meiryo" pitchFamily="34" charset="0"/>
                <a:ea typeface="Meiryo" pitchFamily="34" charset="-122"/>
                <a:cs typeface="Meiryo" pitchFamily="34" charset="-120"/>
              </a:rPr>
              <a:t>  検証方法</a:t>
            </a:r>
            <a:endParaRPr lang="en-US" sz="1900" dirty="0"/>
          </a:p>
        </p:txBody>
      </p:sp>
      <p:pic>
        <p:nvPicPr>
          <p:cNvPr id="46" name="図 45">
            <a:extLst>
              <a:ext uri="{FF2B5EF4-FFF2-40B4-BE49-F238E27FC236}">
                <a16:creationId xmlns:a16="http://schemas.microsoft.com/office/drawing/2014/main" id="{BA36A522-B79A-CDA3-55E1-5D005FB17C0B}"/>
              </a:ext>
            </a:extLst>
          </p:cNvPr>
          <p:cNvPicPr>
            <a:picLocks noChangeAspect="1"/>
          </p:cNvPicPr>
          <p:nvPr/>
        </p:nvPicPr>
        <p:blipFill>
          <a:blip r:embed="rId4"/>
          <a:stretch>
            <a:fillRect/>
          </a:stretch>
        </p:blipFill>
        <p:spPr>
          <a:xfrm>
            <a:off x="228919" y="3035543"/>
            <a:ext cx="6785307" cy="3786202"/>
          </a:xfrm>
          <a:prstGeom prst="rect">
            <a:avLst/>
          </a:prstGeom>
        </p:spPr>
      </p:pic>
      <p:sp>
        <p:nvSpPr>
          <p:cNvPr id="12" name="Text 8">
            <a:extLst>
              <a:ext uri="{FF2B5EF4-FFF2-40B4-BE49-F238E27FC236}">
                <a16:creationId xmlns:a16="http://schemas.microsoft.com/office/drawing/2014/main" id="{427514B5-4ED6-D8AC-7AB9-B5C016210B67}"/>
              </a:ext>
            </a:extLst>
          </p:cNvPr>
          <p:cNvSpPr/>
          <p:nvPr/>
        </p:nvSpPr>
        <p:spPr>
          <a:xfrm>
            <a:off x="1608673" y="2806943"/>
            <a:ext cx="4487174" cy="457200"/>
          </a:xfrm>
          <a:prstGeom prst="rect">
            <a:avLst/>
          </a:prstGeom>
          <a:noFill/>
          <a:ln/>
        </p:spPr>
        <p:txBody>
          <a:bodyPr wrap="square" lIns="0" tIns="0" rIns="0" bIns="0" rtlCol="0" anchor="t"/>
          <a:lstStyle/>
          <a:p>
            <a:pPr marL="0" indent="0" algn="ctr">
              <a:buNone/>
            </a:pPr>
            <a:r>
              <a:rPr lang="en-US" sz="1600" i="1" dirty="0" err="1">
                <a:solidFill>
                  <a:srgbClr val="6B7A90"/>
                </a:solidFill>
                <a:latin typeface="Meiryo" pitchFamily="34" charset="0"/>
                <a:ea typeface="Meiryo" pitchFamily="34" charset="-122"/>
                <a:cs typeface="Meiryo" pitchFamily="34" charset="-120"/>
              </a:rPr>
              <a:t>マルチフィジックス連成モデルの全体構成</a:t>
            </a:r>
            <a:endParaRPr lang="en-US" sz="1600" dirty="0"/>
          </a:p>
        </p:txBody>
      </p:sp>
      <p:graphicFrame>
        <p:nvGraphicFramePr>
          <p:cNvPr id="6" name="Table 0">
            <a:extLst>
              <a:ext uri="{FF2B5EF4-FFF2-40B4-BE49-F238E27FC236}">
                <a16:creationId xmlns:a16="http://schemas.microsoft.com/office/drawing/2014/main" id="{2B6834EA-5AB6-0F42-1536-935480FFF548}"/>
              </a:ext>
            </a:extLst>
          </p:cNvPr>
          <p:cNvGraphicFramePr>
            <a:graphicFrameLocks noGrp="1"/>
          </p:cNvGraphicFramePr>
          <p:nvPr>
            <p:extLst>
              <p:ext uri="{D42A27DB-BD31-4B8C-83A1-F6EECF244321}">
                <p14:modId xmlns:p14="http://schemas.microsoft.com/office/powerpoint/2010/main" val="135881942"/>
              </p:ext>
            </p:extLst>
          </p:nvPr>
        </p:nvGraphicFramePr>
        <p:xfrm>
          <a:off x="7325092" y="2684232"/>
          <a:ext cx="4562818" cy="2181846"/>
        </p:xfrm>
        <a:graphic>
          <a:graphicData uri="http://schemas.openxmlformats.org/drawingml/2006/table">
            <a:tbl>
              <a:tblPr/>
              <a:tblGrid>
                <a:gridCol w="1819618">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tblGrid>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Coefficient Form PDE</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液晶ダイレクタ（Ericksen–Leslie）</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静電場 AC/DC</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フリンジ電界</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extLst>
                  <a:ext uri="{0D108BD9-81ED-4DB2-BD59-A6C34878D82A}">
                    <a16:rowId xmlns:a16="http://schemas.microsoft.com/office/drawing/2014/main" val="10001"/>
                  </a:ext>
                </a:extLst>
              </a:tr>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電気化学モジュール</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イオン輸送・Butler–Volmer 反応</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Electrical Circuit</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サンプルホールド駆動（NPN）</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extLst>
                  <a:ext uri="{0D108BD9-81ED-4DB2-BD59-A6C34878D82A}">
                    <a16:rowId xmlns:a16="http://schemas.microsoft.com/office/drawing/2014/main" val="10003"/>
                  </a:ext>
                </a:extLst>
              </a:tr>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Events</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駆動電圧の切替同期</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3641">
                <a:tc>
                  <a:txBody>
                    <a:bodyPr/>
                    <a:lstStyle/>
                    <a:p>
                      <a:pPr marL="0" indent="0" algn="l">
                        <a:buNone/>
                      </a:pPr>
                      <a:r>
                        <a:rPr lang="en-US" sz="1200" b="1" dirty="0">
                          <a:solidFill>
                            <a:srgbClr val="003399"/>
                          </a:solidFill>
                          <a:latin typeface="Meiryo" pitchFamily="34" charset="0"/>
                          <a:ea typeface="Meiryo" pitchFamily="34" charset="-122"/>
                          <a:cs typeface="Meiryo" pitchFamily="34" charset="-120"/>
                        </a:rPr>
                        <a:t>Global ODE and DAE</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tc>
                  <a:txBody>
                    <a:bodyPr/>
                    <a:lstStyle/>
                    <a:p>
                      <a:pPr marL="0" indent="0" algn="l">
                        <a:buNone/>
                      </a:pPr>
                      <a:r>
                        <a:rPr lang="en-US" sz="1200" dirty="0">
                          <a:solidFill>
                            <a:srgbClr val="1E293B"/>
                          </a:solidFill>
                          <a:latin typeface="Meiryo" pitchFamily="34" charset="0"/>
                          <a:ea typeface="Meiryo" pitchFamily="34" charset="-122"/>
                          <a:cs typeface="Meiryo" pitchFamily="34" charset="-120"/>
                        </a:rPr>
                        <a:t>境界電荷授受の追跡</a:t>
                      </a:r>
                      <a:endParaRPr lang="en-US" sz="1200" dirty="0">
                        <a:latin typeface="Meiryo" charset="0"/>
                        <a:ea typeface="Meiryo" charset="0"/>
                        <a:cs typeface="Meiryo" charset="0"/>
                      </a:endParaRPr>
                    </a:p>
                  </a:txBody>
                  <a:tcPr marL="36000" marR="36000" marT="36000" marB="36000" anchor="ctr">
                    <a:lnL w="9525" cap="flat" cmpd="sng" algn="ctr">
                      <a:solidFill>
                        <a:srgbClr val="D3E0F0"/>
                      </a:solidFill>
                      <a:prstDash val="solid"/>
                      <a:round/>
                      <a:headEnd type="none" w="med" len="med"/>
                      <a:tailEnd type="none" w="med" len="med"/>
                    </a:lnL>
                    <a:lnR w="9525" cap="flat" cmpd="sng" algn="ctr">
                      <a:solidFill>
                        <a:srgbClr val="D3E0F0"/>
                      </a:solidFill>
                      <a:prstDash val="solid"/>
                      <a:round/>
                      <a:headEnd type="none" w="med" len="med"/>
                      <a:tailEnd type="none" w="med" len="med"/>
                    </a:lnR>
                    <a:lnT w="9525" cap="flat" cmpd="sng" algn="ctr">
                      <a:solidFill>
                        <a:srgbClr val="D3E0F0"/>
                      </a:solidFill>
                      <a:prstDash val="solid"/>
                      <a:round/>
                      <a:headEnd type="none" w="med" len="med"/>
                      <a:tailEnd type="none" w="med" len="med"/>
                    </a:lnT>
                    <a:lnB w="9525" cap="flat" cmpd="sng" algn="ctr">
                      <a:solidFill>
                        <a:srgbClr val="D3E0F0"/>
                      </a:solidFill>
                      <a:prstDash val="solid"/>
                      <a:round/>
                      <a:headEnd type="none" w="med" len="med"/>
                      <a:tailEnd type="none" w="med" len="med"/>
                    </a:lnB>
                    <a:solidFill>
                      <a:srgbClr val="EAF1FB"/>
                    </a:solidFill>
                  </a:tcPr>
                </a:tc>
                <a:extLst>
                  <a:ext uri="{0D108BD9-81ED-4DB2-BD59-A6C34878D82A}">
                    <a16:rowId xmlns:a16="http://schemas.microsoft.com/office/drawing/2014/main" val="10005"/>
                  </a:ext>
                </a:extLst>
              </a:tr>
            </a:tbl>
          </a:graphicData>
        </a:graphic>
      </p:graphicFrame>
      <p:pic>
        <p:nvPicPr>
          <p:cNvPr id="14" name="グラフィックス 13">
            <a:extLst>
              <a:ext uri="{FF2B5EF4-FFF2-40B4-BE49-F238E27FC236}">
                <a16:creationId xmlns:a16="http://schemas.microsoft.com/office/drawing/2014/main" id="{52C1A5A8-CDFB-CBD7-A7FE-EB88CE1F26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732923" y="500486"/>
            <a:ext cx="4230158" cy="2045351"/>
          </a:xfrm>
          <a:prstGeom prst="rect">
            <a:avLst/>
          </a:prstGeom>
        </p:spPr>
      </p:pic>
      <p:pic>
        <p:nvPicPr>
          <p:cNvPr id="18" name="グラフィックス 17">
            <a:extLst>
              <a:ext uri="{FF2B5EF4-FFF2-40B4-BE49-F238E27FC236}">
                <a16:creationId xmlns:a16="http://schemas.microsoft.com/office/drawing/2014/main" id="{F1D089F7-D77C-832C-574F-CB0C01D5038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8919" y="930637"/>
            <a:ext cx="3949632" cy="1692700"/>
          </a:xfrm>
          <a:prstGeom prst="rect">
            <a:avLst/>
          </a:prstGeom>
        </p:spPr>
      </p:pic>
      <p:pic>
        <p:nvPicPr>
          <p:cNvPr id="20" name="Picture 8" descr="jnc-300dpi-w600">
            <a:extLst>
              <a:ext uri="{FF2B5EF4-FFF2-40B4-BE49-F238E27FC236}">
                <a16:creationId xmlns:a16="http://schemas.microsoft.com/office/drawing/2014/main" id="{7868DF41-36C6-F4B7-08D4-45866E31EB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Shape 7">
            <a:extLst>
              <a:ext uri="{FF2B5EF4-FFF2-40B4-BE49-F238E27FC236}">
                <a16:creationId xmlns:a16="http://schemas.microsoft.com/office/drawing/2014/main" id="{B2D99447-DE8A-FE5D-C65E-352F1D98D291}"/>
              </a:ext>
            </a:extLst>
          </p:cNvPr>
          <p:cNvSpPr/>
          <p:nvPr/>
        </p:nvSpPr>
        <p:spPr>
          <a:xfrm>
            <a:off x="7138989" y="5000625"/>
            <a:ext cx="4788721" cy="1448943"/>
          </a:xfrm>
          <a:prstGeom prst="roundRect">
            <a:avLst>
              <a:gd name="adj" fmla="val 6250"/>
            </a:avLst>
          </a:prstGeom>
          <a:solidFill>
            <a:srgbClr val="F4F7FB"/>
          </a:solidFill>
          <a:ln w="12700">
            <a:solidFill>
              <a:srgbClr val="D8E4F2"/>
            </a:solidFill>
            <a:prstDash val="solid"/>
          </a:ln>
        </p:spPr>
        <p:txBody>
          <a:bodyPr/>
          <a:lstStyle/>
          <a:p>
            <a:endParaRPr lang="ja-JP" altLang="en-US"/>
          </a:p>
        </p:txBody>
      </p:sp>
      <p:sp>
        <p:nvSpPr>
          <p:cNvPr id="28" name="Text 9">
            <a:extLst>
              <a:ext uri="{FF2B5EF4-FFF2-40B4-BE49-F238E27FC236}">
                <a16:creationId xmlns:a16="http://schemas.microsoft.com/office/drawing/2014/main" id="{E59F86B7-BE31-727A-E187-B84F3F634B7C}"/>
              </a:ext>
            </a:extLst>
          </p:cNvPr>
          <p:cNvSpPr/>
          <p:nvPr/>
        </p:nvSpPr>
        <p:spPr>
          <a:xfrm>
            <a:off x="7144451" y="5134729"/>
            <a:ext cx="4932406" cy="1402032"/>
          </a:xfrm>
          <a:prstGeom prst="rect">
            <a:avLst/>
          </a:prstGeom>
          <a:noFill/>
          <a:ln/>
        </p:spPr>
        <p:txBody>
          <a:bodyPr wrap="square" lIns="0" tIns="0" rIns="0" bIns="0" rtlCol="0" anchor="t"/>
          <a:lstStyle/>
          <a:p>
            <a:pPr algn="l">
              <a:spcAft>
                <a:spcPts val="500"/>
              </a:spcAft>
              <a:buSzPct val="100000"/>
            </a:pPr>
            <a:r>
              <a:rPr lang="ja-JP" altLang="en-US" sz="1200" dirty="0">
                <a:solidFill>
                  <a:srgbClr val="1E293B"/>
                </a:solidFill>
                <a:latin typeface="Meiryo" pitchFamily="34" charset="0"/>
                <a:ea typeface="Meiryo" pitchFamily="34" charset="-122"/>
                <a:cs typeface="Meiryo" pitchFamily="34" charset="-120"/>
              </a:rPr>
              <a:t>・</a:t>
            </a:r>
            <a:r>
              <a:rPr lang="en-US" sz="1200" dirty="0">
                <a:solidFill>
                  <a:srgbClr val="1E293B"/>
                </a:solidFill>
                <a:latin typeface="+mn-ea"/>
                <a:cs typeface="Meiryo" pitchFamily="34" charset="-120"/>
              </a:rPr>
              <a:t>Ericksen–Leslie</a:t>
            </a:r>
            <a:r>
              <a:rPr lang="ja-JP" altLang="en-US" sz="1200" dirty="0">
                <a:solidFill>
                  <a:srgbClr val="1E293B"/>
                </a:solidFill>
                <a:latin typeface="+mn-ea"/>
                <a:cs typeface="Meiryo" pitchFamily="34" charset="-120"/>
              </a:rPr>
              <a:t>の運動</a:t>
            </a:r>
            <a:r>
              <a:rPr lang="en-US" sz="1200" dirty="0" err="1">
                <a:solidFill>
                  <a:srgbClr val="1E293B"/>
                </a:solidFill>
                <a:latin typeface="+mn-ea"/>
                <a:cs typeface="Meiryo" pitchFamily="34" charset="-120"/>
              </a:rPr>
              <a:t>方程式は</a:t>
            </a:r>
            <a:r>
              <a:rPr lang="ja-JP" altLang="en-US" sz="1200" dirty="0">
                <a:solidFill>
                  <a:srgbClr val="1E293B"/>
                </a:solidFill>
                <a:latin typeface="+mn-ea"/>
                <a:cs typeface="Meiryo" pitchFamily="34" charset="-120"/>
              </a:rPr>
              <a:t>、</a:t>
            </a:r>
            <a:r>
              <a:rPr lang="en-US" sz="1200" b="1" i="1" dirty="0" err="1">
                <a:solidFill>
                  <a:srgbClr val="1E293B"/>
                </a:solidFill>
                <a:latin typeface="+mn-ea"/>
                <a:cs typeface="Meiryo" pitchFamily="34" charset="-120"/>
              </a:rPr>
              <a:t>Mathematica</a:t>
            </a:r>
            <a:r>
              <a:rPr lang="en-US" sz="1200" dirty="0" err="1">
                <a:solidFill>
                  <a:srgbClr val="1E293B"/>
                </a:solidFill>
                <a:latin typeface="+mn-ea"/>
                <a:cs typeface="Meiryo" pitchFamily="34" charset="-120"/>
              </a:rPr>
              <a:t>で導出し</a:t>
            </a:r>
            <a:br>
              <a:rPr lang="en-US" sz="1200" i="1" dirty="0">
                <a:solidFill>
                  <a:srgbClr val="1E293B"/>
                </a:solidFill>
                <a:latin typeface="+mn-ea"/>
                <a:cs typeface="Meiryo" pitchFamily="34" charset="-120"/>
              </a:rPr>
            </a:br>
            <a:r>
              <a:rPr lang="en-US" sz="1200" i="1" dirty="0">
                <a:solidFill>
                  <a:srgbClr val="1E293B"/>
                </a:solidFill>
                <a:latin typeface="+mn-ea"/>
                <a:cs typeface="Meiryo" pitchFamily="34" charset="-120"/>
              </a:rPr>
              <a:t>                                </a:t>
            </a:r>
            <a:r>
              <a:rPr lang="ja-JP" altLang="en-US" sz="1200" i="1" dirty="0">
                <a:solidFill>
                  <a:srgbClr val="1E293B"/>
                </a:solidFill>
                <a:latin typeface="+mn-ea"/>
                <a:cs typeface="Meiryo" pitchFamily="34" charset="-120"/>
              </a:rPr>
              <a:t>　　　　　</a:t>
            </a:r>
            <a:r>
              <a:rPr lang="en-US" sz="1200" b="1" dirty="0">
                <a:solidFill>
                  <a:srgbClr val="1E293B"/>
                </a:solidFill>
                <a:latin typeface="+mn-ea"/>
                <a:cs typeface="Meiryo" pitchFamily="34" charset="-120"/>
              </a:rPr>
              <a:t>Coefficient Form PDE </a:t>
            </a:r>
            <a:r>
              <a:rPr lang="en-US" sz="1200" dirty="0" err="1">
                <a:solidFill>
                  <a:srgbClr val="1E293B"/>
                </a:solidFill>
                <a:latin typeface="+mn-ea"/>
                <a:cs typeface="Meiryo" pitchFamily="34" charset="-120"/>
              </a:rPr>
              <a:t>に実装</a:t>
            </a:r>
            <a:endParaRPr lang="en-US" sz="1200" dirty="0">
              <a:latin typeface="+mn-ea"/>
            </a:endParaRPr>
          </a:p>
          <a:p>
            <a:pPr algn="l">
              <a:buSzPct val="100000"/>
            </a:pPr>
            <a:r>
              <a:rPr lang="ja-JP" altLang="en-US" sz="1200" dirty="0">
                <a:solidFill>
                  <a:srgbClr val="1E293B"/>
                </a:solidFill>
                <a:latin typeface="+mn-ea"/>
                <a:cs typeface="Meiryo" pitchFamily="34" charset="-120"/>
              </a:rPr>
              <a:t>・</a:t>
            </a:r>
            <a:r>
              <a:rPr lang="en-US" sz="1200" dirty="0">
                <a:solidFill>
                  <a:srgbClr val="1E293B"/>
                </a:solidFill>
                <a:latin typeface="+mn-ea"/>
                <a:cs typeface="Meiryo" pitchFamily="34" charset="-120"/>
              </a:rPr>
              <a:t>Butler–</a:t>
            </a:r>
            <a:r>
              <a:rPr lang="en-US" altLang="ja-JP" sz="1200" dirty="0">
                <a:solidFill>
                  <a:srgbClr val="1E293B"/>
                </a:solidFill>
                <a:latin typeface="+mn-ea"/>
                <a:cs typeface="Meiryo" pitchFamily="34" charset="-120"/>
              </a:rPr>
              <a:t>Volmer</a:t>
            </a:r>
            <a:r>
              <a:rPr lang="ja-JP" altLang="en-US" sz="1200" dirty="0">
                <a:solidFill>
                  <a:srgbClr val="1E293B"/>
                </a:solidFill>
                <a:latin typeface="+mn-ea"/>
                <a:cs typeface="Meiryo" pitchFamily="34" charset="-120"/>
              </a:rPr>
              <a:t>式に</a:t>
            </a:r>
            <a:r>
              <a:rPr lang="en-US" sz="1200" dirty="0" err="1">
                <a:solidFill>
                  <a:srgbClr val="1E293B"/>
                </a:solidFill>
                <a:latin typeface="+mn-ea"/>
                <a:cs typeface="Meiryo" pitchFamily="34" charset="-120"/>
              </a:rPr>
              <a:t>tanh飽和を適用し，駆動時の数値発散を回避</a:t>
            </a:r>
            <a:endParaRPr lang="en-US" sz="1200" dirty="0">
              <a:solidFill>
                <a:srgbClr val="1E293B"/>
              </a:solidFill>
              <a:latin typeface="+mn-ea"/>
              <a:cs typeface="Meiryo" pitchFamily="34" charset="-120"/>
            </a:endParaRPr>
          </a:p>
          <a:p>
            <a:pPr algn="l">
              <a:buSzPct val="100000"/>
            </a:pPr>
            <a:endParaRPr lang="en-US" sz="1200" dirty="0">
              <a:solidFill>
                <a:srgbClr val="1E293B"/>
              </a:solidFill>
              <a:latin typeface="+mn-ea"/>
              <a:cs typeface="Meiryo" pitchFamily="34" charset="-120"/>
            </a:endParaRPr>
          </a:p>
          <a:p>
            <a:pPr>
              <a:buSzPct val="100000"/>
            </a:pPr>
            <a:r>
              <a:rPr lang="ja-JP" altLang="en-US" sz="1200" dirty="0">
                <a:latin typeface="+mn-ea"/>
              </a:rPr>
              <a:t>・</a:t>
            </a:r>
            <a:r>
              <a:rPr lang="en-US" altLang="ja-JP" sz="1200" dirty="0">
                <a:latin typeface="+mn-ea"/>
              </a:rPr>
              <a:t>Sample-and-Hold</a:t>
            </a:r>
            <a:r>
              <a:rPr lang="ja-JP" altLang="en-US" sz="1200" dirty="0">
                <a:latin typeface="+mn-ea"/>
              </a:rPr>
              <a:t>駆動の電圧切替を </a:t>
            </a:r>
            <a:r>
              <a:rPr lang="en-US" altLang="ja-JP" sz="1200" dirty="0">
                <a:latin typeface="+mn-ea"/>
              </a:rPr>
              <a:t>Events </a:t>
            </a:r>
            <a:r>
              <a:rPr lang="ja-JP" altLang="en-US" sz="1200" dirty="0">
                <a:latin typeface="+mn-ea"/>
              </a:rPr>
              <a:t>で扱い</a:t>
            </a:r>
            <a:r>
              <a:rPr lang="en-US" altLang="ja-JP" sz="1200" dirty="0">
                <a:latin typeface="+mn-ea"/>
              </a:rPr>
              <a:t>,</a:t>
            </a:r>
            <a:br>
              <a:rPr lang="en-US" altLang="ja-JP" sz="1200" dirty="0">
                <a:latin typeface="+mn-ea"/>
              </a:rPr>
            </a:br>
            <a:r>
              <a:rPr lang="en-US" altLang="ja-JP" sz="1200" dirty="0">
                <a:latin typeface="+mn-ea"/>
              </a:rPr>
              <a:t>              </a:t>
            </a:r>
            <a:r>
              <a:rPr lang="en-US" altLang="ja-JP" sz="1200" dirty="0" err="1">
                <a:latin typeface="+mn-ea"/>
              </a:rPr>
              <a:t>Gate:On</a:t>
            </a:r>
            <a:r>
              <a:rPr lang="ja-JP" altLang="en-US" sz="1200" dirty="0">
                <a:latin typeface="+mn-ea"/>
              </a:rPr>
              <a:t>時は細かく／</a:t>
            </a:r>
            <a:r>
              <a:rPr lang="en-US" altLang="ja-JP" sz="1200" dirty="0">
                <a:latin typeface="+mn-ea"/>
              </a:rPr>
              <a:t>Hold</a:t>
            </a:r>
            <a:r>
              <a:rPr lang="ja-JP" altLang="en-US" sz="1200" dirty="0">
                <a:latin typeface="+mn-ea"/>
              </a:rPr>
              <a:t>時は粗く時間ステップを自動適応</a:t>
            </a:r>
            <a:endParaRPr lang="en-US" sz="1200" dirty="0">
              <a:latin typeface="+mn-ea"/>
            </a:endParaRPr>
          </a:p>
        </p:txBody>
      </p:sp>
      <p:sp>
        <p:nvSpPr>
          <p:cNvPr id="30" name="Text 2">
            <a:extLst>
              <a:ext uri="{FF2B5EF4-FFF2-40B4-BE49-F238E27FC236}">
                <a16:creationId xmlns:a16="http://schemas.microsoft.com/office/drawing/2014/main" id="{34A84649-F01A-A9C9-C642-01E39CF39E40}"/>
              </a:ext>
            </a:extLst>
          </p:cNvPr>
          <p:cNvSpPr/>
          <p:nvPr/>
        </p:nvSpPr>
        <p:spPr>
          <a:xfrm>
            <a:off x="4574105" y="6536761"/>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pic>
        <p:nvPicPr>
          <p:cNvPr id="32" name="図 31">
            <a:extLst>
              <a:ext uri="{FF2B5EF4-FFF2-40B4-BE49-F238E27FC236}">
                <a16:creationId xmlns:a16="http://schemas.microsoft.com/office/drawing/2014/main" id="{70FB6794-638D-7B47-2344-506D21E78DD4}"/>
              </a:ext>
            </a:extLst>
          </p:cNvPr>
          <p:cNvPicPr>
            <a:picLocks noChangeAspect="1"/>
          </p:cNvPicPr>
          <p:nvPr/>
        </p:nvPicPr>
        <p:blipFill>
          <a:blip r:embed="rId8"/>
          <a:stretch>
            <a:fillRect/>
          </a:stretch>
        </p:blipFill>
        <p:spPr>
          <a:xfrm>
            <a:off x="4370647" y="1005258"/>
            <a:ext cx="2643579" cy="1449704"/>
          </a:xfrm>
          <a:prstGeom prst="rect">
            <a:avLst/>
          </a:prstGeom>
        </p:spPr>
      </p:pic>
      <p:pic>
        <p:nvPicPr>
          <p:cNvPr id="34" name="図 33">
            <a:extLst>
              <a:ext uri="{FF2B5EF4-FFF2-40B4-BE49-F238E27FC236}">
                <a16:creationId xmlns:a16="http://schemas.microsoft.com/office/drawing/2014/main" id="{6D7BD2EB-7671-C17B-F209-78E189C1461D}"/>
              </a:ext>
            </a:extLst>
          </p:cNvPr>
          <p:cNvPicPr>
            <a:picLocks noChangeAspect="1"/>
          </p:cNvPicPr>
          <p:nvPr/>
        </p:nvPicPr>
        <p:blipFill>
          <a:blip r:embed="rId9"/>
          <a:stretch>
            <a:fillRect/>
          </a:stretch>
        </p:blipFill>
        <p:spPr>
          <a:xfrm>
            <a:off x="6524427" y="771358"/>
            <a:ext cx="1483888" cy="587620"/>
          </a:xfrm>
          <a:prstGeom prst="rect">
            <a:avLst/>
          </a:prstGeom>
        </p:spPr>
      </p:pic>
    </p:spTree>
    <p:extLst>
      <p:ext uri="{BB962C8B-B14F-4D97-AF65-F5344CB8AC3E}">
        <p14:creationId xmlns:p14="http://schemas.microsoft.com/office/powerpoint/2010/main" val="591039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6D685-DB14-3109-C9B4-A3A440EA3DB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2" name="Object 31">
                <a:extLst>
                  <a:ext uri="{FF2B5EF4-FFF2-40B4-BE49-F238E27FC236}">
                    <a16:creationId xmlns:a16="http://schemas.microsoft.com/office/drawing/2014/main" id="{02B03551-36E7-6E6A-2E48-32FEABF83783}"/>
                  </a:ext>
                </a:extLst>
              </p:cNvPr>
              <p:cNvSpPr txBox="1"/>
              <p:nvPr/>
            </p:nvSpPr>
            <p:spPr bwMode="auto">
              <a:xfrm>
                <a:off x="3105081" y="1689923"/>
                <a:ext cx="5896558" cy="1376253"/>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b>
                        <m:sSubPr>
                          <m:ctrlPr>
                            <a:rPr lang="ja-JP" altLang="en-US" i="1" smtClean="0">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f>
                        <m:fPr>
                          <m:ctrlPr>
                            <a:rPr lang="ja-JP" altLang="en-US" i="1">
                              <a:solidFill>
                                <a:srgbClr val="000000"/>
                              </a:solidFill>
                              <a:latin typeface="Cambria Math" panose="02040503050406030204" pitchFamily="18" charset="0"/>
                            </a:rPr>
                          </m:ctrlPr>
                        </m:fPr>
                        <m:num>
                          <m:r>
                            <a:rPr lang="ja-JP" altLang="en-US" i="1">
                              <a:solidFill>
                                <a:srgbClr val="000000"/>
                              </a:solidFill>
                              <a:latin typeface="Cambria Math" panose="02040503050406030204" pitchFamily="18" charset="0"/>
                            </a:rPr>
                            <m:t>1</m:t>
                          </m:r>
                        </m:num>
                        <m:den>
                          <m:r>
                            <a:rPr lang="ja-JP" altLang="en-US" i="1">
                              <a:solidFill>
                                <a:srgbClr val="000000"/>
                              </a:solidFill>
                              <a:latin typeface="Cambria Math" panose="02040503050406030204" pitchFamily="18" charset="0"/>
                            </a:rPr>
                            <m:t>2</m:t>
                          </m:r>
                        </m:den>
                      </m:f>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𝐾</m:t>
                          </m:r>
                        </m:e>
                        <m:sub>
                          <m:r>
                            <a:rPr lang="ja-JP" altLang="en-US" i="1">
                              <a:solidFill>
                                <a:srgbClr val="000000"/>
                              </a:solidFill>
                              <a:latin typeface="Cambria Math" panose="02040503050406030204" pitchFamily="18" charset="0"/>
                            </a:rPr>
                            <m:t>11</m:t>
                          </m:r>
                        </m:sub>
                      </m:sSub>
                      <m:sSup>
                        <m:sSupPr>
                          <m:ctrlPr>
                            <a:rPr lang="ja-JP" altLang="en-US" i="1">
                              <a:solidFill>
                                <a:srgbClr val="000000"/>
                              </a:solidFill>
                              <a:latin typeface="Cambria Math" panose="02040503050406030204" pitchFamily="18" charset="0"/>
                            </a:rPr>
                          </m:ctrlPr>
                        </m:sSupPr>
                        <m:e>
                          <m:d>
                            <m:dPr>
                              <m:ctrlPr>
                                <a:rPr lang="ja-JP" altLang="en-US" i="1">
                                  <a:solidFill>
                                    <a:srgbClr val="000000"/>
                                  </a:solidFill>
                                  <a:latin typeface="Cambria Math" panose="02040503050406030204" pitchFamily="18" charset="0"/>
                                </a:rPr>
                              </m:ctrlPr>
                            </m:dPr>
                            <m:e>
                              <m:r>
                                <m:rPr>
                                  <m:sty m:val="p"/>
                                </m:rP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e>
                          </m:d>
                        </m:e>
                        <m:sup>
                          <m:r>
                            <a:rPr lang="ja-JP" altLang="en-US" i="1">
                              <a:solidFill>
                                <a:srgbClr val="000000"/>
                              </a:solidFill>
                              <a:latin typeface="Cambria Math" panose="02040503050406030204" pitchFamily="18" charset="0"/>
                            </a:rPr>
                            <m:t>2</m:t>
                          </m:r>
                        </m:sup>
                      </m:sSup>
                      <m:r>
                        <a:rPr lang="ja-JP" altLang="en-US" i="1">
                          <a:solidFill>
                            <a:srgbClr val="000000"/>
                          </a:solidFill>
                          <a:latin typeface="Cambria Math" panose="02040503050406030204" pitchFamily="18" charset="0"/>
                        </a:rPr>
                        <m:t>+</m:t>
                      </m:r>
                      <m:f>
                        <m:fPr>
                          <m:ctrlPr>
                            <a:rPr lang="ja-JP" altLang="en-US" i="1">
                              <a:solidFill>
                                <a:srgbClr val="000000"/>
                              </a:solidFill>
                              <a:latin typeface="Cambria Math" panose="02040503050406030204" pitchFamily="18" charset="0"/>
                            </a:rPr>
                          </m:ctrlPr>
                        </m:fPr>
                        <m:num>
                          <m:r>
                            <a:rPr lang="ja-JP" altLang="en-US" i="1">
                              <a:solidFill>
                                <a:srgbClr val="000000"/>
                              </a:solidFill>
                              <a:latin typeface="Cambria Math" panose="02040503050406030204" pitchFamily="18" charset="0"/>
                            </a:rPr>
                            <m:t>1</m:t>
                          </m:r>
                        </m:num>
                        <m:den>
                          <m:r>
                            <a:rPr lang="ja-JP" altLang="en-US" i="1">
                              <a:solidFill>
                                <a:srgbClr val="000000"/>
                              </a:solidFill>
                              <a:latin typeface="Cambria Math" panose="02040503050406030204" pitchFamily="18" charset="0"/>
                            </a:rPr>
                            <m:t>2</m:t>
                          </m:r>
                        </m:den>
                      </m:f>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𝐾</m:t>
                          </m:r>
                        </m:e>
                        <m:sub>
                          <m:r>
                            <a:rPr lang="ja-JP" altLang="en-US" i="1">
                              <a:solidFill>
                                <a:srgbClr val="000000"/>
                              </a:solidFill>
                              <a:latin typeface="Cambria Math" panose="02040503050406030204" pitchFamily="18" charset="0"/>
                            </a:rPr>
                            <m:t>22</m:t>
                          </m:r>
                        </m:sub>
                      </m:sSub>
                      <m:sSup>
                        <m:sSupPr>
                          <m:ctrlPr>
                            <a:rPr lang="ja-JP" altLang="en-US" i="1">
                              <a:solidFill>
                                <a:srgbClr val="000000"/>
                              </a:solidFill>
                              <a:latin typeface="Cambria Math" panose="02040503050406030204" pitchFamily="18" charset="0"/>
                            </a:rPr>
                          </m:ctrlPr>
                        </m:sSupPr>
                        <m:e>
                          <m:d>
                            <m:dPr>
                              <m:ctrlPr>
                                <a:rPr lang="ja-JP" altLang="en-US" i="1">
                                  <a:solidFill>
                                    <a:srgbClr val="000000"/>
                                  </a:solidFill>
                                  <a:latin typeface="Cambria Math" panose="02040503050406030204" pitchFamily="18" charset="0"/>
                                </a:rPr>
                              </m:ctrlPr>
                            </m:dPr>
                            <m:e>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r>
                                <m:rPr>
                                  <m:sty m:val="p"/>
                                </m:rP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e>
                          </m:d>
                        </m:e>
                        <m:sup>
                          <m:r>
                            <a:rPr lang="ja-JP" altLang="en-US" i="1">
                              <a:solidFill>
                                <a:srgbClr val="000000"/>
                              </a:solidFill>
                              <a:latin typeface="Cambria Math" panose="02040503050406030204" pitchFamily="18" charset="0"/>
                            </a:rPr>
                            <m:t>2</m:t>
                          </m:r>
                        </m:sup>
                      </m:sSup>
                      <m:r>
                        <a:rPr lang="ja-JP" altLang="en-US" i="1">
                          <a:solidFill>
                            <a:srgbClr val="000000"/>
                          </a:solidFill>
                          <a:latin typeface="Cambria Math" panose="02040503050406030204" pitchFamily="18" charset="0"/>
                        </a:rPr>
                        <m:t>+</m:t>
                      </m:r>
                      <m:f>
                        <m:fPr>
                          <m:ctrlPr>
                            <a:rPr lang="ja-JP" altLang="en-US" i="1">
                              <a:solidFill>
                                <a:srgbClr val="000000"/>
                              </a:solidFill>
                              <a:latin typeface="Cambria Math" panose="02040503050406030204" pitchFamily="18" charset="0"/>
                            </a:rPr>
                          </m:ctrlPr>
                        </m:fPr>
                        <m:num>
                          <m:r>
                            <a:rPr lang="ja-JP" altLang="en-US" i="1">
                              <a:solidFill>
                                <a:srgbClr val="000000"/>
                              </a:solidFill>
                              <a:latin typeface="Cambria Math" panose="02040503050406030204" pitchFamily="18" charset="0"/>
                            </a:rPr>
                            <m:t>1</m:t>
                          </m:r>
                        </m:num>
                        <m:den>
                          <m:r>
                            <a:rPr lang="ja-JP" altLang="en-US" i="1">
                              <a:solidFill>
                                <a:srgbClr val="000000"/>
                              </a:solidFill>
                              <a:latin typeface="Cambria Math" panose="02040503050406030204" pitchFamily="18" charset="0"/>
                            </a:rPr>
                            <m:t>2</m:t>
                          </m:r>
                        </m:den>
                      </m:f>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𝐾</m:t>
                          </m:r>
                        </m:e>
                        <m:sub>
                          <m:r>
                            <a:rPr lang="ja-JP" altLang="en-US" i="1">
                              <a:solidFill>
                                <a:srgbClr val="000000"/>
                              </a:solidFill>
                              <a:latin typeface="Cambria Math" panose="02040503050406030204" pitchFamily="18" charset="0"/>
                            </a:rPr>
                            <m:t>33</m:t>
                          </m:r>
                        </m:sub>
                      </m:sSub>
                      <m:sSup>
                        <m:sSupPr>
                          <m:ctrlPr>
                            <a:rPr lang="ja-JP" altLang="en-US" i="1">
                              <a:solidFill>
                                <a:srgbClr val="000000"/>
                              </a:solidFill>
                              <a:latin typeface="Cambria Math" panose="02040503050406030204" pitchFamily="18" charset="0"/>
                            </a:rPr>
                          </m:ctrlPr>
                        </m:sSupPr>
                        <m:e>
                          <m:r>
                            <a:rPr lang="en-US" altLang="ja-JP" b="0" i="1" smtClean="0">
                              <a:solidFill>
                                <a:srgbClr val="000000"/>
                              </a:solidFill>
                              <a:latin typeface="Cambria Math" panose="02040503050406030204" pitchFamily="18" charset="0"/>
                            </a:rPr>
                            <m:t>|</m:t>
                          </m:r>
                          <m:d>
                            <m:dPr>
                              <m:ctrlPr>
                                <a:rPr lang="ja-JP" altLang="en-US" i="1">
                                  <a:solidFill>
                                    <a:srgbClr val="000000"/>
                                  </a:solidFill>
                                  <a:latin typeface="Cambria Math" panose="02040503050406030204" pitchFamily="18" charset="0"/>
                                </a:rPr>
                              </m:ctrlPr>
                            </m:dPr>
                            <m:e>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d>
                                <m:dPr>
                                  <m:ctrlPr>
                                    <a:rPr lang="ja-JP" altLang="en-US" i="1">
                                      <a:solidFill>
                                        <a:srgbClr val="000000"/>
                                      </a:solidFill>
                                      <a:latin typeface="Cambria Math" panose="02040503050406030204" pitchFamily="18" charset="0"/>
                                    </a:rPr>
                                  </m:ctrlPr>
                                </m:dPr>
                                <m:e>
                                  <m:r>
                                    <m:rPr>
                                      <m:sty m:val="p"/>
                                    </m:rPr>
                                    <a:rPr lang="ja-JP" altLang="en-US" i="0">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e>
                              </m:d>
                            </m:e>
                          </m:d>
                          <m:r>
                            <a:rPr lang="en-US" altLang="ja-JP" b="0" i="1" smtClean="0">
                              <a:solidFill>
                                <a:srgbClr val="000000"/>
                              </a:solidFill>
                              <a:latin typeface="Cambria Math" panose="02040503050406030204" pitchFamily="18" charset="0"/>
                            </a:rPr>
                            <m:t>|</m:t>
                          </m:r>
                        </m:e>
                        <m:sup>
                          <m:r>
                            <a:rPr lang="ja-JP" altLang="en-US" i="1">
                              <a:solidFill>
                                <a:srgbClr val="000000"/>
                              </a:solidFill>
                              <a:latin typeface="Cambria Math" panose="02040503050406030204" pitchFamily="18" charset="0"/>
                            </a:rPr>
                            <m:t>2</m:t>
                          </m:r>
                        </m:sup>
                      </m:sSup>
                    </m:oMath>
                  </m:oMathPara>
                </a14:m>
                <a:endParaRPr lang="en-US" altLang="ja-JP" i="1" dirty="0">
                  <a:solidFill>
                    <a:srgbClr val="000000"/>
                  </a:solidFill>
                  <a:latin typeface="Cambria Math" panose="02040503050406030204" pitchFamily="18" charset="0"/>
                </a:endParaRPr>
              </a:p>
              <a:p>
                <a:pPr/>
                <a:br>
                  <a:rPr lang="ja-JP" altLang="en-US"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𝐸</m:t>
                          </m:r>
                        </m:sub>
                      </m:sSub>
                      <m:r>
                        <a:rPr lang="ja-JP" altLang="en-US" i="1">
                          <a:solidFill>
                            <a:srgbClr val="000000"/>
                          </a:solidFill>
                          <a:latin typeface="Cambria Math" panose="02040503050406030204" pitchFamily="18" charset="0"/>
                        </a:rPr>
                        <m:t>=−</m:t>
                      </m:r>
                      <m:f>
                        <m:fPr>
                          <m:ctrlPr>
                            <a:rPr lang="ja-JP" altLang="en-US" i="1">
                              <a:solidFill>
                                <a:srgbClr val="000000"/>
                              </a:solidFill>
                              <a:latin typeface="Cambria Math" panose="02040503050406030204" pitchFamily="18" charset="0"/>
                            </a:rPr>
                          </m:ctrlPr>
                        </m:fPr>
                        <m:num>
                          <m:r>
                            <a:rPr lang="ja-JP" altLang="en-US" i="1">
                              <a:solidFill>
                                <a:srgbClr val="000000"/>
                              </a:solidFill>
                              <a:latin typeface="Cambria Math" panose="02040503050406030204" pitchFamily="18" charset="0"/>
                            </a:rPr>
                            <m:t>1</m:t>
                          </m:r>
                        </m:num>
                        <m:den>
                          <m:r>
                            <a:rPr lang="ja-JP" altLang="en-US" i="1">
                              <a:solidFill>
                                <a:srgbClr val="000000"/>
                              </a:solidFill>
                              <a:latin typeface="Cambria Math" panose="02040503050406030204" pitchFamily="18" charset="0"/>
                            </a:rPr>
                            <m:t>2</m:t>
                          </m:r>
                        </m:den>
                      </m:f>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𝜀</m:t>
                          </m:r>
                        </m:e>
                        <m:sub>
                          <m:r>
                            <a:rPr lang="ja-JP" altLang="en-US" i="1">
                              <a:solidFill>
                                <a:srgbClr val="000000"/>
                              </a:solidFill>
                              <a:latin typeface="Cambria Math" panose="02040503050406030204" pitchFamily="18" charset="0"/>
                            </a:rPr>
                            <m:t>⊥</m:t>
                          </m:r>
                        </m:sub>
                      </m:sSub>
                      <m:sSup>
                        <m:sSupPr>
                          <m:ctrlPr>
                            <a:rPr lang="ja-JP" altLang="en-US" i="1">
                              <a:solidFill>
                                <a:srgbClr val="000000"/>
                              </a:solidFill>
                              <a:latin typeface="Cambria Math" panose="02040503050406030204" pitchFamily="18" charset="0"/>
                            </a:rPr>
                          </m:ctrlPr>
                        </m:sSupPr>
                        <m:e>
                          <m:r>
                            <a:rPr lang="ja-JP" altLang="en-US" i="1">
                              <a:solidFill>
                                <a:srgbClr val="000000"/>
                              </a:solidFill>
                              <a:latin typeface="Cambria Math" panose="02040503050406030204" pitchFamily="18" charset="0"/>
                            </a:rPr>
                            <m:t>𝐄</m:t>
                          </m:r>
                        </m:e>
                        <m:sup>
                          <m:r>
                            <a:rPr lang="ja-JP" altLang="en-US" i="1">
                              <a:solidFill>
                                <a:srgbClr val="000000"/>
                              </a:solidFill>
                              <a:latin typeface="Cambria Math" panose="02040503050406030204" pitchFamily="18" charset="0"/>
                            </a:rPr>
                            <m:t>2</m:t>
                          </m:r>
                        </m:sup>
                      </m:sSup>
                      <m:r>
                        <a:rPr lang="ja-JP" altLang="en-US" i="1">
                          <a:solidFill>
                            <a:srgbClr val="000000"/>
                          </a:solidFill>
                          <a:latin typeface="Cambria Math" panose="02040503050406030204" pitchFamily="18" charset="0"/>
                        </a:rPr>
                        <m:t>−</m:t>
                      </m:r>
                      <m:f>
                        <m:fPr>
                          <m:ctrlPr>
                            <a:rPr lang="ja-JP" altLang="en-US" i="1">
                              <a:solidFill>
                                <a:srgbClr val="000000"/>
                              </a:solidFill>
                              <a:latin typeface="Cambria Math" panose="02040503050406030204" pitchFamily="18" charset="0"/>
                            </a:rPr>
                          </m:ctrlPr>
                        </m:fPr>
                        <m:num>
                          <m:r>
                            <a:rPr lang="ja-JP" altLang="en-US" i="1">
                              <a:solidFill>
                                <a:srgbClr val="000000"/>
                              </a:solidFill>
                              <a:latin typeface="Cambria Math" panose="02040503050406030204" pitchFamily="18" charset="0"/>
                            </a:rPr>
                            <m:t>1</m:t>
                          </m:r>
                        </m:num>
                        <m:den>
                          <m:r>
                            <a:rPr lang="ja-JP" altLang="en-US" i="1">
                              <a:solidFill>
                                <a:srgbClr val="000000"/>
                              </a:solidFill>
                              <a:latin typeface="Cambria Math" panose="02040503050406030204" pitchFamily="18" charset="0"/>
                            </a:rPr>
                            <m:t>2</m:t>
                          </m:r>
                        </m:den>
                      </m:f>
                      <m:r>
                        <m:rPr>
                          <m:sty m:val="p"/>
                        </m:rPr>
                        <a:rPr lang="ja-JP" altLang="en-US" i="1">
                          <a:solidFill>
                            <a:srgbClr val="000000"/>
                          </a:solidFill>
                          <a:latin typeface="Cambria Math" panose="02040503050406030204" pitchFamily="18" charset="0"/>
                        </a:rPr>
                        <m:t>Δ</m:t>
                      </m:r>
                      <m:r>
                        <a:rPr lang="ja-JP" altLang="en-US" i="1">
                          <a:solidFill>
                            <a:srgbClr val="000000"/>
                          </a:solidFill>
                          <a:latin typeface="Cambria Math" panose="02040503050406030204" pitchFamily="18" charset="0"/>
                        </a:rPr>
                        <m:t>𝜀</m:t>
                      </m:r>
                      <m:sSup>
                        <m:sSupPr>
                          <m:ctrlPr>
                            <a:rPr lang="ja-JP" altLang="en-US" i="1">
                              <a:solidFill>
                                <a:srgbClr val="000000"/>
                              </a:solidFill>
                              <a:latin typeface="Cambria Math" panose="02040503050406030204" pitchFamily="18" charset="0"/>
                            </a:rPr>
                          </m:ctrlPr>
                        </m:sSupPr>
                        <m:e>
                          <m:d>
                            <m:dPr>
                              <m:ctrlPr>
                                <a:rPr lang="ja-JP" altLang="en-US" i="1">
                                  <a:solidFill>
                                    <a:srgbClr val="000000"/>
                                  </a:solidFill>
                                  <a:latin typeface="Cambria Math" panose="02040503050406030204" pitchFamily="18" charset="0"/>
                                </a:rPr>
                              </m:ctrlPr>
                            </m:dPr>
                            <m:e>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𝐄</m:t>
                              </m:r>
                            </m:e>
                          </m:d>
                        </m:e>
                        <m:sup>
                          <m:r>
                            <a:rPr lang="ja-JP" altLang="en-US" i="1">
                              <a:solidFill>
                                <a:srgbClr val="000000"/>
                              </a:solidFill>
                              <a:latin typeface="Cambria Math" panose="02040503050406030204" pitchFamily="18" charset="0"/>
                            </a:rPr>
                            <m:t>2</m:t>
                          </m:r>
                        </m:sup>
                      </m:sSup>
                    </m:oMath>
                  </m:oMathPara>
                </a14:m>
                <a:endParaRPr lang="en-US" altLang="ja-JP" i="1" dirty="0">
                  <a:solidFill>
                    <a:srgbClr val="000000"/>
                  </a:solidFill>
                  <a:latin typeface="Cambria Math" panose="02040503050406030204" pitchFamily="18" charset="0"/>
                </a:endParaRPr>
              </a:p>
              <a:p>
                <a:pPr/>
                <a:br>
                  <a:rPr lang="ja-JP" altLang="en-US"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𝐹𝑙𝑒𝑥𝑜</m:t>
                          </m:r>
                        </m:sub>
                      </m:sSub>
                      <m:r>
                        <a:rPr lang="ja-JP" altLang="en-US" i="1">
                          <a:solidFill>
                            <a:srgbClr val="000000"/>
                          </a:solidFill>
                          <a:latin typeface="Cambria Math" panose="02040503050406030204" pitchFamily="18" charset="0"/>
                        </a:rPr>
                        <m:t>=−</m:t>
                      </m:r>
                      <m:d>
                        <m:dPr>
                          <m:begChr m:val="["/>
                          <m:endChr m:val="]"/>
                          <m:ctrlPr>
                            <a:rPr lang="ja-JP" altLang="en-US" i="1">
                              <a:solidFill>
                                <a:srgbClr val="000000"/>
                              </a:solidFill>
                              <a:latin typeface="Cambria Math" panose="02040503050406030204" pitchFamily="18" charset="0"/>
                            </a:rPr>
                          </m:ctrlPr>
                        </m:dPr>
                        <m:e>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𝑒</m:t>
                              </m:r>
                            </m:e>
                            <m:sub>
                              <m:r>
                                <a:rPr lang="ja-JP" altLang="en-US" i="1">
                                  <a:solidFill>
                                    <a:srgbClr val="000000"/>
                                  </a:solidFill>
                                  <a:latin typeface="Cambria Math" panose="02040503050406030204" pitchFamily="18" charset="0"/>
                                </a:rPr>
                                <m:t>11</m:t>
                              </m:r>
                            </m:sub>
                          </m:sSub>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r>
                            <m:rPr>
                              <m:sty m:val="p"/>
                            </m:rP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𝑒</m:t>
                              </m:r>
                            </m:e>
                            <m:sub>
                              <m:r>
                                <a:rPr lang="ja-JP" altLang="en-US" i="1">
                                  <a:solidFill>
                                    <a:srgbClr val="000000"/>
                                  </a:solidFill>
                                  <a:latin typeface="Cambria Math" panose="02040503050406030204" pitchFamily="18" charset="0"/>
                                </a:rPr>
                                <m:t>33</m:t>
                              </m:r>
                            </m:sub>
                          </m:sSub>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r>
                            <m:rPr>
                              <m:sty m:val="p"/>
                            </m:rP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e>
                      </m:d>
                      <m:r>
                        <a:rPr lang="ja-JP" altLang="en-US" i="1">
                          <a:solidFill>
                            <a:srgbClr val="000000"/>
                          </a:solidFill>
                          <a:latin typeface="Cambria Math" panose="02040503050406030204" pitchFamily="18" charset="0"/>
                        </a:rPr>
                        <m:t>⋅</m:t>
                      </m:r>
                      <m:r>
                        <a:rPr lang="ja-JP" altLang="en-US" i="1">
                          <a:solidFill>
                            <a:srgbClr val="000000"/>
                          </a:solidFill>
                          <a:latin typeface="Cambria Math" panose="02040503050406030204" pitchFamily="18" charset="0"/>
                        </a:rPr>
                        <m:t>𝐄</m:t>
                      </m:r>
                    </m:oMath>
                  </m:oMathPara>
                </a14:m>
                <a:endParaRPr lang="ja-JP" altLang="en-US" dirty="0"/>
              </a:p>
            </p:txBody>
          </p:sp>
        </mc:Choice>
        <mc:Fallback xmlns="">
          <p:sp>
            <p:nvSpPr>
              <p:cNvPr id="12" name="Object 31">
                <a:extLst>
                  <a:ext uri="{FF2B5EF4-FFF2-40B4-BE49-F238E27FC236}">
                    <a16:creationId xmlns:a16="http://schemas.microsoft.com/office/drawing/2014/main" id="{02B03551-36E7-6E6A-2E48-32FEABF83783}"/>
                  </a:ext>
                </a:extLst>
              </p:cNvPr>
              <p:cNvSpPr txBox="1">
                <a:spLocks noRot="1" noChangeAspect="1" noMove="1" noResize="1" noEditPoints="1" noAdjustHandles="1" noChangeArrowheads="1" noChangeShapeType="1" noTextEdit="1"/>
              </p:cNvSpPr>
              <p:nvPr/>
            </p:nvSpPr>
            <p:spPr bwMode="auto">
              <a:xfrm>
                <a:off x="3105081" y="1689923"/>
                <a:ext cx="5896558" cy="1376253"/>
              </a:xfrm>
              <a:prstGeom prst="rect">
                <a:avLst/>
              </a:prstGeom>
              <a:blipFill>
                <a:blip r:embed="rId3"/>
                <a:stretch>
                  <a:fillRect/>
                </a:stretch>
              </a:blipFill>
              <a:ln>
                <a:noFill/>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Object 32">
                <a:extLst>
                  <a:ext uri="{FF2B5EF4-FFF2-40B4-BE49-F238E27FC236}">
                    <a16:creationId xmlns:a16="http://schemas.microsoft.com/office/drawing/2014/main" id="{A6A0315D-9F72-4534-10B0-CD1A1DA64AAF}"/>
                  </a:ext>
                </a:extLst>
              </p:cNvPr>
              <p:cNvSpPr txBox="1"/>
              <p:nvPr/>
            </p:nvSpPr>
            <p:spPr bwMode="auto">
              <a:xfrm>
                <a:off x="3139695" y="3084384"/>
                <a:ext cx="3369245" cy="575009"/>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ja-JP" altLang="en-US" i="1" smtClean="0">
                          <a:solidFill>
                            <a:srgbClr val="000000"/>
                          </a:solidFill>
                          <a:latin typeface="Cambria Math" panose="02040503050406030204" pitchFamily="18" charset="0"/>
                        </a:rPr>
                        <m:t>𝐹</m:t>
                      </m:r>
                      <m:r>
                        <a:rPr lang="ja-JP" altLang="en-US" i="1" smtClean="0">
                          <a:solidFill>
                            <a:srgbClr val="000000"/>
                          </a:solidFill>
                          <a:latin typeface="Cambria Math" panose="02040503050406030204" pitchFamily="18" charset="0"/>
                        </a:rPr>
                        <m:t>=</m:t>
                      </m:r>
                      <m:nary>
                        <m:naryPr>
                          <m:subHide m:val="on"/>
                          <m:supHide m:val="on"/>
                          <m:ctrlPr>
                            <a:rPr lang="ja-JP" altLang="en-US" i="1">
                              <a:solidFill>
                                <a:srgbClr val="000000"/>
                              </a:solidFill>
                              <a:latin typeface="Cambria Math" panose="02040503050406030204" pitchFamily="18" charset="0"/>
                            </a:rPr>
                          </m:ctrlPr>
                        </m:naryPr>
                        <m:sub/>
                        <m:sup/>
                        <m:e>
                          <m:d>
                            <m:dPr>
                              <m:ctrlPr>
                                <a:rPr lang="ja-JP" altLang="en-US" i="1">
                                  <a:solidFill>
                                    <a:srgbClr val="000000"/>
                                  </a:solidFill>
                                  <a:latin typeface="Cambria Math" panose="02040503050406030204" pitchFamily="18" charset="0"/>
                                </a:rPr>
                              </m:ctrlPr>
                            </m:dPr>
                            <m:e>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𝐸</m:t>
                                  </m:r>
                                </m:sub>
                              </m:sSub>
                              <m:r>
                                <a:rPr lang="ja-JP" altLang="en-US" i="1">
                                  <a:solidFill>
                                    <a:srgbClr val="000000"/>
                                  </a:solidFill>
                                  <a:latin typeface="Cambria Math" panose="02040503050406030204" pitchFamily="18" charset="0"/>
                                </a:rPr>
                                <m:t>+</m:t>
                              </m:r>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𝑓</m:t>
                                  </m:r>
                                </m:e>
                                <m:sub>
                                  <m:r>
                                    <a:rPr lang="ja-JP" altLang="en-US" i="1">
                                      <a:solidFill>
                                        <a:srgbClr val="000000"/>
                                      </a:solidFill>
                                      <a:latin typeface="Cambria Math" panose="02040503050406030204" pitchFamily="18" charset="0"/>
                                    </a:rPr>
                                    <m:t>𝐹𝑙𝑒𝑥𝑜</m:t>
                                  </m:r>
                                </m:sub>
                              </m:sSub>
                            </m:e>
                          </m:d>
                          <m:r>
                            <a:rPr lang="en-US" altLang="ja-JP" b="0" i="1" smtClean="0">
                              <a:solidFill>
                                <a:srgbClr val="000000"/>
                              </a:solidFill>
                              <a:latin typeface="Cambria Math" panose="02040503050406030204" pitchFamily="18" charset="0"/>
                            </a:rPr>
                            <m:t> </m:t>
                          </m:r>
                          <m:r>
                            <a:rPr lang="ja-JP" altLang="en-US" i="1">
                              <a:solidFill>
                                <a:srgbClr val="000000"/>
                              </a:solidFill>
                              <a:latin typeface="Cambria Math" panose="02040503050406030204" pitchFamily="18" charset="0"/>
                            </a:rPr>
                            <m:t>𝑑𝑥𝑑𝑧</m:t>
                          </m:r>
                        </m:e>
                      </m:nary>
                    </m:oMath>
                  </m:oMathPara>
                </a14:m>
                <a:endParaRPr lang="ja-JP" altLang="en-US" dirty="0"/>
              </a:p>
            </p:txBody>
          </p:sp>
        </mc:Choice>
        <mc:Fallback xmlns="">
          <p:sp>
            <p:nvSpPr>
              <p:cNvPr id="13" name="Object 32">
                <a:extLst>
                  <a:ext uri="{FF2B5EF4-FFF2-40B4-BE49-F238E27FC236}">
                    <a16:creationId xmlns:a16="http://schemas.microsoft.com/office/drawing/2014/main" id="{A6A0315D-9F72-4534-10B0-CD1A1DA64AAF}"/>
                  </a:ext>
                </a:extLst>
              </p:cNvPr>
              <p:cNvSpPr txBox="1">
                <a:spLocks noRot="1" noChangeAspect="1" noMove="1" noResize="1" noEditPoints="1" noAdjustHandles="1" noChangeArrowheads="1" noChangeShapeType="1" noTextEdit="1"/>
              </p:cNvSpPr>
              <p:nvPr/>
            </p:nvSpPr>
            <p:spPr bwMode="auto">
              <a:xfrm>
                <a:off x="3139695" y="3084384"/>
                <a:ext cx="3369245" cy="575009"/>
              </a:xfrm>
              <a:prstGeom prst="rect">
                <a:avLst/>
              </a:prstGeom>
              <a:blipFill>
                <a:blip r:embed="rId4"/>
                <a:stretch>
                  <a:fillRect l="-10488" t="-164894" b="-235106"/>
                </a:stretch>
              </a:blipFill>
              <a:ln>
                <a:noFill/>
              </a:ln>
              <a:effectLst/>
            </p:spPr>
            <p:txBody>
              <a:bodyPr/>
              <a:lstStyle/>
              <a:p>
                <a:r>
                  <a:rPr lang="ja-JP" altLang="en-US">
                    <a:noFill/>
                  </a:rPr>
                  <a:t> </a:t>
                </a:r>
              </a:p>
            </p:txBody>
          </p:sp>
        </mc:Fallback>
      </mc:AlternateContent>
      <p:pic>
        <p:nvPicPr>
          <p:cNvPr id="17" name="図 1">
            <a:extLst>
              <a:ext uri="{FF2B5EF4-FFF2-40B4-BE49-F238E27FC236}">
                <a16:creationId xmlns:a16="http://schemas.microsoft.com/office/drawing/2014/main" id="{EEA358B3-118F-0541-A3DC-70D106B2624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55221" y="2426960"/>
            <a:ext cx="682535" cy="901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図 2">
            <a:extLst>
              <a:ext uri="{FF2B5EF4-FFF2-40B4-BE49-F238E27FC236}">
                <a16:creationId xmlns:a16="http://schemas.microsoft.com/office/drawing/2014/main" id="{78B56DF5-ACE2-8E76-A5A9-5287200ACD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49818" y="2539970"/>
            <a:ext cx="592968" cy="82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Image 0" descr="jnc_bar.png">
            <a:extLst>
              <a:ext uri="{FF2B5EF4-FFF2-40B4-BE49-F238E27FC236}">
                <a16:creationId xmlns:a16="http://schemas.microsoft.com/office/drawing/2014/main" id="{90A1DC7F-F736-474F-8441-BEA7805FD4A8}"/>
              </a:ext>
            </a:extLst>
          </p:cNvPr>
          <p:cNvPicPr>
            <a:picLocks noChangeAspect="1"/>
          </p:cNvPicPr>
          <p:nvPr/>
        </p:nvPicPr>
        <p:blipFill>
          <a:blip r:embed="rId7"/>
          <a:stretch>
            <a:fillRect/>
          </a:stretch>
        </p:blipFill>
        <p:spPr>
          <a:xfrm>
            <a:off x="0" y="0"/>
            <a:ext cx="12191695" cy="457200"/>
          </a:xfrm>
          <a:prstGeom prst="rect">
            <a:avLst/>
          </a:prstGeom>
        </p:spPr>
      </p:pic>
      <p:pic>
        <p:nvPicPr>
          <p:cNvPr id="31" name="Picture 70">
            <a:extLst>
              <a:ext uri="{FF2B5EF4-FFF2-40B4-BE49-F238E27FC236}">
                <a16:creationId xmlns:a16="http://schemas.microsoft.com/office/drawing/2014/main" id="{7EBCF1D4-3943-C8AF-B91E-4ABEDB975C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8033" y="2725713"/>
            <a:ext cx="1154510" cy="10330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 Box 67">
            <a:extLst>
              <a:ext uri="{FF2B5EF4-FFF2-40B4-BE49-F238E27FC236}">
                <a16:creationId xmlns:a16="http://schemas.microsoft.com/office/drawing/2014/main" id="{343ED957-A1E3-0005-A7C6-986777768B93}"/>
              </a:ext>
            </a:extLst>
          </p:cNvPr>
          <p:cNvSpPr txBox="1">
            <a:spLocks noChangeArrowheads="1"/>
          </p:cNvSpPr>
          <p:nvPr/>
        </p:nvSpPr>
        <p:spPr bwMode="auto">
          <a:xfrm>
            <a:off x="10542757" y="3527005"/>
            <a:ext cx="140502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kumimoji="1" sz="3200">
                <a:solidFill>
                  <a:schemeClr val="tx1"/>
                </a:solidFill>
                <a:latin typeface="Times New Roman" panose="02020603050405020304" pitchFamily="18" charset="0"/>
                <a:ea typeface="ＭＳ Ｐゴシック" panose="020B0600070205080204" pitchFamily="50" charset="-128"/>
              </a:defRPr>
            </a:lvl1pPr>
            <a:lvl2pPr marL="742950" indent="-285750">
              <a:spcBef>
                <a:spcPct val="20000"/>
              </a:spcBef>
              <a:buChar char="–"/>
              <a:defRPr kumimoji="1" sz="2800">
                <a:solidFill>
                  <a:schemeClr val="tx1"/>
                </a:solidFill>
                <a:latin typeface="Times New Roman" panose="02020603050405020304" pitchFamily="18" charset="0"/>
                <a:ea typeface="ＭＳ Ｐゴシック" panose="020B0600070205080204" pitchFamily="50" charset="-128"/>
              </a:defRPr>
            </a:lvl2pPr>
            <a:lvl3pPr marL="1143000" indent="-228600">
              <a:spcBef>
                <a:spcPct val="20000"/>
              </a:spcBef>
              <a:buChar char="•"/>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4pPr>
            <a:lvl5pPr marL="2057400" indent="-228600">
              <a:spcBef>
                <a:spcPct val="20000"/>
              </a:spcBef>
              <a:buChar char="»"/>
              <a:defRPr kumimoji="1" sz="20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Times New Roman" panose="02020603050405020304" pitchFamily="18" charset="0"/>
                <a:ea typeface="ＭＳ Ｐゴシック" panose="020B0600070205080204" pitchFamily="50" charset="-128"/>
              </a:defRPr>
            </a:lvl9pPr>
          </a:lstStyle>
          <a:p>
            <a:pPr eaLnBrk="1" hangingPunct="1">
              <a:spcBef>
                <a:spcPct val="0"/>
              </a:spcBef>
              <a:buFontTx/>
              <a:buNone/>
            </a:pPr>
            <a:r>
              <a:rPr lang="en-US" altLang="ja-JP" sz="1200" b="1" dirty="0">
                <a:solidFill>
                  <a:srgbClr val="00CC66"/>
                </a:solidFill>
              </a:rPr>
              <a:t>θ（</a:t>
            </a:r>
            <a:r>
              <a:rPr lang="ja-JP" altLang="en-US" sz="1200" b="1" dirty="0">
                <a:solidFill>
                  <a:srgbClr val="00CC66"/>
                </a:solidFill>
              </a:rPr>
              <a:t>チルト角変位）</a:t>
            </a:r>
          </a:p>
          <a:p>
            <a:pPr eaLnBrk="1" hangingPunct="1">
              <a:spcBef>
                <a:spcPct val="0"/>
              </a:spcBef>
              <a:buFontTx/>
              <a:buNone/>
            </a:pPr>
            <a:r>
              <a:rPr lang="en-US" altLang="ja-JP" sz="1200" b="1" dirty="0">
                <a:solidFill>
                  <a:srgbClr val="0070C0"/>
                </a:solidFill>
              </a:rPr>
              <a:t>φ（</a:t>
            </a:r>
            <a:r>
              <a:rPr lang="ja-JP" altLang="en-US" sz="1200" b="1" dirty="0">
                <a:solidFill>
                  <a:srgbClr val="0070C0"/>
                </a:solidFill>
              </a:rPr>
              <a:t>ツイスト角変位）</a:t>
            </a:r>
          </a:p>
        </p:txBody>
      </p:sp>
      <mc:AlternateContent xmlns:mc="http://schemas.openxmlformats.org/markup-compatibility/2006" xmlns:a14="http://schemas.microsoft.com/office/drawing/2010/main">
        <mc:Choice Requires="a14">
          <p:sp>
            <p:nvSpPr>
              <p:cNvPr id="35" name="Object 17">
                <a:extLst>
                  <a:ext uri="{FF2B5EF4-FFF2-40B4-BE49-F238E27FC236}">
                    <a16:creationId xmlns:a16="http://schemas.microsoft.com/office/drawing/2014/main" id="{5B15D24D-AD37-C30D-0D7A-69C932CCF49E}"/>
                  </a:ext>
                </a:extLst>
              </p:cNvPr>
              <p:cNvSpPr txBox="1"/>
              <p:nvPr/>
            </p:nvSpPr>
            <p:spPr bwMode="auto">
              <a:xfrm>
                <a:off x="10337117" y="2752220"/>
                <a:ext cx="1816303" cy="840888"/>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ja-JP" altLang="en-US" i="1">
                              <a:solidFill>
                                <a:srgbClr val="000000"/>
                              </a:solidFill>
                              <a:latin typeface="Cambria Math" panose="02040503050406030204" pitchFamily="18" charset="0"/>
                            </a:rPr>
                          </m:ctrlPr>
                        </m:sSubPr>
                        <m:e>
                          <m:r>
                            <a:rPr lang="ja-JP" altLang="en-US" i="1">
                              <a:solidFill>
                                <a:srgbClr val="000000"/>
                              </a:solidFill>
                              <a:latin typeface="Cambria Math" panose="02040503050406030204" pitchFamily="18" charset="0"/>
                            </a:rPr>
                            <m:t>𝐧</m:t>
                          </m:r>
                        </m:e>
                        <m:sub>
                          <m:r>
                            <a:rPr lang="ja-JP" altLang="en-US" i="1">
                              <a:solidFill>
                                <a:srgbClr val="000000"/>
                              </a:solidFill>
                              <a:latin typeface="Cambria Math" panose="02040503050406030204" pitchFamily="18" charset="0"/>
                            </a:rPr>
                            <m:t>𝐿𝐶</m:t>
                          </m:r>
                        </m:sub>
                      </m:sSub>
                      <m:r>
                        <a:rPr lang="ja-JP" altLang="en-US" i="1">
                          <a:solidFill>
                            <a:srgbClr val="000000"/>
                          </a:solidFill>
                          <a:latin typeface="Cambria Math" panose="02040503050406030204" pitchFamily="18" charset="0"/>
                        </a:rPr>
                        <m:t>=</m:t>
                      </m:r>
                      <m:d>
                        <m:dPr>
                          <m:ctrlPr>
                            <a:rPr lang="ja-JP" altLang="en-US" i="1">
                              <a:solidFill>
                                <a:srgbClr val="000000"/>
                              </a:solidFill>
                              <a:latin typeface="Cambria Math" panose="02040503050406030204" pitchFamily="18" charset="0"/>
                            </a:rPr>
                          </m:ctrlPr>
                        </m:dPr>
                        <m:e>
                          <m:eqArr>
                            <m:eqArrPr>
                              <m:ctrlPr>
                                <a:rPr lang="ja-JP" altLang="en-US" i="1">
                                  <a:solidFill>
                                    <a:srgbClr val="000000"/>
                                  </a:solidFill>
                                  <a:latin typeface="Cambria Math" panose="02040503050406030204" pitchFamily="18" charset="0"/>
                                </a:rPr>
                              </m:ctrlPr>
                            </m:eqArrPr>
                            <m:e>
                              <m:r>
                                <a:rPr lang="ja-JP" altLang="en-US" i="1">
                                  <a:solidFill>
                                    <a:srgbClr val="000000"/>
                                  </a:solidFill>
                                  <a:latin typeface="Cambria Math" panose="02040503050406030204" pitchFamily="18" charset="0"/>
                                </a:rPr>
                                <m:t>&amp;</m:t>
                              </m:r>
                              <m:func>
                                <m:funcPr>
                                  <m:ctrlPr>
                                    <a:rPr lang="ja-JP" altLang="en-US" i="1">
                                      <a:solidFill>
                                        <a:srgbClr val="000000"/>
                                      </a:solidFill>
                                      <a:latin typeface="Cambria Math" panose="02040503050406030204" pitchFamily="18" charset="0"/>
                                    </a:rPr>
                                  </m:ctrlPr>
                                </m:funcPr>
                                <m:fName>
                                  <m:r>
                                    <m:rPr>
                                      <m:sty m:val="p"/>
                                    </m:rPr>
                                    <a:rPr lang="ja-JP" altLang="en-US" i="0">
                                      <a:solidFill>
                                        <a:srgbClr val="000000"/>
                                      </a:solidFill>
                                      <a:latin typeface="Cambria Math" panose="02040503050406030204" pitchFamily="18" charset="0"/>
                                    </a:rPr>
                                    <m:t>sin</m:t>
                                  </m:r>
                                </m:fName>
                                <m:e>
                                  <m:r>
                                    <a:rPr lang="ja-JP" altLang="en-US" i="1">
                                      <a:solidFill>
                                        <a:srgbClr val="000000"/>
                                      </a:solidFill>
                                      <a:latin typeface="Cambria Math" panose="02040503050406030204" pitchFamily="18" charset="0"/>
                                    </a:rPr>
                                    <m:t>𝜃</m:t>
                                  </m:r>
                                </m:e>
                              </m:func>
                              <m:func>
                                <m:funcPr>
                                  <m:ctrlPr>
                                    <a:rPr lang="ja-JP" altLang="en-US" i="1">
                                      <a:solidFill>
                                        <a:srgbClr val="000000"/>
                                      </a:solidFill>
                                      <a:latin typeface="Cambria Math" panose="02040503050406030204" pitchFamily="18" charset="0"/>
                                    </a:rPr>
                                  </m:ctrlPr>
                                </m:funcPr>
                                <m:fName>
                                  <m:r>
                                    <m:rPr>
                                      <m:sty m:val="p"/>
                                    </m:rPr>
                                    <a:rPr lang="ja-JP" altLang="en-US" i="0">
                                      <a:solidFill>
                                        <a:srgbClr val="000000"/>
                                      </a:solidFill>
                                      <a:latin typeface="Cambria Math" panose="02040503050406030204" pitchFamily="18" charset="0"/>
                                    </a:rPr>
                                    <m:t>cos</m:t>
                                  </m:r>
                                </m:fName>
                                <m:e>
                                  <m:r>
                                    <a:rPr lang="ja-JP" altLang="en-US" i="1">
                                      <a:solidFill>
                                        <a:srgbClr val="000000"/>
                                      </a:solidFill>
                                      <a:latin typeface="Cambria Math" panose="02040503050406030204" pitchFamily="18" charset="0"/>
                                    </a:rPr>
                                    <m:t>𝜑</m:t>
                                  </m:r>
                                </m:e>
                              </m:func>
                            </m:e>
                            <m:e>
                              <m:r>
                                <a:rPr lang="ja-JP" altLang="en-US" i="1">
                                  <a:solidFill>
                                    <a:srgbClr val="000000"/>
                                  </a:solidFill>
                                  <a:latin typeface="Cambria Math" panose="02040503050406030204" pitchFamily="18" charset="0"/>
                                </a:rPr>
                                <m:t>&amp;</m:t>
                              </m:r>
                              <m:func>
                                <m:funcPr>
                                  <m:ctrlPr>
                                    <a:rPr lang="ja-JP" altLang="en-US" i="1">
                                      <a:solidFill>
                                        <a:srgbClr val="000000"/>
                                      </a:solidFill>
                                      <a:latin typeface="Cambria Math" panose="02040503050406030204" pitchFamily="18" charset="0"/>
                                    </a:rPr>
                                  </m:ctrlPr>
                                </m:funcPr>
                                <m:fName>
                                  <m:r>
                                    <m:rPr>
                                      <m:sty m:val="p"/>
                                    </m:rPr>
                                    <a:rPr lang="ja-JP" altLang="en-US" i="0">
                                      <a:solidFill>
                                        <a:srgbClr val="000000"/>
                                      </a:solidFill>
                                      <a:latin typeface="Cambria Math" panose="02040503050406030204" pitchFamily="18" charset="0"/>
                                    </a:rPr>
                                    <m:t>sin</m:t>
                                  </m:r>
                                </m:fName>
                                <m:e>
                                  <m:r>
                                    <a:rPr lang="ja-JP" altLang="en-US" i="1">
                                      <a:solidFill>
                                        <a:srgbClr val="000000"/>
                                      </a:solidFill>
                                      <a:latin typeface="Cambria Math" panose="02040503050406030204" pitchFamily="18" charset="0"/>
                                    </a:rPr>
                                    <m:t>𝜃</m:t>
                                  </m:r>
                                </m:e>
                              </m:func>
                              <m:func>
                                <m:funcPr>
                                  <m:ctrlPr>
                                    <a:rPr lang="ja-JP" altLang="en-US" i="1">
                                      <a:solidFill>
                                        <a:srgbClr val="000000"/>
                                      </a:solidFill>
                                      <a:latin typeface="Cambria Math" panose="02040503050406030204" pitchFamily="18" charset="0"/>
                                    </a:rPr>
                                  </m:ctrlPr>
                                </m:funcPr>
                                <m:fName>
                                  <m:r>
                                    <m:rPr>
                                      <m:sty m:val="p"/>
                                    </m:rPr>
                                    <a:rPr lang="ja-JP" altLang="en-US" i="0">
                                      <a:solidFill>
                                        <a:srgbClr val="000000"/>
                                      </a:solidFill>
                                      <a:latin typeface="Cambria Math" panose="02040503050406030204" pitchFamily="18" charset="0"/>
                                    </a:rPr>
                                    <m:t>sin</m:t>
                                  </m:r>
                                </m:fName>
                                <m:e>
                                  <m:r>
                                    <a:rPr lang="ja-JP" altLang="en-US" i="1">
                                      <a:solidFill>
                                        <a:srgbClr val="000000"/>
                                      </a:solidFill>
                                      <a:latin typeface="Cambria Math" panose="02040503050406030204" pitchFamily="18" charset="0"/>
                                    </a:rPr>
                                    <m:t>𝜑</m:t>
                                  </m:r>
                                </m:e>
                              </m:func>
                            </m:e>
                            <m:e>
                              <m:r>
                                <a:rPr lang="ja-JP" altLang="en-US" i="1">
                                  <a:solidFill>
                                    <a:srgbClr val="000000"/>
                                  </a:solidFill>
                                  <a:latin typeface="Cambria Math" panose="02040503050406030204" pitchFamily="18" charset="0"/>
                                </a:rPr>
                                <m:t>&amp;</m:t>
                              </m:r>
                              <m:func>
                                <m:funcPr>
                                  <m:ctrlPr>
                                    <a:rPr lang="ja-JP" altLang="en-US" i="1">
                                      <a:solidFill>
                                        <a:srgbClr val="000000"/>
                                      </a:solidFill>
                                      <a:latin typeface="Cambria Math" panose="02040503050406030204" pitchFamily="18" charset="0"/>
                                    </a:rPr>
                                  </m:ctrlPr>
                                </m:funcPr>
                                <m:fName>
                                  <m:r>
                                    <m:rPr>
                                      <m:sty m:val="p"/>
                                    </m:rPr>
                                    <a:rPr lang="ja-JP" altLang="en-US" i="0">
                                      <a:solidFill>
                                        <a:srgbClr val="000000"/>
                                      </a:solidFill>
                                      <a:latin typeface="Cambria Math" panose="02040503050406030204" pitchFamily="18" charset="0"/>
                                    </a:rPr>
                                    <m:t>cos</m:t>
                                  </m:r>
                                </m:fName>
                                <m:e>
                                  <m:r>
                                    <a:rPr lang="ja-JP" altLang="en-US" i="1">
                                      <a:solidFill>
                                        <a:srgbClr val="000000"/>
                                      </a:solidFill>
                                      <a:latin typeface="Cambria Math" panose="02040503050406030204" pitchFamily="18" charset="0"/>
                                    </a:rPr>
                                    <m:t>𝜃</m:t>
                                  </m:r>
                                </m:e>
                              </m:func>
                            </m:e>
                          </m:eqArr>
                        </m:e>
                      </m:d>
                    </m:oMath>
                  </m:oMathPara>
                </a14:m>
                <a:endParaRPr lang="ja-JP" altLang="en-US" dirty="0"/>
              </a:p>
            </p:txBody>
          </p:sp>
        </mc:Choice>
        <mc:Fallback xmlns="">
          <p:sp>
            <p:nvSpPr>
              <p:cNvPr id="35" name="Object 17">
                <a:extLst>
                  <a:ext uri="{FF2B5EF4-FFF2-40B4-BE49-F238E27FC236}">
                    <a16:creationId xmlns:a16="http://schemas.microsoft.com/office/drawing/2014/main" id="{5B15D24D-AD37-C30D-0D7A-69C932CCF49E}"/>
                  </a:ext>
                </a:extLst>
              </p:cNvPr>
              <p:cNvSpPr txBox="1">
                <a:spLocks noRot="1" noChangeAspect="1" noMove="1" noResize="1" noEditPoints="1" noAdjustHandles="1" noChangeArrowheads="1" noChangeShapeType="1" noTextEdit="1"/>
              </p:cNvSpPr>
              <p:nvPr/>
            </p:nvSpPr>
            <p:spPr bwMode="auto">
              <a:xfrm>
                <a:off x="10337117" y="2752220"/>
                <a:ext cx="1816303" cy="840888"/>
              </a:xfrm>
              <a:prstGeom prst="rect">
                <a:avLst/>
              </a:prstGeom>
              <a:blipFill>
                <a:blip r:embed="rId9"/>
                <a:stretch>
                  <a:fillRect/>
                </a:stretch>
              </a:blipFill>
              <a:ln>
                <a:noFill/>
              </a:ln>
              <a:effectLst/>
            </p:spPr>
            <p:txBody>
              <a:bodyPr/>
              <a:lstStyle/>
              <a:p>
                <a:r>
                  <a:rPr lang="ja-JP" altLang="en-US">
                    <a:noFill/>
                  </a:rPr>
                  <a:t> </a:t>
                </a:r>
              </a:p>
            </p:txBody>
          </p:sp>
        </mc:Fallback>
      </mc:AlternateContent>
      <p:sp>
        <p:nvSpPr>
          <p:cNvPr id="37" name="Text 5">
            <a:extLst>
              <a:ext uri="{FF2B5EF4-FFF2-40B4-BE49-F238E27FC236}">
                <a16:creationId xmlns:a16="http://schemas.microsoft.com/office/drawing/2014/main" id="{28D7B7BF-4E83-B894-46EA-90C8E3822A3B}"/>
              </a:ext>
            </a:extLst>
          </p:cNvPr>
          <p:cNvSpPr/>
          <p:nvPr/>
        </p:nvSpPr>
        <p:spPr>
          <a:xfrm>
            <a:off x="1195754" y="308824"/>
            <a:ext cx="10996246" cy="922262"/>
          </a:xfrm>
          <a:prstGeom prst="rect">
            <a:avLst/>
          </a:prstGeom>
          <a:noFill/>
          <a:ln/>
        </p:spPr>
        <p:txBody>
          <a:bodyPr wrap="square" lIns="0" tIns="0" rIns="0" bIns="0" rtlCol="0" anchor="ctr"/>
          <a:lstStyle/>
          <a:p>
            <a:r>
              <a:rPr lang="en-US" altLang="ja-JP" sz="2400" b="1" dirty="0">
                <a:solidFill>
                  <a:srgbClr val="003399"/>
                </a:solidFill>
                <a:latin typeface="Meiryo" pitchFamily="34" charset="0"/>
                <a:ea typeface="Meiryo" pitchFamily="34" charset="-122"/>
                <a:cs typeface="Meiryo" pitchFamily="34" charset="-120"/>
              </a:rPr>
              <a:t>Coefficient Form PDE</a:t>
            </a:r>
            <a:r>
              <a:rPr lang="ja-JP" altLang="en-US" sz="2400" b="1" dirty="0">
                <a:solidFill>
                  <a:srgbClr val="003399"/>
                </a:solidFill>
                <a:latin typeface="Meiryo" pitchFamily="34" charset="0"/>
                <a:ea typeface="Meiryo" pitchFamily="34" charset="-122"/>
                <a:cs typeface="Meiryo" pitchFamily="34" charset="-120"/>
              </a:rPr>
              <a:t>　</a:t>
            </a:r>
            <a:r>
              <a:rPr lang="en-US" altLang="ja-JP" sz="2400" dirty="0" err="1">
                <a:solidFill>
                  <a:srgbClr val="1E293B"/>
                </a:solidFill>
                <a:latin typeface="Meiryo" pitchFamily="34" charset="0"/>
                <a:ea typeface="Meiryo" pitchFamily="34" charset="-122"/>
                <a:cs typeface="Meiryo" pitchFamily="34" charset="-120"/>
              </a:rPr>
              <a:t>液晶ダイレクタ（Ericksen</a:t>
            </a:r>
            <a:r>
              <a:rPr lang="en-US" altLang="ja-JP" sz="2400" dirty="0">
                <a:solidFill>
                  <a:srgbClr val="1E293B"/>
                </a:solidFill>
                <a:latin typeface="Meiryo" pitchFamily="34" charset="0"/>
                <a:ea typeface="Meiryo" pitchFamily="34" charset="-122"/>
                <a:cs typeface="Meiryo" pitchFamily="34" charset="-120"/>
              </a:rPr>
              <a:t>–Leslie</a:t>
            </a:r>
            <a:r>
              <a:rPr lang="ja-JP" altLang="en-US" sz="2400" dirty="0">
                <a:solidFill>
                  <a:srgbClr val="1E293B"/>
                </a:solidFill>
                <a:latin typeface="Meiryo" pitchFamily="34" charset="0"/>
                <a:ea typeface="Meiryo" pitchFamily="34" charset="-122"/>
                <a:cs typeface="Meiryo" pitchFamily="34" charset="-120"/>
              </a:rPr>
              <a:t>の運動方程式</a:t>
            </a:r>
            <a:r>
              <a:rPr lang="en-US" altLang="ja-JP" sz="2400" dirty="0">
                <a:solidFill>
                  <a:srgbClr val="1E293B"/>
                </a:solidFill>
                <a:latin typeface="Meiryo" pitchFamily="34" charset="0"/>
                <a:ea typeface="Meiryo" pitchFamily="34" charset="-122"/>
                <a:cs typeface="Meiryo" pitchFamily="34" charset="-120"/>
              </a:rPr>
              <a:t>）</a:t>
            </a:r>
          </a:p>
          <a:p>
            <a:r>
              <a:rPr lang="ja-JP" altLang="en-US" sz="1400" b="1" dirty="0"/>
              <a:t>　　　　</a:t>
            </a:r>
            <a:r>
              <a:rPr lang="en-US" altLang="ja-JP" sz="1400" b="1" dirty="0" err="1"/>
              <a:t>エネルギー汎関数</a:t>
            </a:r>
            <a:r>
              <a:rPr lang="en-US" altLang="ja-JP" sz="1400" b="1" dirty="0"/>
              <a:t> → </a:t>
            </a:r>
            <a:r>
              <a:rPr lang="en-US" altLang="ja-JP" sz="1400" b="1" dirty="0" err="1"/>
              <a:t>分子場</a:t>
            </a:r>
            <a:r>
              <a:rPr lang="en-US" altLang="ja-JP" sz="1400" b="1" dirty="0"/>
              <a:t> → </a:t>
            </a:r>
            <a:r>
              <a:rPr lang="en-US" altLang="ja-JP" sz="1400" b="1" dirty="0" err="1"/>
              <a:t>散逸</a:t>
            </a:r>
            <a:r>
              <a:rPr lang="en-US" altLang="ja-JP" sz="1400" b="1" dirty="0"/>
              <a:t> → </a:t>
            </a:r>
            <a:r>
              <a:rPr lang="en-US" altLang="ja-JP" sz="1400" b="1" dirty="0" err="1"/>
              <a:t>トルク釣り合い（バックフローを無視した</a:t>
            </a:r>
            <a:r>
              <a:rPr lang="en-US" altLang="ja-JP" sz="1400" b="1" dirty="0"/>
              <a:t> Ericksen–Leslie </a:t>
            </a:r>
            <a:r>
              <a:rPr lang="en-US" altLang="ja-JP" sz="1400" b="1" dirty="0" err="1"/>
              <a:t>方程式</a:t>
            </a:r>
            <a:r>
              <a:rPr lang="en-US" altLang="ja-JP" sz="1400" b="1" dirty="0"/>
              <a:t>）</a:t>
            </a:r>
            <a:endParaRPr lang="en-US" altLang="ja-JP" sz="2800" b="1" dirty="0"/>
          </a:p>
        </p:txBody>
      </p:sp>
      <p:sp>
        <p:nvSpPr>
          <p:cNvPr id="39" name="Shape 6">
            <a:extLst>
              <a:ext uri="{FF2B5EF4-FFF2-40B4-BE49-F238E27FC236}">
                <a16:creationId xmlns:a16="http://schemas.microsoft.com/office/drawing/2014/main" id="{673E8647-AE67-ADCE-903F-3D308AB6E026}"/>
              </a:ext>
            </a:extLst>
          </p:cNvPr>
          <p:cNvSpPr/>
          <p:nvPr/>
        </p:nvSpPr>
        <p:spPr>
          <a:xfrm>
            <a:off x="558280" y="1141017"/>
            <a:ext cx="11201400" cy="0"/>
          </a:xfrm>
          <a:prstGeom prst="line">
            <a:avLst/>
          </a:prstGeom>
          <a:noFill/>
          <a:ln w="19050">
            <a:solidFill>
              <a:srgbClr val="CFE0F2"/>
            </a:solidFill>
            <a:prstDash val="solid"/>
          </a:ln>
        </p:spPr>
        <p:txBody>
          <a:bodyPr/>
          <a:lstStyle/>
          <a:p>
            <a:endParaRPr lang="ja-JP" altLang="en-US"/>
          </a:p>
        </p:txBody>
      </p:sp>
      <p:sp>
        <p:nvSpPr>
          <p:cNvPr id="40" name="テキスト ボックス 39">
            <a:extLst>
              <a:ext uri="{FF2B5EF4-FFF2-40B4-BE49-F238E27FC236}">
                <a16:creationId xmlns:a16="http://schemas.microsoft.com/office/drawing/2014/main" id="{20E6AC6C-2310-1F1D-F779-2A35AB4141EF}"/>
              </a:ext>
            </a:extLst>
          </p:cNvPr>
          <p:cNvSpPr txBox="1"/>
          <p:nvPr/>
        </p:nvSpPr>
        <p:spPr>
          <a:xfrm>
            <a:off x="333452" y="1809533"/>
            <a:ext cx="2837636" cy="338554"/>
          </a:xfrm>
          <a:prstGeom prst="rect">
            <a:avLst/>
          </a:prstGeom>
          <a:noFill/>
        </p:spPr>
        <p:txBody>
          <a:bodyPr wrap="none" rtlCol="0">
            <a:spAutoFit/>
          </a:bodyPr>
          <a:lstStyle/>
          <a:p>
            <a:r>
              <a:rPr kumimoji="1" lang="ja-JP" altLang="en-US" sz="1600" dirty="0">
                <a:latin typeface="+mn-ea"/>
              </a:rPr>
              <a:t>・</a:t>
            </a:r>
            <a:r>
              <a:rPr kumimoji="1" lang="en-US" altLang="ja-JP" sz="1600" dirty="0">
                <a:latin typeface="+mn-ea"/>
              </a:rPr>
              <a:t>Frank </a:t>
            </a:r>
            <a:r>
              <a:rPr kumimoji="1" lang="ja-JP" altLang="en-US" sz="1600" dirty="0">
                <a:latin typeface="+mn-ea"/>
              </a:rPr>
              <a:t>弾性自由エネルギー</a:t>
            </a:r>
          </a:p>
        </p:txBody>
      </p:sp>
      <p:sp>
        <p:nvSpPr>
          <p:cNvPr id="43" name="テキスト ボックス 42">
            <a:extLst>
              <a:ext uri="{FF2B5EF4-FFF2-40B4-BE49-F238E27FC236}">
                <a16:creationId xmlns:a16="http://schemas.microsoft.com/office/drawing/2014/main" id="{A25A4EEF-66EA-4BE2-AF23-76C11CBD49CA}"/>
              </a:ext>
            </a:extLst>
          </p:cNvPr>
          <p:cNvSpPr txBox="1"/>
          <p:nvPr/>
        </p:nvSpPr>
        <p:spPr>
          <a:xfrm>
            <a:off x="243050" y="2307707"/>
            <a:ext cx="3057247" cy="338554"/>
          </a:xfrm>
          <a:prstGeom prst="rect">
            <a:avLst/>
          </a:prstGeom>
          <a:noFill/>
        </p:spPr>
        <p:txBody>
          <a:bodyPr wrap="none" rtlCol="0">
            <a:spAutoFit/>
          </a:bodyPr>
          <a:lstStyle/>
          <a:p>
            <a:r>
              <a:rPr kumimoji="1" lang="ja-JP" altLang="en-US" sz="1600" dirty="0">
                <a:latin typeface="+mn-ea"/>
              </a:rPr>
              <a:t>・誘電（電場）自由エネルギー</a:t>
            </a:r>
          </a:p>
        </p:txBody>
      </p:sp>
      <p:sp>
        <p:nvSpPr>
          <p:cNvPr id="45" name="テキスト ボックス 44">
            <a:extLst>
              <a:ext uri="{FF2B5EF4-FFF2-40B4-BE49-F238E27FC236}">
                <a16:creationId xmlns:a16="http://schemas.microsoft.com/office/drawing/2014/main" id="{3BBB6D58-3294-E529-B80A-C4A04BFA87F9}"/>
              </a:ext>
            </a:extLst>
          </p:cNvPr>
          <p:cNvSpPr txBox="1"/>
          <p:nvPr/>
        </p:nvSpPr>
        <p:spPr>
          <a:xfrm>
            <a:off x="278928" y="2767924"/>
            <a:ext cx="2698175" cy="307777"/>
          </a:xfrm>
          <a:prstGeom prst="rect">
            <a:avLst/>
          </a:prstGeom>
          <a:noFill/>
        </p:spPr>
        <p:txBody>
          <a:bodyPr wrap="none" rtlCol="0">
            <a:spAutoFit/>
          </a:bodyPr>
          <a:lstStyle/>
          <a:p>
            <a:r>
              <a:rPr kumimoji="1" lang="ja-JP" altLang="en-US" sz="1400" dirty="0"/>
              <a:t>・フレクソエレクトリック効果</a:t>
            </a:r>
          </a:p>
        </p:txBody>
      </p:sp>
      <p:sp>
        <p:nvSpPr>
          <p:cNvPr id="46" name="テキスト ボックス 45">
            <a:extLst>
              <a:ext uri="{FF2B5EF4-FFF2-40B4-BE49-F238E27FC236}">
                <a16:creationId xmlns:a16="http://schemas.microsoft.com/office/drawing/2014/main" id="{A0545CA3-74D1-1F90-B802-F7D94A3471A7}"/>
              </a:ext>
            </a:extLst>
          </p:cNvPr>
          <p:cNvSpPr txBox="1"/>
          <p:nvPr/>
        </p:nvSpPr>
        <p:spPr>
          <a:xfrm>
            <a:off x="208589" y="1221013"/>
            <a:ext cx="2667718" cy="369332"/>
          </a:xfrm>
          <a:prstGeom prst="rect">
            <a:avLst/>
          </a:prstGeom>
          <a:noFill/>
        </p:spPr>
        <p:txBody>
          <a:bodyPr wrap="none" rtlCol="0">
            <a:spAutoFit/>
          </a:bodyPr>
          <a:lstStyle/>
          <a:p>
            <a:r>
              <a:rPr kumimoji="1" lang="en-US" altLang="ja-JP" dirty="0"/>
              <a:t>1.</a:t>
            </a:r>
            <a:r>
              <a:rPr kumimoji="1" lang="ja-JP" altLang="en-US" dirty="0"/>
              <a:t>自由エネルギー汎関数</a:t>
            </a:r>
          </a:p>
        </p:txBody>
      </p:sp>
      <p:sp>
        <p:nvSpPr>
          <p:cNvPr id="48" name="テキスト ボックス 47">
            <a:extLst>
              <a:ext uri="{FF2B5EF4-FFF2-40B4-BE49-F238E27FC236}">
                <a16:creationId xmlns:a16="http://schemas.microsoft.com/office/drawing/2014/main" id="{721D4CE0-F8A1-59B7-9D36-E0D9AAB3B586}"/>
              </a:ext>
            </a:extLst>
          </p:cNvPr>
          <p:cNvSpPr txBox="1"/>
          <p:nvPr/>
        </p:nvSpPr>
        <p:spPr>
          <a:xfrm>
            <a:off x="203316" y="3734830"/>
            <a:ext cx="4745210" cy="369332"/>
          </a:xfrm>
          <a:prstGeom prst="rect">
            <a:avLst/>
          </a:prstGeom>
          <a:noFill/>
        </p:spPr>
        <p:txBody>
          <a:bodyPr wrap="none" rtlCol="0">
            <a:spAutoFit/>
          </a:bodyPr>
          <a:lstStyle/>
          <a:p>
            <a:r>
              <a:rPr lang="en-US" altLang="ja-JP" dirty="0"/>
              <a:t>2.</a:t>
            </a:r>
            <a:r>
              <a:rPr lang="ja-JP" altLang="en-US" dirty="0"/>
              <a:t>オイラー・ラグランジュ形式による分子場</a:t>
            </a:r>
            <a:endParaRPr kumimoji="1" lang="ja-JP" altLang="en-US" dirty="0"/>
          </a:p>
        </p:txBody>
      </p:sp>
      <p:sp>
        <p:nvSpPr>
          <p:cNvPr id="55" name="テキスト ボックス 54">
            <a:extLst>
              <a:ext uri="{FF2B5EF4-FFF2-40B4-BE49-F238E27FC236}">
                <a16:creationId xmlns:a16="http://schemas.microsoft.com/office/drawing/2014/main" id="{CDB2207A-38A0-594A-18F3-3BB8C2A57E91}"/>
              </a:ext>
            </a:extLst>
          </p:cNvPr>
          <p:cNvSpPr txBox="1"/>
          <p:nvPr/>
        </p:nvSpPr>
        <p:spPr>
          <a:xfrm>
            <a:off x="245033" y="5016351"/>
            <a:ext cx="5342967" cy="1231106"/>
          </a:xfrm>
          <a:prstGeom prst="rect">
            <a:avLst/>
          </a:prstGeom>
          <a:noFill/>
        </p:spPr>
        <p:txBody>
          <a:bodyPr wrap="square" rtlCol="0">
            <a:spAutoFit/>
          </a:bodyPr>
          <a:lstStyle/>
          <a:p>
            <a:r>
              <a:rPr lang="en-US" altLang="ja-JP" dirty="0"/>
              <a:t>3.</a:t>
            </a:r>
            <a:r>
              <a:rPr lang="ja-JP" altLang="en-US" dirty="0"/>
              <a:t>散逸と時間発展方程式</a:t>
            </a:r>
            <a:endParaRPr lang="en-US" altLang="ja-JP" dirty="0"/>
          </a:p>
          <a:p>
            <a:r>
              <a:rPr lang="ja-JP" altLang="en-US" sz="1400" dirty="0"/>
              <a:t>             角度表示での回転粘性項は                                              より</a:t>
            </a:r>
            <a:endParaRPr lang="en-US" altLang="ja-JP" sz="1400" dirty="0"/>
          </a:p>
          <a:p>
            <a:endParaRPr kumimoji="1" lang="en-US" altLang="ja-JP" sz="1400" dirty="0"/>
          </a:p>
          <a:p>
            <a:endParaRPr kumimoji="1" lang="en-US" altLang="ja-JP" sz="1400" dirty="0"/>
          </a:p>
          <a:p>
            <a:r>
              <a:rPr lang="ja-JP" altLang="en-US" sz="1400" dirty="0"/>
              <a:t>　　　散逸方程式　　 　　　　　から</a:t>
            </a:r>
            <a:endParaRPr kumimoji="1" lang="ja-JP" altLang="en-US" sz="1400" dirty="0"/>
          </a:p>
        </p:txBody>
      </p:sp>
      <p:sp>
        <p:nvSpPr>
          <p:cNvPr id="70" name="テキスト ボックス 69">
            <a:extLst>
              <a:ext uri="{FF2B5EF4-FFF2-40B4-BE49-F238E27FC236}">
                <a16:creationId xmlns:a16="http://schemas.microsoft.com/office/drawing/2014/main" id="{7F69D9A2-2D74-0117-25CF-DBDAEAC91CF9}"/>
              </a:ext>
            </a:extLst>
          </p:cNvPr>
          <p:cNvSpPr txBox="1"/>
          <p:nvPr/>
        </p:nvSpPr>
        <p:spPr>
          <a:xfrm>
            <a:off x="6090163" y="3694397"/>
            <a:ext cx="4841127" cy="369332"/>
          </a:xfrm>
          <a:prstGeom prst="rect">
            <a:avLst/>
          </a:prstGeom>
          <a:noFill/>
        </p:spPr>
        <p:txBody>
          <a:bodyPr wrap="square" rtlCol="0">
            <a:spAutoFit/>
          </a:bodyPr>
          <a:lstStyle/>
          <a:p>
            <a:r>
              <a:rPr lang="en-US" altLang="ja-JP" dirty="0">
                <a:solidFill>
                  <a:srgbClr val="1E293B"/>
                </a:solidFill>
                <a:latin typeface="+mn-ea"/>
                <a:cs typeface="Meiryo" pitchFamily="34" charset="-120"/>
              </a:rPr>
              <a:t>4.</a:t>
            </a:r>
            <a:r>
              <a:rPr lang="ja-JP" altLang="en-US" dirty="0">
                <a:solidFill>
                  <a:srgbClr val="1E293B"/>
                </a:solidFill>
                <a:latin typeface="+mn-ea"/>
                <a:cs typeface="Meiryo" pitchFamily="34" charset="-120"/>
              </a:rPr>
              <a:t>最終的な</a:t>
            </a:r>
            <a:r>
              <a:rPr kumimoji="1" lang="ja-JP" altLang="en-US" dirty="0">
                <a:latin typeface="+mn-ea"/>
              </a:rPr>
              <a:t>運動方程式</a:t>
            </a:r>
          </a:p>
        </p:txBody>
      </p:sp>
      <p:sp>
        <p:nvSpPr>
          <p:cNvPr id="71" name="テキスト ボックス 70">
            <a:extLst>
              <a:ext uri="{FF2B5EF4-FFF2-40B4-BE49-F238E27FC236}">
                <a16:creationId xmlns:a16="http://schemas.microsoft.com/office/drawing/2014/main" id="{0718F6B6-CDA3-F91F-983A-295AD5BFC509}"/>
              </a:ext>
            </a:extLst>
          </p:cNvPr>
          <p:cNvSpPr txBox="1"/>
          <p:nvPr/>
        </p:nvSpPr>
        <p:spPr>
          <a:xfrm>
            <a:off x="1481131" y="3198000"/>
            <a:ext cx="1569660" cy="369332"/>
          </a:xfrm>
          <a:prstGeom prst="rect">
            <a:avLst/>
          </a:prstGeom>
          <a:noFill/>
        </p:spPr>
        <p:txBody>
          <a:bodyPr wrap="none" rtlCol="0">
            <a:spAutoFit/>
          </a:bodyPr>
          <a:lstStyle/>
          <a:p>
            <a:r>
              <a:rPr kumimoji="1" lang="ja-JP" altLang="en-US" dirty="0"/>
              <a:t>全エネルギー</a:t>
            </a:r>
          </a:p>
        </p:txBody>
      </p:sp>
      <p:cxnSp>
        <p:nvCxnSpPr>
          <p:cNvPr id="3" name="直線矢印コネクタ 2">
            <a:extLst>
              <a:ext uri="{FF2B5EF4-FFF2-40B4-BE49-F238E27FC236}">
                <a16:creationId xmlns:a16="http://schemas.microsoft.com/office/drawing/2014/main" id="{CF2D09A6-0BC9-60AE-286C-E397358844C3}"/>
              </a:ext>
            </a:extLst>
          </p:cNvPr>
          <p:cNvCxnSpPr>
            <a:cxnSpLocks/>
          </p:cNvCxnSpPr>
          <p:nvPr/>
        </p:nvCxnSpPr>
        <p:spPr>
          <a:xfrm flipH="1" flipV="1">
            <a:off x="9715374" y="3380530"/>
            <a:ext cx="827383" cy="4407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直線矢印コネクタ 5">
            <a:extLst>
              <a:ext uri="{FF2B5EF4-FFF2-40B4-BE49-F238E27FC236}">
                <a16:creationId xmlns:a16="http://schemas.microsoft.com/office/drawing/2014/main" id="{8E7D9586-E872-A1CC-E207-DEDB1CCE93D9}"/>
              </a:ext>
            </a:extLst>
          </p:cNvPr>
          <p:cNvCxnSpPr>
            <a:cxnSpLocks/>
          </p:cNvCxnSpPr>
          <p:nvPr/>
        </p:nvCxnSpPr>
        <p:spPr>
          <a:xfrm flipH="1" flipV="1">
            <a:off x="9952475" y="3218647"/>
            <a:ext cx="590282" cy="283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図 3">
            <a:extLst>
              <a:ext uri="{FF2B5EF4-FFF2-40B4-BE49-F238E27FC236}">
                <a16:creationId xmlns:a16="http://schemas.microsoft.com/office/drawing/2014/main" id="{2B123E0E-7B6E-F8A5-F47F-2D2C6ED47E49}"/>
              </a:ext>
            </a:extLst>
          </p:cNvPr>
          <p:cNvPicPr>
            <a:picLocks noChangeAspect="1"/>
          </p:cNvPicPr>
          <p:nvPr/>
        </p:nvPicPr>
        <p:blipFill>
          <a:blip r:embed="rId10"/>
          <a:stretch>
            <a:fillRect/>
          </a:stretch>
        </p:blipFill>
        <p:spPr>
          <a:xfrm>
            <a:off x="2458921" y="4068940"/>
            <a:ext cx="2108439" cy="913789"/>
          </a:xfrm>
          <a:prstGeom prst="rect">
            <a:avLst/>
          </a:prstGeom>
        </p:spPr>
      </p:pic>
      <p:pic>
        <p:nvPicPr>
          <p:cNvPr id="8" name="図 7">
            <a:extLst>
              <a:ext uri="{FF2B5EF4-FFF2-40B4-BE49-F238E27FC236}">
                <a16:creationId xmlns:a16="http://schemas.microsoft.com/office/drawing/2014/main" id="{FD89256B-3436-B25C-BDBF-D03AEA0BDEB1}"/>
              </a:ext>
            </a:extLst>
          </p:cNvPr>
          <p:cNvPicPr>
            <a:picLocks noChangeAspect="1"/>
          </p:cNvPicPr>
          <p:nvPr/>
        </p:nvPicPr>
        <p:blipFill>
          <a:blip r:embed="rId11"/>
          <a:stretch>
            <a:fillRect/>
          </a:stretch>
        </p:blipFill>
        <p:spPr>
          <a:xfrm>
            <a:off x="3071933" y="5334933"/>
            <a:ext cx="1667259" cy="199033"/>
          </a:xfrm>
          <a:prstGeom prst="rect">
            <a:avLst/>
          </a:prstGeom>
        </p:spPr>
      </p:pic>
      <p:pic>
        <p:nvPicPr>
          <p:cNvPr id="14" name="図 13">
            <a:extLst>
              <a:ext uri="{FF2B5EF4-FFF2-40B4-BE49-F238E27FC236}">
                <a16:creationId xmlns:a16="http://schemas.microsoft.com/office/drawing/2014/main" id="{B0C98F92-BF64-7805-293B-303239DFAFD9}"/>
              </a:ext>
            </a:extLst>
          </p:cNvPr>
          <p:cNvPicPr>
            <a:picLocks noChangeAspect="1"/>
          </p:cNvPicPr>
          <p:nvPr/>
        </p:nvPicPr>
        <p:blipFill>
          <a:blip r:embed="rId12"/>
          <a:stretch>
            <a:fillRect/>
          </a:stretch>
        </p:blipFill>
        <p:spPr>
          <a:xfrm>
            <a:off x="2099894" y="5513871"/>
            <a:ext cx="2053006" cy="446057"/>
          </a:xfrm>
          <a:prstGeom prst="rect">
            <a:avLst/>
          </a:prstGeom>
        </p:spPr>
      </p:pic>
      <p:pic>
        <p:nvPicPr>
          <p:cNvPr id="16" name="図 15">
            <a:extLst>
              <a:ext uri="{FF2B5EF4-FFF2-40B4-BE49-F238E27FC236}">
                <a16:creationId xmlns:a16="http://schemas.microsoft.com/office/drawing/2014/main" id="{35A39F2F-12EA-B8DA-A3CE-0D063D495AC4}"/>
              </a:ext>
            </a:extLst>
          </p:cNvPr>
          <p:cNvPicPr>
            <a:picLocks noChangeAspect="1"/>
          </p:cNvPicPr>
          <p:nvPr/>
        </p:nvPicPr>
        <p:blipFill>
          <a:blip r:embed="rId13"/>
          <a:stretch>
            <a:fillRect/>
          </a:stretch>
        </p:blipFill>
        <p:spPr>
          <a:xfrm>
            <a:off x="1824146" y="5998551"/>
            <a:ext cx="1219875" cy="168963"/>
          </a:xfrm>
          <a:prstGeom prst="rect">
            <a:avLst/>
          </a:prstGeom>
        </p:spPr>
      </p:pic>
      <p:pic>
        <p:nvPicPr>
          <p:cNvPr id="19" name="図 18">
            <a:extLst>
              <a:ext uri="{FF2B5EF4-FFF2-40B4-BE49-F238E27FC236}">
                <a16:creationId xmlns:a16="http://schemas.microsoft.com/office/drawing/2014/main" id="{65575C41-C471-C695-3A0C-C32FE991A23E}"/>
              </a:ext>
            </a:extLst>
          </p:cNvPr>
          <p:cNvPicPr>
            <a:picLocks noChangeAspect="1"/>
          </p:cNvPicPr>
          <p:nvPr/>
        </p:nvPicPr>
        <p:blipFill>
          <a:blip r:embed="rId14"/>
          <a:stretch>
            <a:fillRect/>
          </a:stretch>
        </p:blipFill>
        <p:spPr>
          <a:xfrm>
            <a:off x="1687153" y="6282254"/>
            <a:ext cx="1179776" cy="436953"/>
          </a:xfrm>
          <a:prstGeom prst="rect">
            <a:avLst/>
          </a:prstGeom>
        </p:spPr>
      </p:pic>
      <p:pic>
        <p:nvPicPr>
          <p:cNvPr id="21" name="図 20">
            <a:extLst>
              <a:ext uri="{FF2B5EF4-FFF2-40B4-BE49-F238E27FC236}">
                <a16:creationId xmlns:a16="http://schemas.microsoft.com/office/drawing/2014/main" id="{CC64A6F5-BBE8-9DA3-CC50-133F895BEAB2}"/>
              </a:ext>
            </a:extLst>
          </p:cNvPr>
          <p:cNvPicPr>
            <a:picLocks noChangeAspect="1"/>
          </p:cNvPicPr>
          <p:nvPr/>
        </p:nvPicPr>
        <p:blipFill>
          <a:blip r:embed="rId15"/>
          <a:stretch>
            <a:fillRect/>
          </a:stretch>
        </p:blipFill>
        <p:spPr>
          <a:xfrm>
            <a:off x="3234630" y="6230251"/>
            <a:ext cx="1713896" cy="506379"/>
          </a:xfrm>
          <a:prstGeom prst="rect">
            <a:avLst/>
          </a:prstGeom>
        </p:spPr>
      </p:pic>
      <p:sp>
        <p:nvSpPr>
          <p:cNvPr id="23" name="正方形/長方形 22">
            <a:extLst>
              <a:ext uri="{FF2B5EF4-FFF2-40B4-BE49-F238E27FC236}">
                <a16:creationId xmlns:a16="http://schemas.microsoft.com/office/drawing/2014/main" id="{9F9A053A-815F-83E0-9B86-61CBC2A4657E}"/>
              </a:ext>
            </a:extLst>
          </p:cNvPr>
          <p:cNvSpPr/>
          <p:nvPr/>
        </p:nvSpPr>
        <p:spPr>
          <a:xfrm>
            <a:off x="1600199" y="6201622"/>
            <a:ext cx="3609973" cy="55742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a:extLst>
              <a:ext uri="{FF2B5EF4-FFF2-40B4-BE49-F238E27FC236}">
                <a16:creationId xmlns:a16="http://schemas.microsoft.com/office/drawing/2014/main" id="{9BD653CB-1D8D-0A7A-068C-804BAFB8C7CE}"/>
              </a:ext>
            </a:extLst>
          </p:cNvPr>
          <p:cNvPicPr>
            <a:picLocks noChangeAspect="1"/>
          </p:cNvPicPr>
          <p:nvPr/>
        </p:nvPicPr>
        <p:blipFill>
          <a:blip r:embed="rId16"/>
          <a:stretch>
            <a:fillRect/>
          </a:stretch>
        </p:blipFill>
        <p:spPr>
          <a:xfrm>
            <a:off x="6684990" y="4070544"/>
            <a:ext cx="3070432" cy="1023477"/>
          </a:xfrm>
          <a:prstGeom prst="rect">
            <a:avLst/>
          </a:prstGeom>
          <a:ln w="12700">
            <a:solidFill>
              <a:schemeClr val="tx1"/>
            </a:solidFill>
          </a:ln>
        </p:spPr>
      </p:pic>
      <p:cxnSp>
        <p:nvCxnSpPr>
          <p:cNvPr id="26" name="直線コネクタ 25">
            <a:extLst>
              <a:ext uri="{FF2B5EF4-FFF2-40B4-BE49-F238E27FC236}">
                <a16:creationId xmlns:a16="http://schemas.microsoft.com/office/drawing/2014/main" id="{81068991-59D0-C4C0-B18E-949F44E10E2F}"/>
              </a:ext>
            </a:extLst>
          </p:cNvPr>
          <p:cNvCxnSpPr>
            <a:cxnSpLocks/>
          </p:cNvCxnSpPr>
          <p:nvPr/>
        </p:nvCxnSpPr>
        <p:spPr>
          <a:xfrm>
            <a:off x="5991373" y="3806422"/>
            <a:ext cx="0" cy="2523809"/>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4" name="四角形: 角を丸くする 33">
            <a:extLst>
              <a:ext uri="{FF2B5EF4-FFF2-40B4-BE49-F238E27FC236}">
                <a16:creationId xmlns:a16="http://schemas.microsoft.com/office/drawing/2014/main" id="{7A66E819-5E7A-4BF4-C6D0-E955E9BEAFBD}"/>
              </a:ext>
            </a:extLst>
          </p:cNvPr>
          <p:cNvSpPr/>
          <p:nvPr/>
        </p:nvSpPr>
        <p:spPr>
          <a:xfrm>
            <a:off x="3725401" y="3236110"/>
            <a:ext cx="1570119" cy="248663"/>
          </a:xfrm>
          <a:prstGeom prst="roundRect">
            <a:avLst/>
          </a:prstGeom>
          <a:noFill/>
          <a:ln w="6350">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9" name="図 48">
            <a:extLst>
              <a:ext uri="{FF2B5EF4-FFF2-40B4-BE49-F238E27FC236}">
                <a16:creationId xmlns:a16="http://schemas.microsoft.com/office/drawing/2014/main" id="{8F8B8DC8-C5E5-50D8-C78F-B339889791E6}"/>
              </a:ext>
            </a:extLst>
          </p:cNvPr>
          <p:cNvPicPr>
            <a:picLocks noChangeAspect="1"/>
          </p:cNvPicPr>
          <p:nvPr/>
        </p:nvPicPr>
        <p:blipFill>
          <a:blip r:embed="rId17"/>
          <a:stretch>
            <a:fillRect/>
          </a:stretch>
        </p:blipFill>
        <p:spPr>
          <a:xfrm>
            <a:off x="4059865" y="1369103"/>
            <a:ext cx="460727" cy="430282"/>
          </a:xfrm>
          <a:prstGeom prst="rect">
            <a:avLst/>
          </a:prstGeom>
        </p:spPr>
      </p:pic>
      <p:pic>
        <p:nvPicPr>
          <p:cNvPr id="56" name="図 55">
            <a:extLst>
              <a:ext uri="{FF2B5EF4-FFF2-40B4-BE49-F238E27FC236}">
                <a16:creationId xmlns:a16="http://schemas.microsoft.com/office/drawing/2014/main" id="{41A7AE2F-4AD3-A0EC-A9C0-D8D1FB596529}"/>
              </a:ext>
            </a:extLst>
          </p:cNvPr>
          <p:cNvPicPr>
            <a:picLocks noChangeAspect="1"/>
          </p:cNvPicPr>
          <p:nvPr/>
        </p:nvPicPr>
        <p:blipFill>
          <a:blip r:embed="rId18"/>
          <a:stretch>
            <a:fillRect/>
          </a:stretch>
        </p:blipFill>
        <p:spPr>
          <a:xfrm>
            <a:off x="5494425" y="1402542"/>
            <a:ext cx="523147" cy="402088"/>
          </a:xfrm>
          <a:prstGeom prst="rect">
            <a:avLst/>
          </a:prstGeom>
        </p:spPr>
      </p:pic>
      <p:pic>
        <p:nvPicPr>
          <p:cNvPr id="60" name="図 59">
            <a:extLst>
              <a:ext uri="{FF2B5EF4-FFF2-40B4-BE49-F238E27FC236}">
                <a16:creationId xmlns:a16="http://schemas.microsoft.com/office/drawing/2014/main" id="{0A98CFFA-B015-20AB-9707-4DA1C655C185}"/>
              </a:ext>
            </a:extLst>
          </p:cNvPr>
          <p:cNvPicPr>
            <a:picLocks noChangeAspect="1"/>
          </p:cNvPicPr>
          <p:nvPr/>
        </p:nvPicPr>
        <p:blipFill>
          <a:blip r:embed="rId19"/>
          <a:stretch>
            <a:fillRect/>
          </a:stretch>
        </p:blipFill>
        <p:spPr>
          <a:xfrm>
            <a:off x="7513213" y="1392610"/>
            <a:ext cx="450680" cy="402912"/>
          </a:xfrm>
          <a:prstGeom prst="rect">
            <a:avLst/>
          </a:prstGeom>
        </p:spPr>
      </p:pic>
      <p:sp>
        <p:nvSpPr>
          <p:cNvPr id="64" name="テキスト ボックス 63">
            <a:extLst>
              <a:ext uri="{FF2B5EF4-FFF2-40B4-BE49-F238E27FC236}">
                <a16:creationId xmlns:a16="http://schemas.microsoft.com/office/drawing/2014/main" id="{1FB2CB48-F2D7-0411-371A-29E94DB27796}"/>
              </a:ext>
            </a:extLst>
          </p:cNvPr>
          <p:cNvSpPr txBox="1"/>
          <p:nvPr/>
        </p:nvSpPr>
        <p:spPr>
          <a:xfrm>
            <a:off x="3817171" y="1183251"/>
            <a:ext cx="4557658" cy="261610"/>
          </a:xfrm>
          <a:prstGeom prst="rect">
            <a:avLst/>
          </a:prstGeom>
          <a:noFill/>
        </p:spPr>
        <p:txBody>
          <a:bodyPr wrap="none" rtlCol="0">
            <a:spAutoFit/>
          </a:bodyPr>
          <a:lstStyle/>
          <a:p>
            <a:r>
              <a:rPr kumimoji="1" lang="ja-JP" altLang="en-US" sz="1100" b="1" dirty="0"/>
              <a:t>スプレイ（広がり）　ツイスト（ねじれ）　　　　ベンド（曲がり）</a:t>
            </a:r>
          </a:p>
        </p:txBody>
      </p:sp>
      <mc:AlternateContent xmlns:mc="http://schemas.openxmlformats.org/markup-compatibility/2006" xmlns:a14="http://schemas.microsoft.com/office/drawing/2010/main">
        <mc:Choice Requires="a14">
          <p:sp>
            <p:nvSpPr>
              <p:cNvPr id="68" name="テキスト ボックス 67">
                <a:extLst>
                  <a:ext uri="{FF2B5EF4-FFF2-40B4-BE49-F238E27FC236}">
                    <a16:creationId xmlns:a16="http://schemas.microsoft.com/office/drawing/2014/main" id="{F86B006A-DD96-AF48-BBA3-32F43F5FD1F3}"/>
                  </a:ext>
                </a:extLst>
              </p:cNvPr>
              <p:cNvSpPr txBox="1"/>
              <p:nvPr/>
            </p:nvSpPr>
            <p:spPr>
              <a:xfrm>
                <a:off x="9730646" y="1233553"/>
                <a:ext cx="2010470" cy="251479"/>
              </a:xfrm>
              <a:prstGeom prst="rect">
                <a:avLst/>
              </a:prstGeom>
              <a:noFill/>
            </p:spPr>
            <p:txBody>
              <a:bodyPr wrap="square" lIns="0" tIns="0" rIns="0" bIns="0" rtlCol="0">
                <a:spAutoFit/>
              </a:bodyPr>
              <a:lstStyle/>
              <a:p>
                <a14:m>
                  <m:oMath xmlns:m="http://schemas.openxmlformats.org/officeDocument/2006/math">
                    <m:r>
                      <a:rPr kumimoji="1" lang="ja-JP" altLang="en-US" sz="1600" i="1" smtClean="0">
                        <a:latin typeface="Cambria Math" panose="02040503050406030204" pitchFamily="18" charset="0"/>
                      </a:rPr>
                      <m:t>∆</m:t>
                    </m:r>
                    <m:r>
                      <a:rPr kumimoji="1" lang="ja-JP" altLang="en-US" sz="1600" i="1" smtClean="0">
                        <a:latin typeface="Cambria Math" panose="02040503050406030204" pitchFamily="18" charset="0"/>
                      </a:rPr>
                      <m:t>𝜀</m:t>
                    </m:r>
                  </m:oMath>
                </a14:m>
                <a:r>
                  <a:rPr kumimoji="1" lang="en-US" altLang="ja-JP" sz="1600" i="1" dirty="0"/>
                  <a:t>=</a:t>
                </a:r>
                <a14:m>
                  <m:oMath xmlns:m="http://schemas.openxmlformats.org/officeDocument/2006/math">
                    <m:sSub>
                      <m:sSubPr>
                        <m:ctrlPr>
                          <a:rPr kumimoji="1" lang="en-US" altLang="ja-JP" sz="1600" i="1" dirty="0" smtClean="0">
                            <a:latin typeface="Cambria Math" panose="02040503050406030204" pitchFamily="18" charset="0"/>
                          </a:rPr>
                        </m:ctrlPr>
                      </m:sSubPr>
                      <m:e>
                        <m:r>
                          <a:rPr kumimoji="1" lang="ja-JP" altLang="en-US" sz="1600" i="1" dirty="0" smtClean="0">
                            <a:latin typeface="Cambria Math" panose="02040503050406030204" pitchFamily="18" charset="0"/>
                          </a:rPr>
                          <m:t>𝜀</m:t>
                        </m:r>
                      </m:e>
                      <m:sub>
                        <m:r>
                          <a:rPr kumimoji="1" lang="en-US" altLang="ja-JP" sz="1600" i="1" dirty="0" smtClean="0">
                            <a:latin typeface="Cambria Math" panose="02040503050406030204" pitchFamily="18" charset="0"/>
                            <a:ea typeface="Cambria Math" panose="02040503050406030204" pitchFamily="18" charset="0"/>
                          </a:rPr>
                          <m:t>∥</m:t>
                        </m:r>
                      </m:sub>
                    </m:sSub>
                    <m:r>
                      <a:rPr kumimoji="1" lang="en-US" altLang="ja-JP" sz="1600" b="0" i="1" dirty="0" smtClean="0">
                        <a:latin typeface="Cambria Math" panose="02040503050406030204" pitchFamily="18" charset="0"/>
                      </a:rPr>
                      <m:t>−</m:t>
                    </m:r>
                    <m:sSub>
                      <m:sSubPr>
                        <m:ctrlPr>
                          <a:rPr kumimoji="1" lang="en-US" altLang="ja-JP" sz="1600" b="0" i="1" dirty="0" smtClean="0">
                            <a:latin typeface="Cambria Math" panose="02040503050406030204" pitchFamily="18" charset="0"/>
                          </a:rPr>
                        </m:ctrlPr>
                      </m:sSubPr>
                      <m:e>
                        <m:r>
                          <a:rPr kumimoji="1" lang="ja-JP" altLang="en-US" sz="1600" b="0" i="1" dirty="0" smtClean="0">
                            <a:latin typeface="Cambria Math" panose="02040503050406030204" pitchFamily="18" charset="0"/>
                          </a:rPr>
                          <m:t>𝜀</m:t>
                        </m:r>
                      </m:e>
                      <m:sub>
                        <m:r>
                          <a:rPr kumimoji="1" lang="en-US" altLang="ja-JP" sz="1600" b="0" i="1" dirty="0" smtClean="0">
                            <a:latin typeface="Cambria Math" panose="02040503050406030204" pitchFamily="18" charset="0"/>
                            <a:ea typeface="Cambria Math" panose="02040503050406030204" pitchFamily="18" charset="0"/>
                          </a:rPr>
                          <m:t>⊥</m:t>
                        </m:r>
                      </m:sub>
                    </m:sSub>
                  </m:oMath>
                </a14:m>
                <a:endParaRPr kumimoji="1" lang="ja-JP" altLang="en-US" sz="1600" i="1" dirty="0"/>
              </a:p>
            </p:txBody>
          </p:sp>
        </mc:Choice>
        <mc:Fallback xmlns="">
          <p:sp>
            <p:nvSpPr>
              <p:cNvPr id="68" name="テキスト ボックス 67">
                <a:extLst>
                  <a:ext uri="{FF2B5EF4-FFF2-40B4-BE49-F238E27FC236}">
                    <a16:creationId xmlns:a16="http://schemas.microsoft.com/office/drawing/2014/main" id="{F86B006A-DD96-AF48-BBA3-32F43F5FD1F3}"/>
                  </a:ext>
                </a:extLst>
              </p:cNvPr>
              <p:cNvSpPr txBox="1">
                <a:spLocks noRot="1" noChangeAspect="1" noMove="1" noResize="1" noEditPoints="1" noAdjustHandles="1" noChangeArrowheads="1" noChangeShapeType="1" noTextEdit="1"/>
              </p:cNvSpPr>
              <p:nvPr/>
            </p:nvSpPr>
            <p:spPr>
              <a:xfrm>
                <a:off x="9730646" y="1233553"/>
                <a:ext cx="2010470" cy="251479"/>
              </a:xfrm>
              <a:prstGeom prst="rect">
                <a:avLst/>
              </a:prstGeom>
              <a:blipFill>
                <a:blip r:embed="rId20"/>
                <a:stretch>
                  <a:fillRect l="-3333" t="-21429" b="-47619"/>
                </a:stretch>
              </a:blipFill>
            </p:spPr>
            <p:txBody>
              <a:bodyPr/>
              <a:lstStyle/>
              <a:p>
                <a:r>
                  <a:rPr lang="ja-JP" altLang="en-US">
                    <a:noFill/>
                  </a:rPr>
                  <a:t> </a:t>
                </a:r>
              </a:p>
            </p:txBody>
          </p:sp>
        </mc:Fallback>
      </mc:AlternateContent>
      <p:pic>
        <p:nvPicPr>
          <p:cNvPr id="73" name="Picture 7">
            <a:extLst>
              <a:ext uri="{FF2B5EF4-FFF2-40B4-BE49-F238E27FC236}">
                <a16:creationId xmlns:a16="http://schemas.microsoft.com/office/drawing/2014/main" id="{53A3CC22-D6B2-8012-E355-78CE3A3745D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806858" y="1239989"/>
            <a:ext cx="1001306" cy="350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5" name="図 74">
            <a:extLst>
              <a:ext uri="{FF2B5EF4-FFF2-40B4-BE49-F238E27FC236}">
                <a16:creationId xmlns:a16="http://schemas.microsoft.com/office/drawing/2014/main" id="{3A5D0292-0F1C-2C7B-BD96-9AC08FB09F25}"/>
              </a:ext>
            </a:extLst>
          </p:cNvPr>
          <p:cNvPicPr>
            <a:picLocks noChangeAspect="1"/>
          </p:cNvPicPr>
          <p:nvPr/>
        </p:nvPicPr>
        <p:blipFill>
          <a:blip r:embed="rId22"/>
          <a:stretch>
            <a:fillRect/>
          </a:stretch>
        </p:blipFill>
        <p:spPr>
          <a:xfrm>
            <a:off x="9141897" y="1658542"/>
            <a:ext cx="2927072" cy="1033084"/>
          </a:xfrm>
          <a:prstGeom prst="rect">
            <a:avLst/>
          </a:prstGeom>
        </p:spPr>
      </p:pic>
      <p:pic>
        <p:nvPicPr>
          <p:cNvPr id="77" name="図 76">
            <a:extLst>
              <a:ext uri="{FF2B5EF4-FFF2-40B4-BE49-F238E27FC236}">
                <a16:creationId xmlns:a16="http://schemas.microsoft.com/office/drawing/2014/main" id="{2817DEDE-8097-12CD-9F89-785DF1AA046F}"/>
              </a:ext>
            </a:extLst>
          </p:cNvPr>
          <p:cNvPicPr>
            <a:picLocks noChangeAspect="1"/>
          </p:cNvPicPr>
          <p:nvPr/>
        </p:nvPicPr>
        <p:blipFill>
          <a:blip r:embed="rId23"/>
          <a:stretch>
            <a:fillRect/>
          </a:stretch>
        </p:blipFill>
        <p:spPr>
          <a:xfrm>
            <a:off x="9343019" y="1738160"/>
            <a:ext cx="571514" cy="176497"/>
          </a:xfrm>
          <a:prstGeom prst="rect">
            <a:avLst/>
          </a:prstGeom>
        </p:spPr>
      </p:pic>
      <p:sp>
        <p:nvSpPr>
          <p:cNvPr id="79" name="テキスト ボックス 78">
            <a:extLst>
              <a:ext uri="{FF2B5EF4-FFF2-40B4-BE49-F238E27FC236}">
                <a16:creationId xmlns:a16="http://schemas.microsoft.com/office/drawing/2014/main" id="{0C408D7C-FE58-8045-5049-586D200DA617}"/>
              </a:ext>
            </a:extLst>
          </p:cNvPr>
          <p:cNvSpPr txBox="1"/>
          <p:nvPr/>
        </p:nvSpPr>
        <p:spPr>
          <a:xfrm>
            <a:off x="5157780" y="3437090"/>
            <a:ext cx="423514" cy="369332"/>
          </a:xfrm>
          <a:prstGeom prst="rect">
            <a:avLst/>
          </a:prstGeom>
          <a:noFill/>
        </p:spPr>
        <p:txBody>
          <a:bodyPr wrap="none" rtlCol="0">
            <a:spAutoFit/>
          </a:bodyPr>
          <a:lstStyle/>
          <a:p>
            <a:r>
              <a:rPr kumimoji="1" lang="en-US" altLang="ja-JP" dirty="0"/>
              <a:t>= </a:t>
            </a:r>
            <a:r>
              <a:rPr kumimoji="1" lang="en-US" altLang="ja-JP" i="1" dirty="0"/>
              <a:t>f</a:t>
            </a:r>
            <a:endParaRPr kumimoji="1" lang="ja-JP" altLang="en-US" i="1" dirty="0"/>
          </a:p>
        </p:txBody>
      </p:sp>
      <p:sp>
        <p:nvSpPr>
          <p:cNvPr id="80" name="テキスト ボックス 79">
            <a:extLst>
              <a:ext uri="{FF2B5EF4-FFF2-40B4-BE49-F238E27FC236}">
                <a16:creationId xmlns:a16="http://schemas.microsoft.com/office/drawing/2014/main" id="{6960F2C8-C114-2314-688A-71656A9790A6}"/>
              </a:ext>
            </a:extLst>
          </p:cNvPr>
          <p:cNvSpPr txBox="1"/>
          <p:nvPr/>
        </p:nvSpPr>
        <p:spPr>
          <a:xfrm>
            <a:off x="6923756" y="5154615"/>
            <a:ext cx="4619150" cy="369332"/>
          </a:xfrm>
          <a:prstGeom prst="rect">
            <a:avLst/>
          </a:prstGeom>
          <a:noFill/>
        </p:spPr>
        <p:txBody>
          <a:bodyPr wrap="none" rtlCol="0">
            <a:spAutoFit/>
          </a:bodyPr>
          <a:lstStyle/>
          <a:p>
            <a:r>
              <a:rPr kumimoji="1" lang="en-US" altLang="ja-JP" b="1" i="1" dirty="0"/>
              <a:t>Mathematica</a:t>
            </a:r>
            <a:r>
              <a:rPr kumimoji="1" lang="ja-JP" altLang="en-US" dirty="0"/>
              <a:t>で解いて</a:t>
            </a:r>
            <a:r>
              <a:rPr kumimoji="1" lang="en-US" altLang="ja-JP" b="1" dirty="0"/>
              <a:t>Coefficient form PDE</a:t>
            </a:r>
            <a:r>
              <a:rPr kumimoji="1" lang="ja-JP" altLang="en-US" dirty="0"/>
              <a:t>に</a:t>
            </a:r>
          </a:p>
        </p:txBody>
      </p:sp>
      <p:pic>
        <p:nvPicPr>
          <p:cNvPr id="82" name="図 81">
            <a:extLst>
              <a:ext uri="{FF2B5EF4-FFF2-40B4-BE49-F238E27FC236}">
                <a16:creationId xmlns:a16="http://schemas.microsoft.com/office/drawing/2014/main" id="{F5FBE882-4D9D-0CA2-0121-382AA4795CA2}"/>
              </a:ext>
            </a:extLst>
          </p:cNvPr>
          <p:cNvPicPr>
            <a:picLocks noChangeAspect="1"/>
          </p:cNvPicPr>
          <p:nvPr/>
        </p:nvPicPr>
        <p:blipFill>
          <a:blip r:embed="rId24"/>
          <a:stretch>
            <a:fillRect/>
          </a:stretch>
        </p:blipFill>
        <p:spPr>
          <a:xfrm>
            <a:off x="7674634" y="5521426"/>
            <a:ext cx="4344213" cy="354102"/>
          </a:xfrm>
          <a:prstGeom prst="rect">
            <a:avLst/>
          </a:prstGeom>
        </p:spPr>
      </p:pic>
      <p:grpSp>
        <p:nvGrpSpPr>
          <p:cNvPr id="94" name="グループ化 93">
            <a:extLst>
              <a:ext uri="{FF2B5EF4-FFF2-40B4-BE49-F238E27FC236}">
                <a16:creationId xmlns:a16="http://schemas.microsoft.com/office/drawing/2014/main" id="{159AA8EA-7661-991E-FE9B-4E641C80FF76}"/>
              </a:ext>
            </a:extLst>
          </p:cNvPr>
          <p:cNvGrpSpPr/>
          <p:nvPr/>
        </p:nvGrpSpPr>
        <p:grpSpPr>
          <a:xfrm>
            <a:off x="7041993" y="5674422"/>
            <a:ext cx="4515382" cy="752131"/>
            <a:chOff x="6684990" y="6027927"/>
            <a:chExt cx="4515382" cy="752131"/>
          </a:xfrm>
        </p:grpSpPr>
        <p:pic>
          <p:nvPicPr>
            <p:cNvPr id="84" name="図 83">
              <a:extLst>
                <a:ext uri="{FF2B5EF4-FFF2-40B4-BE49-F238E27FC236}">
                  <a16:creationId xmlns:a16="http://schemas.microsoft.com/office/drawing/2014/main" id="{FA678130-06D0-B6F1-8BD4-DB87838FCEC4}"/>
                </a:ext>
              </a:extLst>
            </p:cNvPr>
            <p:cNvPicPr>
              <a:picLocks noChangeAspect="1"/>
            </p:cNvPicPr>
            <p:nvPr/>
          </p:nvPicPr>
          <p:blipFill>
            <a:blip r:embed="rId25"/>
            <a:stretch>
              <a:fillRect/>
            </a:stretch>
          </p:blipFill>
          <p:spPr>
            <a:xfrm>
              <a:off x="6684990" y="6057900"/>
              <a:ext cx="4515382" cy="669113"/>
            </a:xfrm>
            <a:prstGeom prst="rect">
              <a:avLst/>
            </a:prstGeom>
          </p:spPr>
        </p:pic>
        <p:sp>
          <p:nvSpPr>
            <p:cNvPr id="85" name="正方形/長方形 84">
              <a:extLst>
                <a:ext uri="{FF2B5EF4-FFF2-40B4-BE49-F238E27FC236}">
                  <a16:creationId xmlns:a16="http://schemas.microsoft.com/office/drawing/2014/main" id="{5E80F5FE-A1A5-4B9D-904D-6670DBF41E84}"/>
                </a:ext>
              </a:extLst>
            </p:cNvPr>
            <p:cNvSpPr/>
            <p:nvPr/>
          </p:nvSpPr>
          <p:spPr>
            <a:xfrm>
              <a:off x="8299450" y="6051549"/>
              <a:ext cx="2838448" cy="1974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2904328C-D18E-545E-1F36-1F311B95DAA6}"/>
                </a:ext>
              </a:extLst>
            </p:cNvPr>
            <p:cNvSpPr/>
            <p:nvPr/>
          </p:nvSpPr>
          <p:spPr>
            <a:xfrm>
              <a:off x="8003664" y="6533999"/>
              <a:ext cx="2838448" cy="2057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正方形/長方形 88">
              <a:extLst>
                <a:ext uri="{FF2B5EF4-FFF2-40B4-BE49-F238E27FC236}">
                  <a16:creationId xmlns:a16="http://schemas.microsoft.com/office/drawing/2014/main" id="{16E2502F-87C1-7159-E750-2F417BB8281D}"/>
                </a:ext>
              </a:extLst>
            </p:cNvPr>
            <p:cNvSpPr/>
            <p:nvPr/>
          </p:nvSpPr>
          <p:spPr>
            <a:xfrm>
              <a:off x="6781800" y="6027927"/>
              <a:ext cx="187831" cy="1832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正方形/長方形 90">
              <a:extLst>
                <a:ext uri="{FF2B5EF4-FFF2-40B4-BE49-F238E27FC236}">
                  <a16:creationId xmlns:a16="http://schemas.microsoft.com/office/drawing/2014/main" id="{E0285426-C09E-7B64-15BE-E52C4857D6CB}"/>
                </a:ext>
              </a:extLst>
            </p:cNvPr>
            <p:cNvSpPr/>
            <p:nvPr/>
          </p:nvSpPr>
          <p:spPr>
            <a:xfrm>
              <a:off x="7461250" y="6027927"/>
              <a:ext cx="187831" cy="24042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7D599BEA-7AC2-DF78-BEB7-E1565317AE70}"/>
                </a:ext>
              </a:extLst>
            </p:cNvPr>
            <p:cNvSpPr/>
            <p:nvPr/>
          </p:nvSpPr>
          <p:spPr>
            <a:xfrm>
              <a:off x="7293632" y="6553827"/>
              <a:ext cx="187831" cy="226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6" name="Text 1">
            <a:extLst>
              <a:ext uri="{FF2B5EF4-FFF2-40B4-BE49-F238E27FC236}">
                <a16:creationId xmlns:a16="http://schemas.microsoft.com/office/drawing/2014/main" id="{60A6D59C-FB06-F60D-0B8D-386BFA5FAD20}"/>
              </a:ext>
            </a:extLst>
          </p:cNvPr>
          <p:cNvSpPr/>
          <p:nvPr/>
        </p:nvSpPr>
        <p:spPr>
          <a:xfrm>
            <a:off x="10992971"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6 / 10</a:t>
            </a:r>
            <a:endParaRPr lang="en-US" sz="1100" dirty="0"/>
          </a:p>
        </p:txBody>
      </p:sp>
      <p:sp>
        <p:nvSpPr>
          <p:cNvPr id="98" name="Text 2">
            <a:extLst>
              <a:ext uri="{FF2B5EF4-FFF2-40B4-BE49-F238E27FC236}">
                <a16:creationId xmlns:a16="http://schemas.microsoft.com/office/drawing/2014/main" id="{84C65118-7CB7-FEA8-29E7-A64283AEEB0E}"/>
              </a:ext>
            </a:extLst>
          </p:cNvPr>
          <p:cNvSpPr/>
          <p:nvPr/>
        </p:nvSpPr>
        <p:spPr>
          <a:xfrm>
            <a:off x="4572000" y="653999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pic>
        <p:nvPicPr>
          <p:cNvPr id="100" name="Picture 8" descr="jnc-300dpi-w600">
            <a:extLst>
              <a:ext uri="{FF2B5EF4-FFF2-40B4-BE49-F238E27FC236}">
                <a16:creationId xmlns:a16="http://schemas.microsoft.com/office/drawing/2014/main" id="{67A307FC-E877-CE2D-84CC-73747AAA6C9B}"/>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 name="Text 4">
            <a:extLst>
              <a:ext uri="{FF2B5EF4-FFF2-40B4-BE49-F238E27FC236}">
                <a16:creationId xmlns:a16="http://schemas.microsoft.com/office/drawing/2014/main" id="{8ADCA5FC-6DFC-5269-6C77-003DE59F59FA}"/>
              </a:ext>
            </a:extLst>
          </p:cNvPr>
          <p:cNvSpPr/>
          <p:nvPr/>
        </p:nvSpPr>
        <p:spPr>
          <a:xfrm>
            <a:off x="0" y="57938"/>
            <a:ext cx="1414015" cy="360234"/>
          </a:xfrm>
          <a:prstGeom prst="rect">
            <a:avLst/>
          </a:prstGeom>
          <a:noFill/>
          <a:ln/>
        </p:spPr>
        <p:txBody>
          <a:bodyPr wrap="square" lIns="0" tIns="0" rIns="0" bIns="0" rtlCol="0" anchor="ctr"/>
          <a:lstStyle/>
          <a:p>
            <a:pPr marL="0" indent="0" algn="ctr">
              <a:buNone/>
            </a:pPr>
            <a:r>
              <a:rPr lang="en-US" sz="1900" b="1" dirty="0">
                <a:solidFill>
                  <a:srgbClr val="FFFFFF"/>
                </a:solidFill>
              </a:rPr>
              <a:t>2</a:t>
            </a:r>
            <a:r>
              <a:rPr lang="en-US" sz="1500" dirty="0">
                <a:solidFill>
                  <a:srgbClr val="FFFFFF"/>
                </a:solidFill>
                <a:latin typeface="Meiryo" pitchFamily="34" charset="0"/>
                <a:ea typeface="Meiryo" pitchFamily="34" charset="-122"/>
                <a:cs typeface="Meiryo" pitchFamily="34" charset="-120"/>
              </a:rPr>
              <a:t>  検証方法</a:t>
            </a:r>
            <a:endParaRPr lang="en-US" sz="1900" dirty="0"/>
          </a:p>
        </p:txBody>
      </p:sp>
      <p:sp>
        <p:nvSpPr>
          <p:cNvPr id="104" name="テキスト ボックス 103">
            <a:extLst>
              <a:ext uri="{FF2B5EF4-FFF2-40B4-BE49-F238E27FC236}">
                <a16:creationId xmlns:a16="http://schemas.microsoft.com/office/drawing/2014/main" id="{854C80A3-9C02-941A-9A9E-CCDD03822CED}"/>
              </a:ext>
            </a:extLst>
          </p:cNvPr>
          <p:cNvSpPr txBox="1"/>
          <p:nvPr/>
        </p:nvSpPr>
        <p:spPr>
          <a:xfrm>
            <a:off x="10490895" y="4279003"/>
            <a:ext cx="1508746" cy="584775"/>
          </a:xfrm>
          <a:prstGeom prst="rect">
            <a:avLst/>
          </a:prstGeom>
          <a:noFill/>
        </p:spPr>
        <p:txBody>
          <a:bodyPr wrap="none" rtlCol="0">
            <a:spAutoFit/>
          </a:bodyPr>
          <a:lstStyle/>
          <a:p>
            <a:r>
              <a:rPr kumimoji="1" lang="en-US" altLang="ja-JP" sz="1600" dirty="0"/>
              <a:t>y</a:t>
            </a:r>
            <a:r>
              <a:rPr kumimoji="1" lang="ja-JP" altLang="en-US" sz="1600" dirty="0"/>
              <a:t>軸方向に一様</a:t>
            </a:r>
            <a:endParaRPr kumimoji="1" lang="en-US" altLang="ja-JP" sz="1600" dirty="0"/>
          </a:p>
          <a:p>
            <a:r>
              <a:rPr kumimoji="1" lang="en-US" altLang="ja-JP" sz="1600" dirty="0" err="1"/>
              <a:t>xz</a:t>
            </a:r>
            <a:r>
              <a:rPr kumimoji="1" lang="ja-JP" altLang="en-US" sz="1600" dirty="0"/>
              <a:t> </a:t>
            </a:r>
            <a:r>
              <a:rPr kumimoji="1" lang="en-US" altLang="ja-JP" sz="1600" dirty="0"/>
              <a:t>2</a:t>
            </a:r>
            <a:r>
              <a:rPr kumimoji="1" lang="ja-JP" altLang="en-US" sz="1600" dirty="0"/>
              <a:t>次元</a:t>
            </a:r>
          </a:p>
        </p:txBody>
      </p:sp>
    </p:spTree>
    <p:extLst>
      <p:ext uri="{BB962C8B-B14F-4D97-AF65-F5344CB8AC3E}">
        <p14:creationId xmlns:p14="http://schemas.microsoft.com/office/powerpoint/2010/main" val="2391786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p:cNvSpPr/>
          <p:nvPr/>
        </p:nvSpPr>
        <p:spPr>
          <a:xfrm>
            <a:off x="1926336" y="698373"/>
            <a:ext cx="246888" cy="246888"/>
          </a:xfrm>
          <a:prstGeom prst="rect">
            <a:avLst/>
          </a:prstGeom>
          <a:noFill/>
          <a:ln/>
        </p:spPr>
        <p:txBody>
          <a:bodyPr wrap="square" lIns="0" tIns="0" rIns="0" bIns="0" rtlCol="0" anchor="ctr"/>
          <a:lstStyle/>
          <a:p>
            <a:pPr algn="ctr"/>
            <a:r>
              <a:rPr lang="en-US" sz="1200" b="1" dirty="0">
                <a:solidFill>
                  <a:srgbClr val="FFFFFF"/>
                </a:solidFill>
                <a:latin typeface="Meiryo" pitchFamily="34" charset="0"/>
                <a:ea typeface="Meiryo" pitchFamily="34" charset="-122"/>
                <a:cs typeface="Meiryo" pitchFamily="34" charset="-120"/>
              </a:rPr>
              <a:t>2</a:t>
            </a:r>
            <a:endParaRPr lang="en-US" sz="1200" dirty="0"/>
          </a:p>
        </p:txBody>
      </p:sp>
      <p:sp>
        <p:nvSpPr>
          <p:cNvPr id="7" name="Text 4"/>
          <p:cNvSpPr/>
          <p:nvPr/>
        </p:nvSpPr>
        <p:spPr>
          <a:xfrm>
            <a:off x="929639" y="520446"/>
            <a:ext cx="10932011" cy="457200"/>
          </a:xfrm>
          <a:prstGeom prst="rect">
            <a:avLst/>
          </a:prstGeom>
          <a:noFill/>
          <a:ln/>
        </p:spPr>
        <p:txBody>
          <a:bodyPr wrap="square" lIns="0" tIns="0" rIns="0" bIns="0" rtlCol="0" anchor="ctr"/>
          <a:lstStyle/>
          <a:p>
            <a:r>
              <a:rPr lang="en-US" sz="2800" b="1" dirty="0">
                <a:solidFill>
                  <a:srgbClr val="003399"/>
                </a:solidFill>
                <a:latin typeface="Meiryo" pitchFamily="34" charset="0"/>
                <a:ea typeface="Meiryo" pitchFamily="34" charset="-122"/>
                <a:cs typeface="Meiryo" pitchFamily="34" charset="-120"/>
              </a:rPr>
              <a:t>Global ODE and DAE</a:t>
            </a:r>
            <a:r>
              <a:rPr lang="ja-JP" altLang="en-US" sz="2800" b="1" dirty="0">
                <a:solidFill>
                  <a:srgbClr val="003399"/>
                </a:solidFill>
                <a:latin typeface="Meiryo" pitchFamily="34" charset="0"/>
                <a:ea typeface="Meiryo" pitchFamily="34" charset="-122"/>
                <a:cs typeface="Meiryo" pitchFamily="34" charset="-120"/>
              </a:rPr>
              <a:t>　　</a:t>
            </a:r>
            <a:r>
              <a:rPr lang="en-US" sz="2800" b="1" dirty="0">
                <a:solidFill>
                  <a:srgbClr val="003399"/>
                </a:solidFill>
                <a:latin typeface="Meiryo" pitchFamily="34" charset="0"/>
                <a:ea typeface="Meiryo" pitchFamily="34" charset="-122"/>
                <a:cs typeface="Meiryo" pitchFamily="34" charset="-120"/>
              </a:rPr>
              <a:t> </a:t>
            </a:r>
            <a:r>
              <a:rPr lang="ja-JP" altLang="en-US" sz="2800" dirty="0">
                <a:latin typeface="Meiryo" pitchFamily="34" charset="0"/>
                <a:ea typeface="Meiryo" pitchFamily="34" charset="-122"/>
                <a:cs typeface="Meiryo" pitchFamily="34" charset="-120"/>
              </a:rPr>
              <a:t>材料境界における電荷累積の定量追跡</a:t>
            </a:r>
            <a:endParaRPr lang="en-US" sz="2800" dirty="0"/>
          </a:p>
        </p:txBody>
      </p:sp>
      <p:sp>
        <p:nvSpPr>
          <p:cNvPr id="8" name="Text 5"/>
          <p:cNvSpPr/>
          <p:nvPr/>
        </p:nvSpPr>
        <p:spPr>
          <a:xfrm>
            <a:off x="1082040" y="1247013"/>
            <a:ext cx="4160520" cy="292608"/>
          </a:xfrm>
          <a:prstGeom prst="rect">
            <a:avLst/>
          </a:prstGeom>
          <a:noFill/>
          <a:ln/>
        </p:spPr>
        <p:txBody>
          <a:bodyPr wrap="square" lIns="0" tIns="0" rIns="0" bIns="0" rtlCol="0" anchor="ctr"/>
          <a:lstStyle/>
          <a:p>
            <a:r>
              <a:rPr lang="en-US" sz="1600" b="1" dirty="0">
                <a:solidFill>
                  <a:srgbClr val="003399"/>
                </a:solidFill>
                <a:latin typeface="Meiryo" pitchFamily="34" charset="0"/>
                <a:ea typeface="Meiryo" pitchFamily="34" charset="-122"/>
                <a:cs typeface="Meiryo" pitchFamily="34" charset="-120"/>
              </a:rPr>
              <a:t>① モデルの役割分担（2階層）</a:t>
            </a:r>
            <a:endParaRPr lang="en-US" sz="1600" dirty="0"/>
          </a:p>
        </p:txBody>
      </p:sp>
      <p:sp>
        <p:nvSpPr>
          <p:cNvPr id="9" name="Shape 6"/>
          <p:cNvSpPr/>
          <p:nvPr/>
        </p:nvSpPr>
        <p:spPr>
          <a:xfrm>
            <a:off x="514349" y="1594485"/>
            <a:ext cx="5490211" cy="1572768"/>
          </a:xfrm>
          <a:prstGeom prst="rect">
            <a:avLst/>
          </a:prstGeom>
          <a:solidFill>
            <a:srgbClr val="FFFFFF"/>
          </a:solidFill>
          <a:ln w="12700">
            <a:solidFill>
              <a:srgbClr val="C9D4E5"/>
            </a:solidFill>
            <a:prstDash val="solid"/>
          </a:ln>
        </p:spPr>
        <p:txBody>
          <a:bodyPr/>
          <a:lstStyle/>
          <a:p>
            <a:endParaRPr lang="ja-JP" altLang="en-US"/>
          </a:p>
        </p:txBody>
      </p:sp>
      <p:sp>
        <p:nvSpPr>
          <p:cNvPr id="10" name="Shape 7"/>
          <p:cNvSpPr/>
          <p:nvPr/>
        </p:nvSpPr>
        <p:spPr>
          <a:xfrm>
            <a:off x="514349" y="1594485"/>
            <a:ext cx="5490211" cy="530352"/>
          </a:xfrm>
          <a:prstGeom prst="rect">
            <a:avLst/>
          </a:prstGeom>
          <a:solidFill>
            <a:srgbClr val="1F8A7A"/>
          </a:solidFill>
          <a:ln/>
        </p:spPr>
        <p:txBody>
          <a:bodyPr/>
          <a:lstStyle/>
          <a:p>
            <a:endParaRPr lang="ja-JP" altLang="en-US"/>
          </a:p>
        </p:txBody>
      </p:sp>
      <p:sp>
        <p:nvSpPr>
          <p:cNvPr id="11" name="Text 8"/>
          <p:cNvSpPr/>
          <p:nvPr/>
        </p:nvSpPr>
        <p:spPr>
          <a:xfrm>
            <a:off x="1338072" y="1680210"/>
            <a:ext cx="3904488" cy="402336"/>
          </a:xfrm>
          <a:prstGeom prst="rect">
            <a:avLst/>
          </a:prstGeom>
          <a:noFill/>
          <a:ln/>
        </p:spPr>
        <p:txBody>
          <a:bodyPr wrap="square" lIns="0" tIns="0" rIns="0" bIns="0" rtlCol="0" anchor="ctr"/>
          <a:lstStyle/>
          <a:p>
            <a:r>
              <a:rPr lang="en-US" sz="1600" b="1" dirty="0">
                <a:solidFill>
                  <a:srgbClr val="FFFFFF"/>
                </a:solidFill>
                <a:latin typeface="Meiryo" pitchFamily="34" charset="0"/>
                <a:ea typeface="Meiryo" pitchFamily="34" charset="-122"/>
                <a:cs typeface="Meiryo" pitchFamily="34" charset="-120"/>
              </a:rPr>
              <a:t>電気化学モジュール tds（希釈種輸送）</a:t>
            </a:r>
            <a:endParaRPr lang="en-US" sz="1600" dirty="0"/>
          </a:p>
          <a:p>
            <a:r>
              <a:rPr lang="en-US" sz="1200" b="1" dirty="0">
                <a:solidFill>
                  <a:srgbClr val="E4F3EF"/>
                </a:solidFill>
                <a:latin typeface="Meiryo" pitchFamily="34" charset="0"/>
                <a:ea typeface="Meiryo" pitchFamily="34" charset="-122"/>
                <a:cs typeface="Meiryo" pitchFamily="34" charset="-120"/>
              </a:rPr>
              <a:t>＝ 局所・瞬時 を担当</a:t>
            </a:r>
            <a:endParaRPr lang="en-US" sz="1600" dirty="0"/>
          </a:p>
        </p:txBody>
      </p:sp>
      <p:sp>
        <p:nvSpPr>
          <p:cNvPr id="12" name="Text 9"/>
          <p:cNvSpPr/>
          <p:nvPr/>
        </p:nvSpPr>
        <p:spPr>
          <a:xfrm>
            <a:off x="554355" y="2133219"/>
            <a:ext cx="5573648" cy="1042416"/>
          </a:xfrm>
          <a:prstGeom prst="rect">
            <a:avLst/>
          </a:prstGeom>
          <a:noFill/>
          <a:ln/>
        </p:spPr>
        <p:txBody>
          <a:bodyPr wrap="square" lIns="0" tIns="0" rIns="0" bIns="0" rtlCol="0" anchor="ctr"/>
          <a:lstStyle/>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イオン濃度分布 c(x,z,t) の時間発展（∂c/∂t = −∇·J + R）</a:t>
            </a:r>
            <a:endParaRPr lang="en-US" sz="1400" dirty="0"/>
          </a:p>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界面各点の瞬時フラックス Jₙ（Butler–Volmer 反応）</a:t>
            </a:r>
            <a:endParaRPr lang="en-US" sz="1400" dirty="0"/>
          </a:p>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“どこで・今どれだけ” 授受されているかを表現</a:t>
            </a:r>
            <a:endParaRPr lang="en-US" sz="1400" dirty="0"/>
          </a:p>
        </p:txBody>
      </p:sp>
      <p:sp>
        <p:nvSpPr>
          <p:cNvPr id="13" name="Shape 10"/>
          <p:cNvSpPr/>
          <p:nvPr/>
        </p:nvSpPr>
        <p:spPr>
          <a:xfrm>
            <a:off x="514349" y="3313557"/>
            <a:ext cx="5490211" cy="1572768"/>
          </a:xfrm>
          <a:prstGeom prst="rect">
            <a:avLst/>
          </a:prstGeom>
          <a:solidFill>
            <a:srgbClr val="FFFFFF"/>
          </a:solidFill>
          <a:ln w="12700">
            <a:solidFill>
              <a:srgbClr val="C9D4E5"/>
            </a:solidFill>
            <a:prstDash val="solid"/>
          </a:ln>
        </p:spPr>
        <p:txBody>
          <a:bodyPr/>
          <a:lstStyle/>
          <a:p>
            <a:endParaRPr lang="ja-JP" altLang="en-US"/>
          </a:p>
        </p:txBody>
      </p:sp>
      <p:sp>
        <p:nvSpPr>
          <p:cNvPr id="14" name="Shape 11"/>
          <p:cNvSpPr/>
          <p:nvPr/>
        </p:nvSpPr>
        <p:spPr>
          <a:xfrm>
            <a:off x="514349" y="3313557"/>
            <a:ext cx="5490211" cy="530352"/>
          </a:xfrm>
          <a:prstGeom prst="rect">
            <a:avLst/>
          </a:prstGeom>
          <a:solidFill>
            <a:srgbClr val="003399"/>
          </a:solidFill>
          <a:ln/>
        </p:spPr>
        <p:txBody>
          <a:bodyPr/>
          <a:lstStyle/>
          <a:p>
            <a:endParaRPr lang="ja-JP" altLang="en-US"/>
          </a:p>
        </p:txBody>
      </p:sp>
      <p:sp>
        <p:nvSpPr>
          <p:cNvPr id="15" name="Text 12"/>
          <p:cNvSpPr/>
          <p:nvPr/>
        </p:nvSpPr>
        <p:spPr>
          <a:xfrm>
            <a:off x="1338072" y="3399282"/>
            <a:ext cx="3904488" cy="402336"/>
          </a:xfrm>
          <a:prstGeom prst="rect">
            <a:avLst/>
          </a:prstGeom>
          <a:noFill/>
          <a:ln/>
        </p:spPr>
        <p:txBody>
          <a:bodyPr wrap="square" lIns="0" tIns="0" rIns="0" bIns="0" rtlCol="0" anchor="ctr"/>
          <a:lstStyle/>
          <a:p>
            <a:r>
              <a:rPr lang="en-US" sz="1600" b="1" dirty="0">
                <a:solidFill>
                  <a:srgbClr val="FFFFFF"/>
                </a:solidFill>
                <a:latin typeface="Meiryo" pitchFamily="34" charset="0"/>
                <a:ea typeface="Meiryo" pitchFamily="34" charset="-122"/>
                <a:cs typeface="Meiryo" pitchFamily="34" charset="-120"/>
              </a:rPr>
              <a:t>Global ODE and DAE</a:t>
            </a:r>
            <a:endParaRPr lang="en-US" sz="1600" dirty="0"/>
          </a:p>
          <a:p>
            <a:r>
              <a:rPr lang="en-US" sz="1200" b="1" dirty="0">
                <a:solidFill>
                  <a:srgbClr val="CFE0FF"/>
                </a:solidFill>
                <a:latin typeface="Meiryo" pitchFamily="34" charset="0"/>
                <a:ea typeface="Meiryo" pitchFamily="34" charset="-122"/>
                <a:cs typeface="Meiryo" pitchFamily="34" charset="-120"/>
              </a:rPr>
              <a:t>＝ 累積・大域 </a:t>
            </a:r>
            <a:r>
              <a:rPr lang="en-US" sz="1200" b="1" dirty="0" err="1">
                <a:solidFill>
                  <a:srgbClr val="CFE0FF"/>
                </a:solidFill>
                <a:latin typeface="Meiryo" pitchFamily="34" charset="0"/>
                <a:ea typeface="Meiryo" pitchFamily="34" charset="-122"/>
                <a:cs typeface="Meiryo" pitchFamily="34" charset="-120"/>
              </a:rPr>
              <a:t>を担当（積算</a:t>
            </a:r>
            <a:r>
              <a:rPr lang="en-US" sz="1200" b="1" dirty="0">
                <a:solidFill>
                  <a:srgbClr val="CFE0FF"/>
                </a:solidFill>
                <a:latin typeface="Meiryo" pitchFamily="34" charset="0"/>
                <a:ea typeface="Meiryo" pitchFamily="34" charset="-122"/>
                <a:cs typeface="Meiryo" pitchFamily="34" charset="-120"/>
              </a:rPr>
              <a:t>）</a:t>
            </a:r>
            <a:endParaRPr lang="en-US" sz="1600" dirty="0"/>
          </a:p>
        </p:txBody>
      </p:sp>
      <p:sp>
        <p:nvSpPr>
          <p:cNvPr id="16" name="Text 13"/>
          <p:cNvSpPr/>
          <p:nvPr/>
        </p:nvSpPr>
        <p:spPr>
          <a:xfrm>
            <a:off x="554355" y="3852291"/>
            <a:ext cx="5573648" cy="1042416"/>
          </a:xfrm>
          <a:prstGeom prst="rect">
            <a:avLst/>
          </a:prstGeom>
          <a:noFill/>
          <a:ln/>
        </p:spPr>
        <p:txBody>
          <a:bodyPr wrap="square" lIns="0" tIns="0" rIns="0" bIns="0" rtlCol="0" anchor="ctr"/>
          <a:lstStyle/>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瞬時フラックスを境界積分（intop）→ 時間積分し累積量へ</a:t>
            </a:r>
            <a:endParaRPr lang="en-US" sz="1400" dirty="0"/>
          </a:p>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Q_net：符号付き累積（DC的な偏り）／ Q_abs：絶対値累積</a:t>
            </a:r>
            <a:endParaRPr lang="en-US" sz="1400" dirty="0"/>
          </a:p>
          <a:p>
            <a:pPr marL="342900" indent="-342900">
              <a:spcAft>
                <a:spcPts val="300"/>
              </a:spcAft>
              <a:buSzPct val="100000"/>
              <a:buChar char="•"/>
            </a:pPr>
            <a:r>
              <a:rPr lang="en-US" sz="1400" dirty="0">
                <a:solidFill>
                  <a:srgbClr val="1E293B"/>
                </a:solidFill>
                <a:latin typeface="Meiryo" pitchFamily="34" charset="0"/>
                <a:ea typeface="Meiryo" pitchFamily="34" charset="-122"/>
                <a:cs typeface="Meiryo" pitchFamily="34" charset="-120"/>
              </a:rPr>
              <a:t>履歴を持つ状態変数 → tds 単体では出せない量を補完</a:t>
            </a:r>
            <a:endParaRPr lang="en-US" sz="1400" dirty="0"/>
          </a:p>
        </p:txBody>
      </p:sp>
      <p:sp>
        <p:nvSpPr>
          <p:cNvPr id="17" name="Shape 14"/>
          <p:cNvSpPr/>
          <p:nvPr/>
        </p:nvSpPr>
        <p:spPr>
          <a:xfrm>
            <a:off x="1304477" y="4972050"/>
            <a:ext cx="4029710" cy="654177"/>
          </a:xfrm>
          <a:prstGeom prst="rect">
            <a:avLst/>
          </a:prstGeom>
          <a:solidFill>
            <a:srgbClr val="EEF2F8"/>
          </a:solidFill>
          <a:ln/>
        </p:spPr>
        <p:txBody>
          <a:bodyPr/>
          <a:lstStyle/>
          <a:p>
            <a:endParaRPr lang="ja-JP" altLang="en-US"/>
          </a:p>
        </p:txBody>
      </p:sp>
      <p:sp>
        <p:nvSpPr>
          <p:cNvPr id="19" name="Text 16"/>
          <p:cNvSpPr/>
          <p:nvPr/>
        </p:nvSpPr>
        <p:spPr>
          <a:xfrm>
            <a:off x="6187440" y="1247013"/>
            <a:ext cx="4160520" cy="292608"/>
          </a:xfrm>
          <a:prstGeom prst="rect">
            <a:avLst/>
          </a:prstGeom>
          <a:noFill/>
          <a:ln/>
        </p:spPr>
        <p:txBody>
          <a:bodyPr wrap="square" lIns="0" tIns="0" rIns="0" bIns="0" rtlCol="0" anchor="ctr"/>
          <a:lstStyle/>
          <a:p>
            <a:r>
              <a:rPr lang="en-US" sz="1600" b="1" dirty="0">
                <a:solidFill>
                  <a:srgbClr val="003399"/>
                </a:solidFill>
                <a:latin typeface="Meiryo" pitchFamily="34" charset="0"/>
                <a:ea typeface="Meiryo" pitchFamily="34" charset="-122"/>
                <a:cs typeface="Meiryo" pitchFamily="34" charset="-120"/>
              </a:rPr>
              <a:t>② </a:t>
            </a:r>
            <a:r>
              <a:rPr lang="en-US" sz="1600" b="1" dirty="0" err="1">
                <a:solidFill>
                  <a:srgbClr val="003399"/>
                </a:solidFill>
                <a:latin typeface="Meiryo" pitchFamily="34" charset="0"/>
                <a:ea typeface="Meiryo" pitchFamily="34" charset="-122"/>
                <a:cs typeface="Meiryo" pitchFamily="34" charset="-120"/>
              </a:rPr>
              <a:t>追跡の手順と狙い</a:t>
            </a:r>
            <a:endParaRPr lang="en-US" sz="1600" dirty="0"/>
          </a:p>
        </p:txBody>
      </p:sp>
      <p:sp>
        <p:nvSpPr>
          <p:cNvPr id="20" name="Shape 17"/>
          <p:cNvSpPr/>
          <p:nvPr/>
        </p:nvSpPr>
        <p:spPr>
          <a:xfrm>
            <a:off x="6187439" y="1699260"/>
            <a:ext cx="5669661" cy="1005840"/>
          </a:xfrm>
          <a:prstGeom prst="rect">
            <a:avLst/>
          </a:prstGeom>
          <a:solidFill>
            <a:srgbClr val="FFFFFF"/>
          </a:solidFill>
          <a:ln w="12700">
            <a:solidFill>
              <a:srgbClr val="C9D4E5"/>
            </a:solidFill>
            <a:prstDash val="solid"/>
          </a:ln>
        </p:spPr>
        <p:txBody>
          <a:bodyPr/>
          <a:lstStyle/>
          <a:p>
            <a:endParaRPr lang="ja-JP" altLang="en-US"/>
          </a:p>
        </p:txBody>
      </p:sp>
      <p:sp>
        <p:nvSpPr>
          <p:cNvPr id="21" name="Shape 18"/>
          <p:cNvSpPr/>
          <p:nvPr/>
        </p:nvSpPr>
        <p:spPr>
          <a:xfrm>
            <a:off x="6187440" y="1699260"/>
            <a:ext cx="82296" cy="1005840"/>
          </a:xfrm>
          <a:prstGeom prst="rect">
            <a:avLst/>
          </a:prstGeom>
          <a:solidFill>
            <a:srgbClr val="1F8A7A"/>
          </a:solidFill>
          <a:ln/>
        </p:spPr>
        <p:txBody>
          <a:bodyPr/>
          <a:lstStyle/>
          <a:p>
            <a:endParaRPr lang="ja-JP" altLang="en-US"/>
          </a:p>
        </p:txBody>
      </p:sp>
      <p:sp>
        <p:nvSpPr>
          <p:cNvPr id="22" name="Shape 19"/>
          <p:cNvSpPr/>
          <p:nvPr/>
        </p:nvSpPr>
        <p:spPr>
          <a:xfrm>
            <a:off x="6388608" y="1982724"/>
            <a:ext cx="438912" cy="438912"/>
          </a:xfrm>
          <a:prstGeom prst="ellipse">
            <a:avLst/>
          </a:prstGeom>
          <a:solidFill>
            <a:srgbClr val="1F8A7A"/>
          </a:solidFill>
          <a:ln/>
        </p:spPr>
        <p:txBody>
          <a:bodyPr/>
          <a:lstStyle/>
          <a:p>
            <a:endParaRPr lang="ja-JP" altLang="en-US" sz="4000"/>
          </a:p>
        </p:txBody>
      </p:sp>
      <p:sp>
        <p:nvSpPr>
          <p:cNvPr id="23" name="Text 20"/>
          <p:cNvSpPr/>
          <p:nvPr/>
        </p:nvSpPr>
        <p:spPr>
          <a:xfrm>
            <a:off x="6388608" y="2011299"/>
            <a:ext cx="438912" cy="438912"/>
          </a:xfrm>
          <a:prstGeom prst="rect">
            <a:avLst/>
          </a:prstGeom>
          <a:noFill/>
          <a:ln/>
        </p:spPr>
        <p:txBody>
          <a:bodyPr wrap="square" lIns="0" tIns="0" rIns="0" bIns="0" rtlCol="0" anchor="ctr"/>
          <a:lstStyle/>
          <a:p>
            <a:pPr algn="ctr"/>
            <a:r>
              <a:rPr lang="en-US" sz="2400" b="1" dirty="0">
                <a:solidFill>
                  <a:srgbClr val="FFFFFF"/>
                </a:solidFill>
                <a:latin typeface="Meiryo" pitchFamily="34" charset="0"/>
                <a:ea typeface="Meiryo" pitchFamily="34" charset="-122"/>
                <a:cs typeface="Meiryo" pitchFamily="34" charset="-120"/>
              </a:rPr>
              <a:t>①</a:t>
            </a:r>
            <a:endParaRPr lang="en-US" sz="2000" dirty="0"/>
          </a:p>
        </p:txBody>
      </p:sp>
      <p:sp>
        <p:nvSpPr>
          <p:cNvPr id="24" name="Text 21"/>
          <p:cNvSpPr/>
          <p:nvPr/>
        </p:nvSpPr>
        <p:spPr>
          <a:xfrm>
            <a:off x="6964679" y="1772412"/>
            <a:ext cx="5008246" cy="859536"/>
          </a:xfrm>
          <a:prstGeom prst="rect">
            <a:avLst/>
          </a:prstGeom>
          <a:noFill/>
          <a:ln/>
        </p:spPr>
        <p:txBody>
          <a:bodyPr wrap="square" lIns="0" tIns="0" rIns="0" bIns="0" rtlCol="0" anchor="ctr"/>
          <a:lstStyle/>
          <a:p>
            <a:r>
              <a:rPr lang="en-US" b="1" dirty="0">
                <a:solidFill>
                  <a:srgbClr val="003399"/>
                </a:solidFill>
                <a:latin typeface="Meiryo" pitchFamily="34" charset="0"/>
                <a:ea typeface="Meiryo" pitchFamily="34" charset="-122"/>
                <a:cs typeface="Meiryo" pitchFamily="34" charset="-120"/>
              </a:rPr>
              <a:t>界面フラックスを取得</a:t>
            </a:r>
            <a:endParaRPr lang="en-US" dirty="0"/>
          </a:p>
          <a:p>
            <a:r>
              <a:rPr lang="en-US" sz="1400" dirty="0">
                <a:solidFill>
                  <a:srgbClr val="6B7A90"/>
                </a:solidFill>
                <a:latin typeface="Meiryo" pitchFamily="34" charset="0"/>
                <a:ea typeface="Meiryo" pitchFamily="34" charset="-122"/>
                <a:cs typeface="Meiryo" pitchFamily="34" charset="-120"/>
              </a:rPr>
              <a:t>Butler–Volmer 反応で界面各点の瞬時フラックス Jₙ（tds）</a:t>
            </a:r>
            <a:endParaRPr lang="en-US" sz="2400" dirty="0"/>
          </a:p>
        </p:txBody>
      </p:sp>
      <p:sp>
        <p:nvSpPr>
          <p:cNvPr id="25" name="Shape 22"/>
          <p:cNvSpPr/>
          <p:nvPr/>
        </p:nvSpPr>
        <p:spPr>
          <a:xfrm>
            <a:off x="6187439" y="2887980"/>
            <a:ext cx="5669661" cy="1005840"/>
          </a:xfrm>
          <a:prstGeom prst="rect">
            <a:avLst/>
          </a:prstGeom>
          <a:solidFill>
            <a:srgbClr val="FFFFFF"/>
          </a:solidFill>
          <a:ln w="12700">
            <a:solidFill>
              <a:srgbClr val="C9D4E5"/>
            </a:solidFill>
            <a:prstDash val="solid"/>
          </a:ln>
        </p:spPr>
        <p:txBody>
          <a:bodyPr/>
          <a:lstStyle/>
          <a:p>
            <a:endParaRPr lang="ja-JP" altLang="en-US"/>
          </a:p>
        </p:txBody>
      </p:sp>
      <p:sp>
        <p:nvSpPr>
          <p:cNvPr id="26" name="Shape 23"/>
          <p:cNvSpPr/>
          <p:nvPr/>
        </p:nvSpPr>
        <p:spPr>
          <a:xfrm>
            <a:off x="6187440" y="2887980"/>
            <a:ext cx="82296" cy="1005840"/>
          </a:xfrm>
          <a:prstGeom prst="rect">
            <a:avLst/>
          </a:prstGeom>
          <a:solidFill>
            <a:srgbClr val="003399"/>
          </a:solidFill>
          <a:ln/>
        </p:spPr>
        <p:txBody>
          <a:bodyPr/>
          <a:lstStyle/>
          <a:p>
            <a:endParaRPr lang="ja-JP" altLang="en-US"/>
          </a:p>
        </p:txBody>
      </p:sp>
      <p:sp>
        <p:nvSpPr>
          <p:cNvPr id="27" name="Shape 24"/>
          <p:cNvSpPr/>
          <p:nvPr/>
        </p:nvSpPr>
        <p:spPr>
          <a:xfrm>
            <a:off x="6388608" y="3171444"/>
            <a:ext cx="438912" cy="438912"/>
          </a:xfrm>
          <a:prstGeom prst="ellipse">
            <a:avLst/>
          </a:prstGeom>
          <a:solidFill>
            <a:srgbClr val="003399"/>
          </a:solidFill>
          <a:ln/>
        </p:spPr>
        <p:txBody>
          <a:bodyPr/>
          <a:lstStyle/>
          <a:p>
            <a:endParaRPr lang="ja-JP" altLang="en-US"/>
          </a:p>
        </p:txBody>
      </p:sp>
      <p:sp>
        <p:nvSpPr>
          <p:cNvPr id="28" name="Text 25"/>
          <p:cNvSpPr/>
          <p:nvPr/>
        </p:nvSpPr>
        <p:spPr>
          <a:xfrm>
            <a:off x="6388608" y="3190494"/>
            <a:ext cx="438912" cy="438912"/>
          </a:xfrm>
          <a:prstGeom prst="rect">
            <a:avLst/>
          </a:prstGeom>
          <a:noFill/>
          <a:ln/>
        </p:spPr>
        <p:txBody>
          <a:bodyPr wrap="square" lIns="0" tIns="0" rIns="0" bIns="0" rtlCol="0" anchor="ctr"/>
          <a:lstStyle/>
          <a:p>
            <a:pPr algn="ctr"/>
            <a:r>
              <a:rPr lang="en-US" sz="2400" b="1" dirty="0">
                <a:solidFill>
                  <a:srgbClr val="FFFFFF"/>
                </a:solidFill>
                <a:latin typeface="Meiryo" pitchFamily="34" charset="0"/>
                <a:ea typeface="Meiryo" pitchFamily="34" charset="-122"/>
                <a:cs typeface="Meiryo" pitchFamily="34" charset="-120"/>
              </a:rPr>
              <a:t>②</a:t>
            </a:r>
            <a:endParaRPr lang="en-US" sz="2400" dirty="0"/>
          </a:p>
        </p:txBody>
      </p:sp>
      <p:sp>
        <p:nvSpPr>
          <p:cNvPr id="29" name="Text 26"/>
          <p:cNvSpPr/>
          <p:nvPr/>
        </p:nvSpPr>
        <p:spPr>
          <a:xfrm>
            <a:off x="6926580" y="2961132"/>
            <a:ext cx="4831842" cy="859536"/>
          </a:xfrm>
          <a:prstGeom prst="rect">
            <a:avLst/>
          </a:prstGeom>
          <a:noFill/>
          <a:ln/>
        </p:spPr>
        <p:txBody>
          <a:bodyPr wrap="square" lIns="0" tIns="0" rIns="0" bIns="0" rtlCol="0" anchor="ctr"/>
          <a:lstStyle/>
          <a:p>
            <a:r>
              <a:rPr lang="en-US" b="1" dirty="0">
                <a:solidFill>
                  <a:srgbClr val="003399"/>
                </a:solidFill>
                <a:latin typeface="Meiryo" pitchFamily="34" charset="0"/>
                <a:ea typeface="Meiryo" pitchFamily="34" charset="-122"/>
                <a:cs typeface="Meiryo" pitchFamily="34" charset="-120"/>
              </a:rPr>
              <a:t>境界積分 → 時間積分</a:t>
            </a:r>
            <a:endParaRPr lang="en-US" dirty="0"/>
          </a:p>
          <a:p>
            <a:r>
              <a:rPr lang="en-US" sz="1400" dirty="0">
                <a:solidFill>
                  <a:srgbClr val="6B7A90"/>
                </a:solidFill>
                <a:latin typeface="Meiryo" pitchFamily="34" charset="0"/>
                <a:ea typeface="Meiryo" pitchFamily="34" charset="-122"/>
                <a:cs typeface="Meiryo" pitchFamily="34" charset="-120"/>
              </a:rPr>
              <a:t>intop で空間集約し、Global ODE で時間積分して累積量へ</a:t>
            </a:r>
            <a:endParaRPr lang="en-US" sz="2400" dirty="0"/>
          </a:p>
        </p:txBody>
      </p:sp>
      <p:sp>
        <p:nvSpPr>
          <p:cNvPr id="30" name="Shape 27"/>
          <p:cNvSpPr/>
          <p:nvPr/>
        </p:nvSpPr>
        <p:spPr>
          <a:xfrm>
            <a:off x="6187439" y="4086225"/>
            <a:ext cx="5669661" cy="1005840"/>
          </a:xfrm>
          <a:prstGeom prst="rect">
            <a:avLst/>
          </a:prstGeom>
          <a:solidFill>
            <a:srgbClr val="FFFFFF"/>
          </a:solidFill>
          <a:ln w="12700">
            <a:solidFill>
              <a:srgbClr val="C9D4E5"/>
            </a:solidFill>
            <a:prstDash val="solid"/>
          </a:ln>
        </p:spPr>
        <p:txBody>
          <a:bodyPr/>
          <a:lstStyle/>
          <a:p>
            <a:endParaRPr lang="ja-JP" altLang="en-US"/>
          </a:p>
        </p:txBody>
      </p:sp>
      <p:sp>
        <p:nvSpPr>
          <p:cNvPr id="31" name="Shape 28"/>
          <p:cNvSpPr/>
          <p:nvPr/>
        </p:nvSpPr>
        <p:spPr>
          <a:xfrm>
            <a:off x="6187440" y="4076700"/>
            <a:ext cx="82296" cy="1005840"/>
          </a:xfrm>
          <a:prstGeom prst="rect">
            <a:avLst/>
          </a:prstGeom>
          <a:solidFill>
            <a:srgbClr val="0066FF"/>
          </a:solidFill>
          <a:ln/>
        </p:spPr>
        <p:txBody>
          <a:bodyPr/>
          <a:lstStyle/>
          <a:p>
            <a:endParaRPr lang="ja-JP" altLang="en-US"/>
          </a:p>
        </p:txBody>
      </p:sp>
      <p:sp>
        <p:nvSpPr>
          <p:cNvPr id="32" name="Shape 29"/>
          <p:cNvSpPr/>
          <p:nvPr/>
        </p:nvSpPr>
        <p:spPr>
          <a:xfrm>
            <a:off x="6388608" y="4360164"/>
            <a:ext cx="438912" cy="438912"/>
          </a:xfrm>
          <a:prstGeom prst="ellipse">
            <a:avLst/>
          </a:prstGeom>
          <a:solidFill>
            <a:srgbClr val="0066FF"/>
          </a:solidFill>
          <a:ln/>
        </p:spPr>
        <p:txBody>
          <a:bodyPr/>
          <a:lstStyle/>
          <a:p>
            <a:endParaRPr lang="ja-JP" altLang="en-US"/>
          </a:p>
        </p:txBody>
      </p:sp>
      <p:sp>
        <p:nvSpPr>
          <p:cNvPr id="33" name="Text 30"/>
          <p:cNvSpPr/>
          <p:nvPr/>
        </p:nvSpPr>
        <p:spPr>
          <a:xfrm>
            <a:off x="6388608" y="4379214"/>
            <a:ext cx="438912" cy="438912"/>
          </a:xfrm>
          <a:prstGeom prst="rect">
            <a:avLst/>
          </a:prstGeom>
          <a:noFill/>
          <a:ln/>
        </p:spPr>
        <p:txBody>
          <a:bodyPr wrap="square" lIns="0" tIns="0" rIns="0" bIns="0" rtlCol="0" anchor="ctr"/>
          <a:lstStyle/>
          <a:p>
            <a:pPr algn="ctr"/>
            <a:r>
              <a:rPr lang="en-US" sz="2400" b="1" dirty="0">
                <a:solidFill>
                  <a:srgbClr val="FFFFFF"/>
                </a:solidFill>
                <a:latin typeface="Meiryo" pitchFamily="34" charset="0"/>
                <a:ea typeface="Meiryo" pitchFamily="34" charset="-122"/>
                <a:cs typeface="Meiryo" pitchFamily="34" charset="-120"/>
              </a:rPr>
              <a:t>③</a:t>
            </a:r>
            <a:endParaRPr lang="en-US" sz="2400" dirty="0"/>
          </a:p>
        </p:txBody>
      </p:sp>
      <p:sp>
        <p:nvSpPr>
          <p:cNvPr id="34" name="Text 31"/>
          <p:cNvSpPr/>
          <p:nvPr/>
        </p:nvSpPr>
        <p:spPr>
          <a:xfrm>
            <a:off x="6964680" y="4149852"/>
            <a:ext cx="4549520" cy="859536"/>
          </a:xfrm>
          <a:prstGeom prst="rect">
            <a:avLst/>
          </a:prstGeom>
          <a:noFill/>
          <a:ln/>
        </p:spPr>
        <p:txBody>
          <a:bodyPr wrap="square" lIns="0" tIns="0" rIns="0" bIns="0" rtlCol="0" anchor="ctr"/>
          <a:lstStyle/>
          <a:p>
            <a:r>
              <a:rPr lang="en-US" b="1" dirty="0">
                <a:solidFill>
                  <a:srgbClr val="003399"/>
                </a:solidFill>
                <a:latin typeface="Meiryo" pitchFamily="34" charset="0"/>
                <a:ea typeface="Meiryo" pitchFamily="34" charset="-122"/>
                <a:cs typeface="Meiryo" pitchFamily="34" charset="-120"/>
              </a:rPr>
              <a:t>Pixel／Com 別に Q_net・Q_abs を追跡</a:t>
            </a:r>
            <a:endParaRPr lang="en-US" dirty="0"/>
          </a:p>
          <a:p>
            <a:r>
              <a:rPr lang="en-US" sz="1400" dirty="0">
                <a:solidFill>
                  <a:srgbClr val="6B7A90"/>
                </a:solidFill>
                <a:latin typeface="Meiryo" pitchFamily="34" charset="0"/>
                <a:ea typeface="Meiryo" pitchFamily="34" charset="-122"/>
                <a:cs typeface="Meiryo" pitchFamily="34" charset="-120"/>
              </a:rPr>
              <a:t>電極ごとに追い、非対称性を定量比較できる形にする</a:t>
            </a:r>
            <a:endParaRPr lang="en-US" sz="2400" dirty="0"/>
          </a:p>
        </p:txBody>
      </p:sp>
      <p:sp>
        <p:nvSpPr>
          <p:cNvPr id="37" name="Shape 34"/>
          <p:cNvSpPr/>
          <p:nvPr/>
        </p:nvSpPr>
        <p:spPr>
          <a:xfrm>
            <a:off x="929640" y="5727573"/>
            <a:ext cx="10828782" cy="566928"/>
          </a:xfrm>
          <a:prstGeom prst="rect">
            <a:avLst/>
          </a:prstGeom>
          <a:solidFill>
            <a:srgbClr val="003399"/>
          </a:solidFill>
          <a:ln/>
        </p:spPr>
        <p:txBody>
          <a:bodyPr/>
          <a:lstStyle/>
          <a:p>
            <a:endParaRPr lang="ja-JP" altLang="en-US"/>
          </a:p>
        </p:txBody>
      </p:sp>
      <p:sp>
        <p:nvSpPr>
          <p:cNvPr id="38" name="Text 35"/>
          <p:cNvSpPr/>
          <p:nvPr/>
        </p:nvSpPr>
        <p:spPr>
          <a:xfrm>
            <a:off x="929641" y="5737479"/>
            <a:ext cx="10332720" cy="566928"/>
          </a:xfrm>
          <a:prstGeom prst="rect">
            <a:avLst/>
          </a:prstGeom>
          <a:noFill/>
          <a:ln/>
        </p:spPr>
        <p:txBody>
          <a:bodyPr wrap="square" lIns="0" tIns="0" rIns="0" bIns="0" rtlCol="0" anchor="ctr"/>
          <a:lstStyle/>
          <a:p>
            <a:r>
              <a:rPr lang="en-US" sz="1400" dirty="0" err="1">
                <a:solidFill>
                  <a:srgbClr val="FFFFFF"/>
                </a:solidFill>
                <a:latin typeface="Meiryo" pitchFamily="34" charset="0"/>
                <a:ea typeface="Meiryo" pitchFamily="34" charset="-122"/>
                <a:cs typeface="Meiryo" pitchFamily="34" charset="-120"/>
              </a:rPr>
              <a:t>局所・瞬時（tds）と累積・大域（Global</a:t>
            </a:r>
            <a:r>
              <a:rPr lang="en-US" sz="1400" dirty="0">
                <a:solidFill>
                  <a:srgbClr val="FFFFFF"/>
                </a:solidFill>
                <a:latin typeface="Meiryo" pitchFamily="34" charset="0"/>
                <a:ea typeface="Meiryo" pitchFamily="34" charset="-122"/>
                <a:cs typeface="Meiryo" pitchFamily="34" charset="-120"/>
              </a:rPr>
              <a:t> ODE）を役割分担させ、材料間境界の電荷授受を Q_net・Q_abs </a:t>
            </a:r>
            <a:r>
              <a:rPr lang="en-US" sz="1400" dirty="0" err="1">
                <a:solidFill>
                  <a:srgbClr val="FFFFFF"/>
                </a:solidFill>
                <a:latin typeface="Meiryo" pitchFamily="34" charset="0"/>
                <a:ea typeface="Meiryo" pitchFamily="34" charset="-122"/>
                <a:cs typeface="Meiryo" pitchFamily="34" charset="-120"/>
              </a:rPr>
              <a:t>として定量追跡する</a:t>
            </a:r>
            <a:r>
              <a:rPr lang="en-US" sz="1400" dirty="0">
                <a:solidFill>
                  <a:srgbClr val="FFFFFF"/>
                </a:solidFill>
                <a:latin typeface="Meiryo" pitchFamily="34" charset="0"/>
                <a:ea typeface="Meiryo" pitchFamily="34" charset="-122"/>
                <a:cs typeface="Meiryo" pitchFamily="34" charset="-120"/>
              </a:rPr>
              <a:t> </a:t>
            </a:r>
            <a:endParaRPr lang="en-US" sz="1400" dirty="0"/>
          </a:p>
        </p:txBody>
      </p:sp>
      <p:sp>
        <p:nvSpPr>
          <p:cNvPr id="43" name="Text 2">
            <a:extLst>
              <a:ext uri="{FF2B5EF4-FFF2-40B4-BE49-F238E27FC236}">
                <a16:creationId xmlns:a16="http://schemas.microsoft.com/office/drawing/2014/main" id="{83AB57AB-4DBD-AD7C-68A5-EF2F49DAEF56}"/>
              </a:ext>
            </a:extLst>
          </p:cNvPr>
          <p:cNvSpPr/>
          <p:nvPr/>
        </p:nvSpPr>
        <p:spPr>
          <a:xfrm>
            <a:off x="4572000" y="653999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pic>
        <p:nvPicPr>
          <p:cNvPr id="45" name="Picture 8" descr="jnc-300dpi-w600">
            <a:extLst>
              <a:ext uri="{FF2B5EF4-FFF2-40B4-BE49-F238E27FC236}">
                <a16:creationId xmlns:a16="http://schemas.microsoft.com/office/drawing/2014/main" id="{39391AEB-8F88-E520-CC49-B9BEDA369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Image 0" descr="jnc_bar.png">
            <a:extLst>
              <a:ext uri="{FF2B5EF4-FFF2-40B4-BE49-F238E27FC236}">
                <a16:creationId xmlns:a16="http://schemas.microsoft.com/office/drawing/2014/main" id="{34A471A9-4FE8-90DA-6ED4-D9F1C1C10344}"/>
              </a:ext>
            </a:extLst>
          </p:cNvPr>
          <p:cNvPicPr>
            <a:picLocks noChangeAspect="1"/>
          </p:cNvPicPr>
          <p:nvPr/>
        </p:nvPicPr>
        <p:blipFill>
          <a:blip r:embed="rId4"/>
          <a:stretch>
            <a:fillRect/>
          </a:stretch>
        </p:blipFill>
        <p:spPr>
          <a:xfrm>
            <a:off x="0" y="0"/>
            <a:ext cx="12191695" cy="457200"/>
          </a:xfrm>
          <a:prstGeom prst="rect">
            <a:avLst/>
          </a:prstGeom>
        </p:spPr>
      </p:pic>
      <p:sp>
        <p:nvSpPr>
          <p:cNvPr id="49" name="Text 4">
            <a:extLst>
              <a:ext uri="{FF2B5EF4-FFF2-40B4-BE49-F238E27FC236}">
                <a16:creationId xmlns:a16="http://schemas.microsoft.com/office/drawing/2014/main" id="{EECD46F0-1668-9749-131B-5FA269D38C68}"/>
              </a:ext>
            </a:extLst>
          </p:cNvPr>
          <p:cNvSpPr/>
          <p:nvPr/>
        </p:nvSpPr>
        <p:spPr>
          <a:xfrm>
            <a:off x="0" y="57938"/>
            <a:ext cx="1414015" cy="360234"/>
          </a:xfrm>
          <a:prstGeom prst="rect">
            <a:avLst/>
          </a:prstGeom>
          <a:noFill/>
          <a:ln/>
        </p:spPr>
        <p:txBody>
          <a:bodyPr wrap="square" lIns="0" tIns="0" rIns="0" bIns="0" rtlCol="0" anchor="ctr"/>
          <a:lstStyle/>
          <a:p>
            <a:pPr marL="0" indent="0" algn="ctr">
              <a:buNone/>
            </a:pPr>
            <a:r>
              <a:rPr lang="en-US" sz="1900" b="1" dirty="0">
                <a:solidFill>
                  <a:srgbClr val="FFFFFF"/>
                </a:solidFill>
              </a:rPr>
              <a:t>2</a:t>
            </a:r>
            <a:r>
              <a:rPr lang="en-US" sz="1500" dirty="0">
                <a:solidFill>
                  <a:srgbClr val="FFFFFF"/>
                </a:solidFill>
                <a:latin typeface="Meiryo" pitchFamily="34" charset="0"/>
                <a:ea typeface="Meiryo" pitchFamily="34" charset="-122"/>
                <a:cs typeface="Meiryo" pitchFamily="34" charset="-120"/>
              </a:rPr>
              <a:t>  検証方法</a:t>
            </a:r>
            <a:endParaRPr lang="en-US" sz="1900" dirty="0"/>
          </a:p>
        </p:txBody>
      </p:sp>
      <p:pic>
        <p:nvPicPr>
          <p:cNvPr id="53" name="Image 1" descr="/home/claude/formula.png">
            <a:extLst>
              <a:ext uri="{FF2B5EF4-FFF2-40B4-BE49-F238E27FC236}">
                <a16:creationId xmlns:a16="http://schemas.microsoft.com/office/drawing/2014/main" id="{C7C2B35E-7EF5-3F0F-873F-76A6A823A940}"/>
              </a:ext>
            </a:extLst>
          </p:cNvPr>
          <p:cNvPicPr>
            <a:picLocks noChangeAspect="1"/>
          </p:cNvPicPr>
          <p:nvPr/>
        </p:nvPicPr>
        <p:blipFill>
          <a:blip r:embed="rId5"/>
          <a:stretch>
            <a:fillRect/>
          </a:stretch>
        </p:blipFill>
        <p:spPr>
          <a:xfrm>
            <a:off x="1304478" y="5058093"/>
            <a:ext cx="4242882" cy="504888"/>
          </a:xfrm>
          <a:prstGeom prst="rect">
            <a:avLst/>
          </a:prstGeom>
        </p:spPr>
      </p:pic>
      <p:sp>
        <p:nvSpPr>
          <p:cNvPr id="55" name="Text 1">
            <a:extLst>
              <a:ext uri="{FF2B5EF4-FFF2-40B4-BE49-F238E27FC236}">
                <a16:creationId xmlns:a16="http://schemas.microsoft.com/office/drawing/2014/main" id="{859A4B27-8961-0563-171D-EAFFB873C52F}"/>
              </a:ext>
            </a:extLst>
          </p:cNvPr>
          <p:cNvSpPr/>
          <p:nvPr/>
        </p:nvSpPr>
        <p:spPr>
          <a:xfrm>
            <a:off x="10992971"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 7 / 10</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jnc_bar.png"/>
          <p:cNvPicPr>
            <a:picLocks noChangeAspect="1"/>
          </p:cNvPicPr>
          <p:nvPr/>
        </p:nvPicPr>
        <p:blipFill>
          <a:blip r:embed="rId3"/>
          <a:stretch>
            <a:fillRect/>
          </a:stretch>
        </p:blipFill>
        <p:spPr>
          <a:xfrm>
            <a:off x="0" y="0"/>
            <a:ext cx="12191695" cy="457200"/>
          </a:xfrm>
          <a:prstGeom prst="rect">
            <a:avLst/>
          </a:prstGeom>
        </p:spPr>
      </p:pic>
      <p:sp>
        <p:nvSpPr>
          <p:cNvPr id="4" name="Text 1"/>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8 / 10</a:t>
            </a:r>
            <a:endParaRPr lang="en-US" sz="1100" dirty="0"/>
          </a:p>
        </p:txBody>
      </p:sp>
      <p:sp>
        <p:nvSpPr>
          <p:cNvPr id="5" name="Text 2"/>
          <p:cNvSpPr/>
          <p:nvPr/>
        </p:nvSpPr>
        <p:spPr>
          <a:xfrm>
            <a:off x="4572000" y="653999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0" y="54091"/>
            <a:ext cx="1149610" cy="384049"/>
          </a:xfrm>
          <a:prstGeom prst="rect">
            <a:avLst/>
          </a:prstGeom>
          <a:noFill/>
          <a:ln/>
        </p:spPr>
        <p:txBody>
          <a:bodyPr wrap="square" lIns="0" tIns="0" rIns="0" bIns="0" rtlCol="0" anchor="ctr"/>
          <a:lstStyle/>
          <a:p>
            <a:pPr marL="0" indent="0" algn="ctr">
              <a:buNone/>
            </a:pPr>
            <a:r>
              <a:rPr lang="en-US" sz="1900" b="1" dirty="0">
                <a:solidFill>
                  <a:srgbClr val="FFFFFF"/>
                </a:solidFill>
              </a:rPr>
              <a:t>3</a:t>
            </a:r>
            <a:r>
              <a:rPr lang="en-US" sz="1500" dirty="0">
                <a:solidFill>
                  <a:srgbClr val="FFFFFF"/>
                </a:solidFill>
                <a:latin typeface="Meiryo" pitchFamily="34" charset="0"/>
                <a:ea typeface="Meiryo" pitchFamily="34" charset="-122"/>
                <a:cs typeface="Meiryo" pitchFamily="34" charset="-120"/>
              </a:rPr>
              <a:t>  結果</a:t>
            </a:r>
            <a:endParaRPr lang="en-US" sz="1900" dirty="0"/>
          </a:p>
        </p:txBody>
      </p:sp>
      <p:sp>
        <p:nvSpPr>
          <p:cNvPr id="8" name="Text 5"/>
          <p:cNvSpPr/>
          <p:nvPr/>
        </p:nvSpPr>
        <p:spPr>
          <a:xfrm>
            <a:off x="3324340" y="438140"/>
            <a:ext cx="8778240" cy="658368"/>
          </a:xfrm>
          <a:prstGeom prst="rect">
            <a:avLst/>
          </a:prstGeom>
          <a:noFill/>
          <a:ln/>
        </p:spPr>
        <p:txBody>
          <a:bodyPr wrap="square" lIns="0" tIns="0" rIns="0" bIns="0" rtlCol="0" anchor="ctr"/>
          <a:lstStyle/>
          <a:p>
            <a:pPr marL="0" indent="0" algn="l">
              <a:buNone/>
            </a:pPr>
            <a:r>
              <a:rPr lang="en-US" sz="2800" b="1" dirty="0">
                <a:solidFill>
                  <a:srgbClr val="003399"/>
                </a:solidFill>
                <a:latin typeface="Meiryo" pitchFamily="34" charset="0"/>
                <a:ea typeface="Meiryo" pitchFamily="34" charset="-122"/>
                <a:cs typeface="Meiryo" pitchFamily="34" charset="-120"/>
              </a:rPr>
              <a:t>各物理量の空間分布を可視化</a:t>
            </a:r>
            <a:endParaRPr lang="en-US" sz="2800" dirty="0"/>
          </a:p>
        </p:txBody>
      </p:sp>
      <p:sp>
        <p:nvSpPr>
          <p:cNvPr id="9" name="Shape 6"/>
          <p:cNvSpPr/>
          <p:nvPr/>
        </p:nvSpPr>
        <p:spPr>
          <a:xfrm>
            <a:off x="640081" y="989535"/>
            <a:ext cx="11201400" cy="0"/>
          </a:xfrm>
          <a:prstGeom prst="line">
            <a:avLst/>
          </a:prstGeom>
          <a:noFill/>
          <a:ln w="19050">
            <a:solidFill>
              <a:srgbClr val="CFE0F2"/>
            </a:solidFill>
            <a:prstDash val="solid"/>
          </a:ln>
        </p:spPr>
        <p:txBody>
          <a:bodyPr/>
          <a:lstStyle/>
          <a:p>
            <a:endParaRPr lang="ja-JP" altLang="en-US"/>
          </a:p>
        </p:txBody>
      </p:sp>
      <p:sp>
        <p:nvSpPr>
          <p:cNvPr id="11" name="Text 7"/>
          <p:cNvSpPr/>
          <p:nvPr/>
        </p:nvSpPr>
        <p:spPr>
          <a:xfrm>
            <a:off x="1737360" y="6191260"/>
            <a:ext cx="6766560" cy="457200"/>
          </a:xfrm>
          <a:prstGeom prst="rect">
            <a:avLst/>
          </a:prstGeom>
          <a:noFill/>
          <a:ln/>
        </p:spPr>
        <p:txBody>
          <a:bodyPr wrap="square" lIns="0" tIns="0" rIns="0" bIns="0" rtlCol="0" anchor="t"/>
          <a:lstStyle/>
          <a:p>
            <a:pPr marL="0" indent="0" algn="ctr">
              <a:buNone/>
            </a:pPr>
            <a:r>
              <a:rPr lang="en-US" sz="1100" i="1" dirty="0">
                <a:latin typeface="Meiryo" pitchFamily="34" charset="0"/>
                <a:ea typeface="Meiryo" pitchFamily="34" charset="-122"/>
                <a:cs typeface="Meiryo" pitchFamily="34" charset="-120"/>
              </a:rPr>
              <a:t>t = 80 </a:t>
            </a:r>
            <a:r>
              <a:rPr lang="en-US" sz="1100" i="1" dirty="0" err="1">
                <a:latin typeface="Meiryo" pitchFamily="34" charset="0"/>
                <a:ea typeface="Meiryo" pitchFamily="34" charset="-122"/>
                <a:cs typeface="Meiryo" pitchFamily="34" charset="-120"/>
              </a:rPr>
              <a:t>msにおける空間分布</a:t>
            </a:r>
            <a:r>
              <a:rPr lang="en-US" sz="1100" i="1" dirty="0">
                <a:latin typeface="Meiryo" pitchFamily="34" charset="0"/>
                <a:ea typeface="Meiryo" pitchFamily="34" charset="-122"/>
                <a:cs typeface="Meiryo" pitchFamily="34" charset="-120"/>
              </a:rPr>
              <a:t>（</a:t>
            </a:r>
            <a:r>
              <a:rPr lang="ja-JP" altLang="en-US" sz="1100" i="1" dirty="0">
                <a:latin typeface="Meiryo" pitchFamily="34" charset="0"/>
                <a:ea typeface="Meiryo" pitchFamily="34" charset="-122"/>
                <a:cs typeface="Meiryo" pitchFamily="34" charset="-120"/>
              </a:rPr>
              <a:t>液晶ダイレクタ、電位、電場、空間電荷密度、分極、イオン密度</a:t>
            </a:r>
            <a:r>
              <a:rPr lang="en-US" sz="1100" i="1" dirty="0">
                <a:latin typeface="Meiryo" pitchFamily="34" charset="0"/>
                <a:ea typeface="Meiryo" pitchFamily="34" charset="-122"/>
                <a:cs typeface="Meiryo" pitchFamily="34" charset="-120"/>
              </a:rPr>
              <a:t>）</a:t>
            </a:r>
            <a:endParaRPr lang="en-US" sz="1100" dirty="0"/>
          </a:p>
        </p:txBody>
      </p:sp>
      <p:sp>
        <p:nvSpPr>
          <p:cNvPr id="12" name="Text 8"/>
          <p:cNvSpPr/>
          <p:nvPr/>
        </p:nvSpPr>
        <p:spPr>
          <a:xfrm>
            <a:off x="8877299" y="1889318"/>
            <a:ext cx="3085781" cy="4114800"/>
          </a:xfrm>
          <a:prstGeom prst="rect">
            <a:avLst/>
          </a:prstGeom>
          <a:noFill/>
          <a:ln/>
        </p:spPr>
        <p:txBody>
          <a:bodyPr wrap="square" lIns="0" tIns="0" rIns="0" bIns="0" rtlCol="0" anchor="t"/>
          <a:lstStyle/>
          <a:p>
            <a:pPr marL="342900" indent="-342900">
              <a:spcAft>
                <a:spcPts val="800"/>
              </a:spcAft>
              <a:buSzPct val="100000"/>
              <a:buFontTx/>
              <a:buChar char="•"/>
            </a:pPr>
            <a:r>
              <a:rPr lang="en-US" altLang="ja-JP" sz="1600" dirty="0" err="1">
                <a:solidFill>
                  <a:srgbClr val="1E293B"/>
                </a:solidFill>
                <a:latin typeface="+mn-ea"/>
                <a:cs typeface="Meiryo" pitchFamily="34" charset="-120"/>
              </a:rPr>
              <a:t>フリンジ電界による液晶ダイレクタの再配向</a:t>
            </a:r>
            <a:endParaRPr lang="en-US" altLang="ja-JP" sz="1600" dirty="0">
              <a:latin typeface="+mn-ea"/>
            </a:endParaRPr>
          </a:p>
          <a:p>
            <a:pPr marL="342900" indent="-342900" algn="l">
              <a:spcAft>
                <a:spcPts val="800"/>
              </a:spcAft>
              <a:buSzPct val="100000"/>
              <a:buChar char="•"/>
            </a:pPr>
            <a:r>
              <a:rPr lang="en-US" sz="1600" dirty="0" err="1">
                <a:solidFill>
                  <a:srgbClr val="1E293B"/>
                </a:solidFill>
                <a:latin typeface="+mn-ea"/>
                <a:cs typeface="Meiryo" pitchFamily="34" charset="-120"/>
              </a:rPr>
              <a:t>材料間境界近傍に局在した空間電荷の形成</a:t>
            </a:r>
            <a:endParaRPr lang="en-US" sz="1600" dirty="0">
              <a:solidFill>
                <a:srgbClr val="1E293B"/>
              </a:solidFill>
              <a:latin typeface="+mn-ea"/>
              <a:cs typeface="Meiryo" pitchFamily="34" charset="-120"/>
            </a:endParaRPr>
          </a:p>
          <a:p>
            <a:pPr marL="342900" indent="-342900" algn="l">
              <a:spcAft>
                <a:spcPts val="800"/>
              </a:spcAft>
              <a:buSzPct val="100000"/>
              <a:buChar char="•"/>
            </a:pPr>
            <a:r>
              <a:rPr lang="ja-JP" altLang="en-US" sz="1600" dirty="0">
                <a:latin typeface="+mn-ea"/>
              </a:rPr>
              <a:t>局所的な電場と分極</a:t>
            </a:r>
            <a:endParaRPr lang="en-US" sz="1600" dirty="0">
              <a:latin typeface="+mn-ea"/>
            </a:endParaRPr>
          </a:p>
          <a:p>
            <a:pPr marL="342900" indent="-342900" algn="l">
              <a:buSzPct val="100000"/>
              <a:buChar char="•"/>
            </a:pPr>
            <a:r>
              <a:rPr lang="en-US" sz="1600" dirty="0" err="1">
                <a:solidFill>
                  <a:srgbClr val="1E293B"/>
                </a:solidFill>
                <a:latin typeface="+mn-ea"/>
                <a:cs typeface="Meiryo" pitchFamily="34" charset="-120"/>
              </a:rPr>
              <a:t>静電場</a:t>
            </a:r>
            <a:r>
              <a:rPr lang="en-US" sz="1600" dirty="0">
                <a:solidFill>
                  <a:srgbClr val="1E293B"/>
                </a:solidFill>
                <a:latin typeface="+mn-ea"/>
                <a:cs typeface="Meiryo" pitchFamily="34" charset="-120"/>
              </a:rPr>
              <a:t>・</a:t>
            </a:r>
            <a:r>
              <a:rPr lang="ja-JP" altLang="en-US" sz="1600" dirty="0">
                <a:solidFill>
                  <a:srgbClr val="1E293B"/>
                </a:solidFill>
                <a:latin typeface="+mn-ea"/>
                <a:cs typeface="Meiryo" pitchFamily="34" charset="-120"/>
              </a:rPr>
              <a:t>電場・</a:t>
            </a:r>
            <a:r>
              <a:rPr lang="en-US" sz="1600" dirty="0" err="1">
                <a:solidFill>
                  <a:srgbClr val="1E293B"/>
                </a:solidFill>
                <a:latin typeface="+mn-ea"/>
                <a:cs typeface="Meiryo" pitchFamily="34" charset="-120"/>
              </a:rPr>
              <a:t>液晶</a:t>
            </a:r>
            <a:r>
              <a:rPr lang="en-US" sz="1600" dirty="0">
                <a:solidFill>
                  <a:srgbClr val="1E293B"/>
                </a:solidFill>
                <a:latin typeface="+mn-ea"/>
                <a:cs typeface="Meiryo" pitchFamily="34" charset="-120"/>
              </a:rPr>
              <a:t>・</a:t>
            </a:r>
            <a:r>
              <a:rPr lang="ja-JP" altLang="en-US" sz="1600" dirty="0">
                <a:solidFill>
                  <a:srgbClr val="1E293B"/>
                </a:solidFill>
                <a:latin typeface="+mn-ea"/>
                <a:cs typeface="Meiryo" pitchFamily="34" charset="-120"/>
              </a:rPr>
              <a:t>空間電荷・</a:t>
            </a:r>
            <a:r>
              <a:rPr lang="en-US" sz="1600" dirty="0" err="1">
                <a:solidFill>
                  <a:srgbClr val="1E293B"/>
                </a:solidFill>
                <a:latin typeface="+mn-ea"/>
                <a:cs typeface="Meiryo" pitchFamily="34" charset="-120"/>
              </a:rPr>
              <a:t>イオン輸送の連成挙動を確認</a:t>
            </a:r>
            <a:endParaRPr lang="en-US" sz="1600" dirty="0">
              <a:latin typeface="+mn-ea"/>
            </a:endParaRPr>
          </a:p>
        </p:txBody>
      </p:sp>
      <p:pic>
        <p:nvPicPr>
          <p:cNvPr id="10" name="Picture 8" descr="jnc-300dpi-w600">
            <a:extLst>
              <a:ext uri="{FF2B5EF4-FFF2-40B4-BE49-F238E27FC236}">
                <a16:creationId xmlns:a16="http://schemas.microsoft.com/office/drawing/2014/main" id="{A19810C4-A696-1B40-FCFA-A487995FBF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a:extLst>
              <a:ext uri="{FF2B5EF4-FFF2-40B4-BE49-F238E27FC236}">
                <a16:creationId xmlns:a16="http://schemas.microsoft.com/office/drawing/2014/main" id="{B0497A06-E982-8627-8F70-DCE6D60B98A5}"/>
              </a:ext>
            </a:extLst>
          </p:cNvPr>
          <p:cNvPicPr>
            <a:picLocks noChangeAspect="1"/>
          </p:cNvPicPr>
          <p:nvPr/>
        </p:nvPicPr>
        <p:blipFill>
          <a:blip r:embed="rId5"/>
          <a:stretch/>
        </p:blipFill>
        <p:spPr>
          <a:xfrm>
            <a:off x="228919" y="1209186"/>
            <a:ext cx="4192356" cy="4192356"/>
          </a:xfrm>
          <a:prstGeom prst="rect">
            <a:avLst/>
          </a:prstGeom>
        </p:spPr>
      </p:pic>
      <p:pic>
        <p:nvPicPr>
          <p:cNvPr id="30" name="図 29">
            <a:extLst>
              <a:ext uri="{FF2B5EF4-FFF2-40B4-BE49-F238E27FC236}">
                <a16:creationId xmlns:a16="http://schemas.microsoft.com/office/drawing/2014/main" id="{5BD591A5-A94B-F294-741F-2C75E92C8686}"/>
              </a:ext>
            </a:extLst>
          </p:cNvPr>
          <p:cNvPicPr>
            <a:picLocks noChangeAspect="1"/>
          </p:cNvPicPr>
          <p:nvPr/>
        </p:nvPicPr>
        <p:blipFill>
          <a:blip r:embed="rId6"/>
          <a:srcRect/>
          <a:stretch/>
        </p:blipFill>
        <p:spPr>
          <a:xfrm>
            <a:off x="4153622" y="989535"/>
            <a:ext cx="5365545" cy="5365545"/>
          </a:xfrm>
          <a:prstGeom prst="rect">
            <a:avLst/>
          </a:prstGeom>
        </p:spPr>
      </p:pic>
      <p:sp>
        <p:nvSpPr>
          <p:cNvPr id="3" name="テキスト ボックス 2">
            <a:extLst>
              <a:ext uri="{FF2B5EF4-FFF2-40B4-BE49-F238E27FC236}">
                <a16:creationId xmlns:a16="http://schemas.microsoft.com/office/drawing/2014/main" id="{07B376BA-7C63-C792-966B-5032D4680CC4}"/>
              </a:ext>
            </a:extLst>
          </p:cNvPr>
          <p:cNvSpPr txBox="1"/>
          <p:nvPr/>
        </p:nvSpPr>
        <p:spPr>
          <a:xfrm>
            <a:off x="228919" y="2225159"/>
            <a:ext cx="402674" cy="307777"/>
          </a:xfrm>
          <a:prstGeom prst="rect">
            <a:avLst/>
          </a:prstGeom>
          <a:noFill/>
        </p:spPr>
        <p:txBody>
          <a:bodyPr wrap="none" rtlCol="0">
            <a:spAutoFit/>
          </a:bodyPr>
          <a:lstStyle/>
          <a:p>
            <a:r>
              <a:rPr kumimoji="1" lang="en-US" altLang="ja-JP" sz="1400" i="1" dirty="0" err="1"/>
              <a:t>Δφ</a:t>
            </a:r>
            <a:endParaRPr kumimoji="1" lang="ja-JP" altLang="en-US" i="1" dirty="0"/>
          </a:p>
        </p:txBody>
      </p:sp>
      <p:sp>
        <p:nvSpPr>
          <p:cNvPr id="13" name="テキスト ボックス 12">
            <a:extLst>
              <a:ext uri="{FF2B5EF4-FFF2-40B4-BE49-F238E27FC236}">
                <a16:creationId xmlns:a16="http://schemas.microsoft.com/office/drawing/2014/main" id="{B543AAD1-E58A-0C36-6F38-51882ECDB821}"/>
              </a:ext>
            </a:extLst>
          </p:cNvPr>
          <p:cNvSpPr txBox="1"/>
          <p:nvPr/>
        </p:nvSpPr>
        <p:spPr>
          <a:xfrm>
            <a:off x="208174" y="3168323"/>
            <a:ext cx="442750" cy="369332"/>
          </a:xfrm>
          <a:prstGeom prst="rect">
            <a:avLst/>
          </a:prstGeom>
          <a:noFill/>
        </p:spPr>
        <p:txBody>
          <a:bodyPr wrap="none" rtlCol="0">
            <a:spAutoFit/>
          </a:bodyPr>
          <a:lstStyle/>
          <a:p>
            <a:r>
              <a:rPr kumimoji="1" lang="en-US" altLang="ja-JP" i="1" dirty="0" err="1"/>
              <a:t>Δθ</a:t>
            </a:r>
            <a:endParaRPr kumimoji="1" lang="ja-JP" altLang="en-US" i="1" dirty="0"/>
          </a:p>
        </p:txBody>
      </p:sp>
      <p:sp>
        <p:nvSpPr>
          <p:cNvPr id="14" name="テキスト ボックス 13">
            <a:extLst>
              <a:ext uri="{FF2B5EF4-FFF2-40B4-BE49-F238E27FC236}">
                <a16:creationId xmlns:a16="http://schemas.microsoft.com/office/drawing/2014/main" id="{6EA449FC-DA88-D723-C9DA-AFD549282878}"/>
              </a:ext>
            </a:extLst>
          </p:cNvPr>
          <p:cNvSpPr txBox="1"/>
          <p:nvPr/>
        </p:nvSpPr>
        <p:spPr>
          <a:xfrm>
            <a:off x="272031" y="1542286"/>
            <a:ext cx="722762" cy="369332"/>
          </a:xfrm>
          <a:prstGeom prst="rect">
            <a:avLst/>
          </a:prstGeom>
          <a:noFill/>
        </p:spPr>
        <p:txBody>
          <a:bodyPr wrap="none" rtlCol="0">
            <a:spAutoFit/>
          </a:bodyPr>
          <a:lstStyle/>
          <a:p>
            <a:r>
              <a:rPr kumimoji="1" lang="en-US" altLang="ja-JP" dirty="0"/>
              <a:t> </a:t>
            </a:r>
            <a:r>
              <a:rPr kumimoji="1" lang="en-US" altLang="ja-JP" dirty="0" err="1"/>
              <a:t>nx</a:t>
            </a:r>
            <a:r>
              <a:rPr kumimoji="1" lang="ja-JP" altLang="en-US" dirty="0"/>
              <a:t> </a:t>
            </a:r>
            <a:r>
              <a:rPr kumimoji="1" lang="en-US" altLang="ja-JP" dirty="0" err="1"/>
              <a:t>nz</a:t>
            </a:r>
            <a:endParaRPr kumimoji="1" lang="ja-JP" altLang="en-US" dirty="0"/>
          </a:p>
        </p:txBody>
      </p:sp>
      <p:sp>
        <p:nvSpPr>
          <p:cNvPr id="15" name="テキスト ボックス 14">
            <a:extLst>
              <a:ext uri="{FF2B5EF4-FFF2-40B4-BE49-F238E27FC236}">
                <a16:creationId xmlns:a16="http://schemas.microsoft.com/office/drawing/2014/main" id="{0365A258-A1F9-6577-00A6-2C8391D96807}"/>
              </a:ext>
            </a:extLst>
          </p:cNvPr>
          <p:cNvSpPr txBox="1"/>
          <p:nvPr/>
        </p:nvSpPr>
        <p:spPr>
          <a:xfrm>
            <a:off x="152569" y="4130589"/>
            <a:ext cx="221583" cy="369332"/>
          </a:xfrm>
          <a:prstGeom prst="rect">
            <a:avLst/>
          </a:prstGeom>
          <a:noFill/>
        </p:spPr>
        <p:txBody>
          <a:bodyPr wrap="square" rtlCol="0">
            <a:spAutoFit/>
          </a:bodyPr>
          <a:lstStyle/>
          <a:p>
            <a:r>
              <a:rPr kumimoji="1" lang="en-US" altLang="ja-JP" i="1" dirty="0"/>
              <a:t>V</a:t>
            </a:r>
            <a:endParaRPr kumimoji="1" lang="ja-JP" altLang="en-US" i="1" dirty="0"/>
          </a:p>
        </p:txBody>
      </p:sp>
      <p:sp>
        <p:nvSpPr>
          <p:cNvPr id="16" name="テキスト ボックス 15">
            <a:extLst>
              <a:ext uri="{FF2B5EF4-FFF2-40B4-BE49-F238E27FC236}">
                <a16:creationId xmlns:a16="http://schemas.microsoft.com/office/drawing/2014/main" id="{7D66650D-6D23-EFFF-CE60-C7123895D038}"/>
              </a:ext>
            </a:extLst>
          </p:cNvPr>
          <p:cNvSpPr txBox="1"/>
          <p:nvPr/>
        </p:nvSpPr>
        <p:spPr>
          <a:xfrm>
            <a:off x="73477" y="1115026"/>
            <a:ext cx="1032655" cy="307777"/>
          </a:xfrm>
          <a:prstGeom prst="rect">
            <a:avLst/>
          </a:prstGeom>
          <a:solidFill>
            <a:schemeClr val="bg1"/>
          </a:solidFill>
        </p:spPr>
        <p:txBody>
          <a:bodyPr wrap="none" rtlCol="0">
            <a:spAutoFit/>
          </a:bodyPr>
          <a:lstStyle/>
          <a:p>
            <a:r>
              <a:rPr kumimoji="1" lang="en-US" altLang="ja-JP" sz="1400" dirty="0"/>
              <a:t>Time=80ms</a:t>
            </a:r>
            <a:endParaRPr kumimoji="1" lang="ja-JP" altLang="en-US" sz="1400" dirty="0"/>
          </a:p>
        </p:txBody>
      </p:sp>
      <p:pic>
        <p:nvPicPr>
          <p:cNvPr id="18" name="図 17">
            <a:extLst>
              <a:ext uri="{FF2B5EF4-FFF2-40B4-BE49-F238E27FC236}">
                <a16:creationId xmlns:a16="http://schemas.microsoft.com/office/drawing/2014/main" id="{913401C8-8A47-5984-FB4B-2DA71EC37925}"/>
              </a:ext>
            </a:extLst>
          </p:cNvPr>
          <p:cNvPicPr>
            <a:picLocks noChangeAspect="1"/>
          </p:cNvPicPr>
          <p:nvPr/>
        </p:nvPicPr>
        <p:blipFill>
          <a:blip r:embed="rId7"/>
          <a:stretch>
            <a:fillRect/>
          </a:stretch>
        </p:blipFill>
        <p:spPr>
          <a:xfrm>
            <a:off x="9785189" y="4782588"/>
            <a:ext cx="2177891" cy="1472754"/>
          </a:xfrm>
          <a:prstGeom prst="rect">
            <a:avLst/>
          </a:prstGeom>
        </p:spPr>
      </p:pic>
      <p:sp>
        <p:nvSpPr>
          <p:cNvPr id="20" name="テキスト ボックス 19">
            <a:extLst>
              <a:ext uri="{FF2B5EF4-FFF2-40B4-BE49-F238E27FC236}">
                <a16:creationId xmlns:a16="http://schemas.microsoft.com/office/drawing/2014/main" id="{AF3EFC4F-33E7-7ED8-3FDA-7FEADD543986}"/>
              </a:ext>
            </a:extLst>
          </p:cNvPr>
          <p:cNvSpPr txBox="1"/>
          <p:nvPr/>
        </p:nvSpPr>
        <p:spPr>
          <a:xfrm>
            <a:off x="10518454" y="4499921"/>
            <a:ext cx="1358064" cy="307777"/>
          </a:xfrm>
          <a:prstGeom prst="rect">
            <a:avLst/>
          </a:prstGeom>
          <a:solidFill>
            <a:schemeClr val="bg2">
              <a:lumMod val="20000"/>
              <a:lumOff val="80000"/>
              <a:alpha val="50000"/>
            </a:schemeClr>
          </a:solidFill>
        </p:spPr>
        <p:txBody>
          <a:bodyPr wrap="none" rtlCol="0">
            <a:spAutoFit/>
          </a:bodyPr>
          <a:lstStyle/>
          <a:p>
            <a:r>
              <a:rPr kumimoji="1" lang="en-US" altLang="ja-JP" sz="1400" b="0" kern="0" dirty="0"/>
              <a:t>Elements </a:t>
            </a:r>
            <a:r>
              <a:rPr kumimoji="1" lang="en-US" altLang="ja-JP" sz="1400" kern="0" dirty="0"/>
              <a:t>~</a:t>
            </a:r>
            <a:r>
              <a:rPr kumimoji="1" lang="en-US" altLang="ja-JP" sz="1400" b="0" kern="0" dirty="0"/>
              <a:t>7000</a:t>
            </a:r>
            <a:endParaRPr kumimoji="1" lang="ja-JP" altLang="en-US" sz="1400" b="0" kern="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45" name="Picture 70">
            <a:extLst>
              <a:ext uri="{FF2B5EF4-FFF2-40B4-BE49-F238E27FC236}">
                <a16:creationId xmlns:a16="http://schemas.microsoft.com/office/drawing/2014/main" id="{A2B0EF54-4533-CD73-3388-77D3A2DB9E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4943" y="1224091"/>
            <a:ext cx="944208" cy="844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Image 0" descr="jnc_bar.png"/>
          <p:cNvPicPr>
            <a:picLocks noChangeAspect="1"/>
          </p:cNvPicPr>
          <p:nvPr/>
        </p:nvPicPr>
        <p:blipFill>
          <a:blip r:embed="rId4"/>
          <a:stretch>
            <a:fillRect/>
          </a:stretch>
        </p:blipFill>
        <p:spPr>
          <a:xfrm>
            <a:off x="0" y="0"/>
            <a:ext cx="12191695" cy="457200"/>
          </a:xfrm>
          <a:prstGeom prst="rect">
            <a:avLst/>
          </a:prstGeom>
        </p:spPr>
      </p:pic>
      <p:sp>
        <p:nvSpPr>
          <p:cNvPr id="4" name="Text 1"/>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9 / 10</a:t>
            </a:r>
            <a:endParaRPr lang="en-US" sz="1100" dirty="0"/>
          </a:p>
        </p:txBody>
      </p:sp>
      <p:sp>
        <p:nvSpPr>
          <p:cNvPr id="5" name="Text 2"/>
          <p:cNvSpPr/>
          <p:nvPr/>
        </p:nvSpPr>
        <p:spPr>
          <a:xfrm>
            <a:off x="4572000" y="653491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11017" y="22688"/>
            <a:ext cx="1094526" cy="428903"/>
          </a:xfrm>
          <a:prstGeom prst="rect">
            <a:avLst/>
          </a:prstGeom>
          <a:noFill/>
          <a:ln/>
        </p:spPr>
        <p:txBody>
          <a:bodyPr wrap="square" lIns="0" tIns="0" rIns="0" bIns="0" rtlCol="0" anchor="ctr"/>
          <a:lstStyle/>
          <a:p>
            <a:pPr marL="0" indent="0" algn="ctr">
              <a:buNone/>
            </a:pPr>
            <a:r>
              <a:rPr lang="en-US" sz="1900" b="1" dirty="0">
                <a:solidFill>
                  <a:srgbClr val="FFFFFF"/>
                </a:solidFill>
              </a:rPr>
              <a:t>3</a:t>
            </a:r>
            <a:r>
              <a:rPr lang="en-US" sz="1500" dirty="0">
                <a:solidFill>
                  <a:srgbClr val="FFFFFF"/>
                </a:solidFill>
                <a:latin typeface="Meiryo" pitchFamily="34" charset="0"/>
                <a:ea typeface="Meiryo" pitchFamily="34" charset="-122"/>
                <a:cs typeface="Meiryo" pitchFamily="34" charset="-120"/>
              </a:rPr>
              <a:t>  結果</a:t>
            </a:r>
            <a:endParaRPr lang="en-US" sz="1900" dirty="0"/>
          </a:p>
        </p:txBody>
      </p:sp>
      <p:sp>
        <p:nvSpPr>
          <p:cNvPr id="8" name="Text 5"/>
          <p:cNvSpPr/>
          <p:nvPr/>
        </p:nvSpPr>
        <p:spPr>
          <a:xfrm>
            <a:off x="1032510" y="484632"/>
            <a:ext cx="8778240" cy="658368"/>
          </a:xfrm>
          <a:prstGeom prst="rect">
            <a:avLst/>
          </a:prstGeom>
          <a:noFill/>
          <a:ln/>
        </p:spPr>
        <p:txBody>
          <a:bodyPr wrap="square" lIns="0" tIns="0" rIns="0" bIns="0" rtlCol="0" anchor="ctr"/>
          <a:lstStyle/>
          <a:p>
            <a:pPr marL="0" indent="0" algn="l">
              <a:buNone/>
            </a:pPr>
            <a:r>
              <a:rPr lang="en-US" sz="2400" b="1" dirty="0">
                <a:solidFill>
                  <a:srgbClr val="003399"/>
                </a:solidFill>
                <a:latin typeface="Meiryo" pitchFamily="34" charset="0"/>
                <a:ea typeface="Meiryo" pitchFamily="34" charset="-122"/>
                <a:cs typeface="Meiryo" pitchFamily="34" charset="-120"/>
              </a:rPr>
              <a:t>Sample-and-Hold 駆動と境界電荷授受の時間発展</a:t>
            </a:r>
            <a:endParaRPr lang="en-US" sz="2400" dirty="0"/>
          </a:p>
        </p:txBody>
      </p:sp>
      <p:sp>
        <p:nvSpPr>
          <p:cNvPr id="9" name="Shape 6"/>
          <p:cNvSpPr/>
          <p:nvPr/>
        </p:nvSpPr>
        <p:spPr>
          <a:xfrm>
            <a:off x="558280" y="1141017"/>
            <a:ext cx="11201400" cy="0"/>
          </a:xfrm>
          <a:prstGeom prst="line">
            <a:avLst/>
          </a:prstGeom>
          <a:noFill/>
          <a:ln w="19050">
            <a:solidFill>
              <a:srgbClr val="CFE0F2"/>
            </a:solidFill>
            <a:prstDash val="solid"/>
          </a:ln>
        </p:spPr>
        <p:txBody>
          <a:bodyPr/>
          <a:lstStyle/>
          <a:p>
            <a:endParaRPr lang="ja-JP" altLang="en-US"/>
          </a:p>
        </p:txBody>
      </p:sp>
      <p:sp>
        <p:nvSpPr>
          <p:cNvPr id="11" name="Text 7"/>
          <p:cNvSpPr/>
          <p:nvPr/>
        </p:nvSpPr>
        <p:spPr>
          <a:xfrm>
            <a:off x="640080" y="6373368"/>
            <a:ext cx="6766560" cy="388162"/>
          </a:xfrm>
          <a:prstGeom prst="rect">
            <a:avLst/>
          </a:prstGeom>
          <a:noFill/>
          <a:ln/>
        </p:spPr>
        <p:txBody>
          <a:bodyPr wrap="square" lIns="0" tIns="0" rIns="0" bIns="0" rtlCol="0" anchor="t"/>
          <a:lstStyle/>
          <a:p>
            <a:pPr marL="0" indent="0" algn="ctr">
              <a:buNone/>
            </a:pPr>
            <a:r>
              <a:rPr lang="en-US" sz="1100" i="1" dirty="0" err="1">
                <a:solidFill>
                  <a:srgbClr val="6B7A90"/>
                </a:solidFill>
                <a:latin typeface="Meiryo" pitchFamily="34" charset="0"/>
                <a:ea typeface="Meiryo" pitchFamily="34" charset="-122"/>
                <a:cs typeface="Meiryo" pitchFamily="34" charset="-120"/>
              </a:rPr>
              <a:t>駆動電圧と累積電荷（Q_net</a:t>
            </a:r>
            <a:r>
              <a:rPr lang="en-US" sz="1100" i="1" dirty="0">
                <a:solidFill>
                  <a:srgbClr val="6B7A90"/>
                </a:solidFill>
                <a:latin typeface="Meiryo" pitchFamily="34" charset="0"/>
                <a:ea typeface="Meiryo" pitchFamily="34" charset="-122"/>
                <a:cs typeface="Meiryo" pitchFamily="34" charset="-120"/>
              </a:rPr>
              <a:t>, Q_abs）の時間発展</a:t>
            </a:r>
            <a:endParaRPr lang="en-US" sz="1100" dirty="0"/>
          </a:p>
        </p:txBody>
      </p:sp>
      <p:sp>
        <p:nvSpPr>
          <p:cNvPr id="12" name="Text 8"/>
          <p:cNvSpPr/>
          <p:nvPr/>
        </p:nvSpPr>
        <p:spPr>
          <a:xfrm>
            <a:off x="8327119" y="3971661"/>
            <a:ext cx="3864576" cy="1915029"/>
          </a:xfrm>
          <a:prstGeom prst="rect">
            <a:avLst/>
          </a:prstGeom>
          <a:noFill/>
          <a:ln/>
        </p:spPr>
        <p:txBody>
          <a:bodyPr wrap="square" lIns="0" tIns="0" rIns="0" bIns="0" rtlCol="0" anchor="t"/>
          <a:lstStyle/>
          <a:p>
            <a:pPr algn="l">
              <a:spcAft>
                <a:spcPts val="800"/>
              </a:spcAft>
              <a:buSzPct val="100000"/>
            </a:pPr>
            <a:r>
              <a:rPr lang="ja-JP" altLang="en-US" sz="1400" dirty="0">
                <a:solidFill>
                  <a:srgbClr val="1E293B"/>
                </a:solidFill>
                <a:latin typeface="Meiryo" pitchFamily="34" charset="0"/>
                <a:ea typeface="Meiryo" pitchFamily="34" charset="-122"/>
                <a:cs typeface="Meiryo" pitchFamily="34" charset="-120"/>
              </a:rPr>
              <a:t>・</a:t>
            </a:r>
            <a:r>
              <a:rPr lang="en-US" sz="1400" dirty="0">
                <a:solidFill>
                  <a:srgbClr val="1E293B"/>
                </a:solidFill>
                <a:latin typeface="Meiryo" pitchFamily="34" charset="0"/>
                <a:ea typeface="Meiryo" pitchFamily="34" charset="-122"/>
                <a:cs typeface="Meiryo" pitchFamily="34" charset="-120"/>
              </a:rPr>
              <a:t>TFT Sample-and-Hold </a:t>
            </a:r>
            <a:r>
              <a:rPr lang="ja-JP" altLang="en-US" sz="1400" dirty="0">
                <a:solidFill>
                  <a:srgbClr val="1E293B"/>
                </a:solidFill>
                <a:latin typeface="Meiryo" pitchFamily="34" charset="0"/>
                <a:ea typeface="Meiryo" pitchFamily="34" charset="-122"/>
                <a:cs typeface="Meiryo" pitchFamily="34" charset="-120"/>
              </a:rPr>
              <a:t>駆動を再現</a:t>
            </a:r>
            <a:endParaRPr lang="en-US" altLang="ja-JP" sz="1400" dirty="0">
              <a:solidFill>
                <a:srgbClr val="1E293B"/>
              </a:solidFill>
              <a:latin typeface="Meiryo" pitchFamily="34" charset="0"/>
              <a:ea typeface="Meiryo" pitchFamily="34" charset="-122"/>
              <a:cs typeface="Meiryo" pitchFamily="34" charset="-120"/>
            </a:endParaRPr>
          </a:p>
          <a:p>
            <a:pPr marL="342900" indent="-342900" algn="l">
              <a:spcAft>
                <a:spcPts val="800"/>
              </a:spcAft>
              <a:buSzPct val="100000"/>
              <a:buChar char="•"/>
            </a:pPr>
            <a:endParaRPr lang="en-US" altLang="ja-JP" sz="1400" dirty="0">
              <a:solidFill>
                <a:srgbClr val="1E293B"/>
              </a:solidFill>
              <a:latin typeface="Meiryo" pitchFamily="34" charset="0"/>
              <a:ea typeface="Meiryo" pitchFamily="34" charset="-122"/>
              <a:cs typeface="Meiryo" pitchFamily="34" charset="-120"/>
            </a:endParaRPr>
          </a:p>
          <a:p>
            <a:pPr algn="l">
              <a:spcAft>
                <a:spcPts val="800"/>
              </a:spcAft>
              <a:buSzPct val="100000"/>
            </a:pPr>
            <a:r>
              <a:rPr lang="ja-JP" altLang="en-US" sz="1400" dirty="0">
                <a:solidFill>
                  <a:srgbClr val="1E293B"/>
                </a:solidFill>
                <a:latin typeface="Meiryo" pitchFamily="34" charset="0"/>
                <a:ea typeface="Meiryo" pitchFamily="34" charset="-122"/>
                <a:cs typeface="Meiryo" pitchFamily="34" charset="-120"/>
              </a:rPr>
              <a:t>・</a:t>
            </a:r>
            <a:r>
              <a:rPr lang="en-US" sz="1400" dirty="0">
                <a:solidFill>
                  <a:srgbClr val="1E293B"/>
                </a:solidFill>
                <a:latin typeface="Meiryo" pitchFamily="34" charset="0"/>
                <a:ea typeface="Meiryo" pitchFamily="34" charset="-122"/>
                <a:cs typeface="Meiryo" pitchFamily="34" charset="-120"/>
              </a:rPr>
              <a:t>Global ODE </a:t>
            </a:r>
            <a:r>
              <a:rPr lang="en-US" sz="1400" dirty="0" err="1">
                <a:solidFill>
                  <a:srgbClr val="1E293B"/>
                </a:solidFill>
                <a:latin typeface="Meiryo" pitchFamily="34" charset="0"/>
                <a:ea typeface="Meiryo" pitchFamily="34" charset="-122"/>
                <a:cs typeface="Meiryo" pitchFamily="34" charset="-120"/>
              </a:rPr>
              <a:t>により境界電荷を定量追跡</a:t>
            </a:r>
            <a:endParaRPr lang="en-US" sz="1400" dirty="0">
              <a:solidFill>
                <a:srgbClr val="1E293B"/>
              </a:solidFill>
              <a:latin typeface="Meiryo" pitchFamily="34" charset="0"/>
              <a:ea typeface="Meiryo" pitchFamily="34" charset="-122"/>
              <a:cs typeface="Meiryo" pitchFamily="34" charset="-120"/>
            </a:endParaRPr>
          </a:p>
          <a:p>
            <a:pPr algn="l">
              <a:spcAft>
                <a:spcPts val="800"/>
              </a:spcAft>
              <a:buSzPct val="100000"/>
            </a:pPr>
            <a:endParaRPr lang="en-US" sz="1600" dirty="0"/>
          </a:p>
          <a:p>
            <a:pPr algn="l">
              <a:buSzPct val="100000"/>
            </a:pPr>
            <a:r>
              <a:rPr lang="ja-JP" altLang="en-US" sz="1400" dirty="0">
                <a:solidFill>
                  <a:srgbClr val="1E293B"/>
                </a:solidFill>
                <a:latin typeface="Meiryo" pitchFamily="34" charset="0"/>
                <a:ea typeface="Meiryo" pitchFamily="34" charset="-122"/>
                <a:cs typeface="Meiryo" pitchFamily="34" charset="-120"/>
              </a:rPr>
              <a:t>・</a:t>
            </a:r>
            <a:r>
              <a:rPr lang="en-US" altLang="ja-JP" sz="1400" dirty="0">
                <a:solidFill>
                  <a:srgbClr val="1E293B"/>
                </a:solidFill>
                <a:latin typeface="Meiryo" pitchFamily="34" charset="0"/>
                <a:ea typeface="Meiryo" pitchFamily="34" charset="-122"/>
                <a:cs typeface="Meiryo" pitchFamily="34" charset="-120"/>
              </a:rPr>
              <a:t>Pixel </a:t>
            </a:r>
            <a:r>
              <a:rPr lang="ja-JP" altLang="en-US" sz="1400" dirty="0">
                <a:solidFill>
                  <a:srgbClr val="1E293B"/>
                </a:solidFill>
                <a:latin typeface="Meiryo" pitchFamily="34" charset="0"/>
                <a:ea typeface="Meiryo" pitchFamily="34" charset="-122"/>
                <a:cs typeface="Meiryo" pitchFamily="34" charset="-120"/>
              </a:rPr>
              <a:t>と </a:t>
            </a:r>
            <a:r>
              <a:rPr lang="en-US" altLang="ja-JP" sz="1400" dirty="0">
                <a:solidFill>
                  <a:srgbClr val="1E293B"/>
                </a:solidFill>
                <a:latin typeface="Meiryo" pitchFamily="34" charset="0"/>
                <a:ea typeface="Meiryo" pitchFamily="34" charset="-122"/>
                <a:cs typeface="Meiryo" pitchFamily="34" charset="-120"/>
              </a:rPr>
              <a:t>Com </a:t>
            </a:r>
            <a:r>
              <a:rPr lang="ja-JP" altLang="en-US" sz="1400" dirty="0">
                <a:solidFill>
                  <a:srgbClr val="1E293B"/>
                </a:solidFill>
                <a:latin typeface="Meiryo" pitchFamily="34" charset="0"/>
                <a:ea typeface="Meiryo" pitchFamily="34" charset="-122"/>
                <a:cs typeface="Meiryo" pitchFamily="34" charset="-120"/>
              </a:rPr>
              <a:t>で異なる電荷蓄積挙動を確認</a:t>
            </a:r>
            <a:br>
              <a:rPr lang="en-US" sz="1400" dirty="0">
                <a:solidFill>
                  <a:srgbClr val="1E293B"/>
                </a:solidFill>
                <a:latin typeface="Meiryo" pitchFamily="34" charset="0"/>
                <a:ea typeface="Meiryo" pitchFamily="34" charset="-122"/>
                <a:cs typeface="Meiryo" pitchFamily="34" charset="-120"/>
              </a:rPr>
            </a:br>
            <a:r>
              <a:rPr lang="ja-JP" altLang="en-US" sz="1400" dirty="0">
                <a:solidFill>
                  <a:srgbClr val="1E293B"/>
                </a:solidFill>
                <a:latin typeface="Meiryo" pitchFamily="34" charset="0"/>
                <a:ea typeface="Meiryo" pitchFamily="34" charset="-122"/>
                <a:cs typeface="Meiryo" pitchFamily="34" charset="-120"/>
              </a:rPr>
              <a:t>　　　　</a:t>
            </a:r>
            <a:r>
              <a:rPr lang="en-US" sz="1400" dirty="0">
                <a:solidFill>
                  <a:srgbClr val="1E293B"/>
                </a:solidFill>
                <a:latin typeface="Meiryo" pitchFamily="34" charset="0"/>
                <a:ea typeface="Meiryo" pitchFamily="34" charset="-122"/>
                <a:cs typeface="Meiryo" pitchFamily="34" charset="-120"/>
              </a:rPr>
              <a:t>（Vcom シフトの一因を示唆</a:t>
            </a:r>
            <a:r>
              <a:rPr lang="en-US" sz="1200" dirty="0">
                <a:solidFill>
                  <a:srgbClr val="1E293B"/>
                </a:solidFill>
                <a:latin typeface="Meiryo" pitchFamily="34" charset="0"/>
                <a:ea typeface="Meiryo" pitchFamily="34" charset="-122"/>
                <a:cs typeface="Meiryo" pitchFamily="34" charset="-120"/>
              </a:rPr>
              <a:t>）</a:t>
            </a:r>
            <a:endParaRPr lang="en-US" sz="1400" dirty="0"/>
          </a:p>
        </p:txBody>
      </p:sp>
      <p:pic>
        <p:nvPicPr>
          <p:cNvPr id="10" name="Picture 8" descr="jnc-300dpi-w600">
            <a:extLst>
              <a:ext uri="{FF2B5EF4-FFF2-40B4-BE49-F238E27FC236}">
                <a16:creationId xmlns:a16="http://schemas.microsoft.com/office/drawing/2014/main" id="{3EBA1DC2-B95E-94DD-E2BA-33CA18CE31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図 12">
            <a:extLst>
              <a:ext uri="{FF2B5EF4-FFF2-40B4-BE49-F238E27FC236}">
                <a16:creationId xmlns:a16="http://schemas.microsoft.com/office/drawing/2014/main" id="{C0985F7A-C69B-E760-20A3-08D1F6824988}"/>
              </a:ext>
            </a:extLst>
          </p:cNvPr>
          <p:cNvPicPr>
            <a:picLocks noChangeAspect="1"/>
          </p:cNvPicPr>
          <p:nvPr/>
        </p:nvPicPr>
        <p:blipFill>
          <a:blip r:embed="rId6"/>
          <a:stretch>
            <a:fillRect/>
          </a:stretch>
        </p:blipFill>
        <p:spPr>
          <a:xfrm>
            <a:off x="198674" y="1226073"/>
            <a:ext cx="8099870" cy="5170131"/>
          </a:xfrm>
          <a:prstGeom prst="rect">
            <a:avLst/>
          </a:prstGeom>
        </p:spPr>
      </p:pic>
      <p:cxnSp>
        <p:nvCxnSpPr>
          <p:cNvPr id="15" name="直線矢印コネクタ 14">
            <a:extLst>
              <a:ext uri="{FF2B5EF4-FFF2-40B4-BE49-F238E27FC236}">
                <a16:creationId xmlns:a16="http://schemas.microsoft.com/office/drawing/2014/main" id="{F823F161-29D9-A4A6-FB3A-9E324F102330}"/>
              </a:ext>
            </a:extLst>
          </p:cNvPr>
          <p:cNvCxnSpPr>
            <a:cxnSpLocks/>
          </p:cNvCxnSpPr>
          <p:nvPr/>
        </p:nvCxnSpPr>
        <p:spPr>
          <a:xfrm flipH="1">
            <a:off x="2685249" y="1764457"/>
            <a:ext cx="212295" cy="271589"/>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AEE6F9B5-CF00-0B24-7F71-335F53F59473}"/>
              </a:ext>
            </a:extLst>
          </p:cNvPr>
          <p:cNvPicPr>
            <a:picLocks noChangeAspect="1"/>
          </p:cNvPicPr>
          <p:nvPr/>
        </p:nvPicPr>
        <p:blipFill>
          <a:blip r:embed="rId7"/>
          <a:stretch>
            <a:fillRect/>
          </a:stretch>
        </p:blipFill>
        <p:spPr>
          <a:xfrm>
            <a:off x="8875510" y="1455865"/>
            <a:ext cx="2731694" cy="1498025"/>
          </a:xfrm>
          <a:prstGeom prst="rect">
            <a:avLst/>
          </a:prstGeom>
        </p:spPr>
      </p:pic>
      <p:sp>
        <p:nvSpPr>
          <p:cNvPr id="68" name="フリーフォーム: 図形 67">
            <a:extLst>
              <a:ext uri="{FF2B5EF4-FFF2-40B4-BE49-F238E27FC236}">
                <a16:creationId xmlns:a16="http://schemas.microsoft.com/office/drawing/2014/main" id="{C9C4529F-0E2B-265A-B605-082B15ED0DA8}"/>
              </a:ext>
            </a:extLst>
          </p:cNvPr>
          <p:cNvSpPr/>
          <p:nvPr/>
        </p:nvSpPr>
        <p:spPr>
          <a:xfrm>
            <a:off x="3086942" y="1592076"/>
            <a:ext cx="771523" cy="1581150"/>
          </a:xfrm>
          <a:custGeom>
            <a:avLst/>
            <a:gdLst>
              <a:gd name="csX0" fmla="*/ 0 w 1067434"/>
              <a:gd name="csY0" fmla="*/ 0 h 1581150"/>
              <a:gd name="csX1" fmla="*/ 371475 w 1067434"/>
              <a:gd name="csY1" fmla="*/ 161925 h 1581150"/>
              <a:gd name="csX2" fmla="*/ 762000 w 1067434"/>
              <a:gd name="csY2" fmla="*/ 504825 h 1581150"/>
              <a:gd name="csX3" fmla="*/ 838200 w 1067434"/>
              <a:gd name="csY3" fmla="*/ 638175 h 1581150"/>
              <a:gd name="csX4" fmla="*/ 866775 w 1067434"/>
              <a:gd name="csY4" fmla="*/ 657225 h 1581150"/>
              <a:gd name="csX5" fmla="*/ 904875 w 1067434"/>
              <a:gd name="csY5" fmla="*/ 790575 h 1581150"/>
              <a:gd name="csX6" fmla="*/ 933450 w 1067434"/>
              <a:gd name="csY6" fmla="*/ 885825 h 1581150"/>
              <a:gd name="csX7" fmla="*/ 952500 w 1067434"/>
              <a:gd name="csY7" fmla="*/ 1000125 h 1581150"/>
              <a:gd name="csX8" fmla="*/ 962025 w 1067434"/>
              <a:gd name="csY8" fmla="*/ 1047750 h 1581150"/>
              <a:gd name="csX9" fmla="*/ 990600 w 1067434"/>
              <a:gd name="csY9" fmla="*/ 1104900 h 1581150"/>
              <a:gd name="csX10" fmla="*/ 1028700 w 1067434"/>
              <a:gd name="csY10" fmla="*/ 1314450 h 1581150"/>
              <a:gd name="csX11" fmla="*/ 1047750 w 1067434"/>
              <a:gd name="csY11" fmla="*/ 1466850 h 1581150"/>
              <a:gd name="csX12" fmla="*/ 1066800 w 1067434"/>
              <a:gd name="csY12" fmla="*/ 1581150 h 1581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67434" h="1581150">
                <a:moveTo>
                  <a:pt x="0" y="0"/>
                </a:moveTo>
                <a:cubicBezTo>
                  <a:pt x="123825" y="53975"/>
                  <a:pt x="258868" y="87323"/>
                  <a:pt x="371475" y="161925"/>
                </a:cubicBezTo>
                <a:cubicBezTo>
                  <a:pt x="515892" y="257601"/>
                  <a:pt x="636814" y="385082"/>
                  <a:pt x="762000" y="504825"/>
                </a:cubicBezTo>
                <a:cubicBezTo>
                  <a:pt x="824735" y="564833"/>
                  <a:pt x="793512" y="578591"/>
                  <a:pt x="838200" y="638175"/>
                </a:cubicBezTo>
                <a:cubicBezTo>
                  <a:pt x="845069" y="647333"/>
                  <a:pt x="857250" y="650875"/>
                  <a:pt x="866775" y="657225"/>
                </a:cubicBezTo>
                <a:cubicBezTo>
                  <a:pt x="931596" y="830081"/>
                  <a:pt x="869913" y="650728"/>
                  <a:pt x="904875" y="790575"/>
                </a:cubicBezTo>
                <a:cubicBezTo>
                  <a:pt x="912915" y="822733"/>
                  <a:pt x="926104" y="853501"/>
                  <a:pt x="933450" y="885825"/>
                </a:cubicBezTo>
                <a:cubicBezTo>
                  <a:pt x="942010" y="923490"/>
                  <a:pt x="945787" y="962087"/>
                  <a:pt x="952500" y="1000125"/>
                </a:cubicBezTo>
                <a:cubicBezTo>
                  <a:pt x="955313" y="1016068"/>
                  <a:pt x="956492" y="1032535"/>
                  <a:pt x="962025" y="1047750"/>
                </a:cubicBezTo>
                <a:cubicBezTo>
                  <a:pt x="969304" y="1067766"/>
                  <a:pt x="981075" y="1085850"/>
                  <a:pt x="990600" y="1104900"/>
                </a:cubicBezTo>
                <a:cubicBezTo>
                  <a:pt x="1003300" y="1174750"/>
                  <a:pt x="1020860" y="1243889"/>
                  <a:pt x="1028700" y="1314450"/>
                </a:cubicBezTo>
                <a:cubicBezTo>
                  <a:pt x="1030759" y="1332977"/>
                  <a:pt x="1041925" y="1441610"/>
                  <a:pt x="1047750" y="1466850"/>
                </a:cubicBezTo>
                <a:cubicBezTo>
                  <a:pt x="1072824" y="1575505"/>
                  <a:pt x="1066800" y="1472203"/>
                  <a:pt x="1066800" y="1581150"/>
                </a:cubicBezTo>
              </a:path>
            </a:pathLst>
          </a:custGeom>
          <a:noFill/>
          <a:ln>
            <a:solidFill>
              <a:srgbClr val="00B050"/>
            </a:solidFill>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コネクタ: 曲線 69">
            <a:extLst>
              <a:ext uri="{FF2B5EF4-FFF2-40B4-BE49-F238E27FC236}">
                <a16:creationId xmlns:a16="http://schemas.microsoft.com/office/drawing/2014/main" id="{26790B47-03CF-CAB3-0E49-450388203ADA}"/>
              </a:ext>
            </a:extLst>
          </p:cNvPr>
          <p:cNvCxnSpPr>
            <a:cxnSpLocks/>
          </p:cNvCxnSpPr>
          <p:nvPr/>
        </p:nvCxnSpPr>
        <p:spPr>
          <a:xfrm rot="10800000" flipV="1">
            <a:off x="6718158" y="2363278"/>
            <a:ext cx="2157352" cy="266610"/>
          </a:xfrm>
          <a:prstGeom prst="curvedConnector3">
            <a:avLst>
              <a:gd name="adj1" fmla="val 1865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コネクタ: 曲線 72">
            <a:extLst>
              <a:ext uri="{FF2B5EF4-FFF2-40B4-BE49-F238E27FC236}">
                <a16:creationId xmlns:a16="http://schemas.microsoft.com/office/drawing/2014/main" id="{4BEB414E-B27C-B0F5-C2BF-902DC3D65CBE}"/>
              </a:ext>
            </a:extLst>
          </p:cNvPr>
          <p:cNvCxnSpPr>
            <a:cxnSpLocks/>
          </p:cNvCxnSpPr>
          <p:nvPr/>
        </p:nvCxnSpPr>
        <p:spPr>
          <a:xfrm rot="10800000" flipV="1">
            <a:off x="7040881" y="2629888"/>
            <a:ext cx="2646045" cy="728327"/>
          </a:xfrm>
          <a:prstGeom prst="curvedConnector3">
            <a:avLst>
              <a:gd name="adj1" fmla="val 6444"/>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2" name="正方形/長方形 91">
            <a:extLst>
              <a:ext uri="{FF2B5EF4-FFF2-40B4-BE49-F238E27FC236}">
                <a16:creationId xmlns:a16="http://schemas.microsoft.com/office/drawing/2014/main" id="{25F2EB5C-D063-1643-95CA-4A04E69070EB}"/>
              </a:ext>
            </a:extLst>
          </p:cNvPr>
          <p:cNvSpPr/>
          <p:nvPr/>
        </p:nvSpPr>
        <p:spPr>
          <a:xfrm>
            <a:off x="9001125" y="1455865"/>
            <a:ext cx="2114550" cy="175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フリーフォーム: 図形 92">
            <a:extLst>
              <a:ext uri="{FF2B5EF4-FFF2-40B4-BE49-F238E27FC236}">
                <a16:creationId xmlns:a16="http://schemas.microsoft.com/office/drawing/2014/main" id="{163D0FE5-53A0-AC4A-D047-CA728CD3FC6D}"/>
              </a:ext>
            </a:extLst>
          </p:cNvPr>
          <p:cNvSpPr/>
          <p:nvPr/>
        </p:nvSpPr>
        <p:spPr>
          <a:xfrm>
            <a:off x="6867525" y="1317157"/>
            <a:ext cx="3933825" cy="730718"/>
          </a:xfrm>
          <a:custGeom>
            <a:avLst/>
            <a:gdLst>
              <a:gd name="csX0" fmla="*/ 0 w 4152900"/>
              <a:gd name="csY0" fmla="*/ 647700 h 647700"/>
              <a:gd name="csX1" fmla="*/ 95250 w 4152900"/>
              <a:gd name="csY1" fmla="*/ 600075 h 647700"/>
              <a:gd name="csX2" fmla="*/ 123825 w 4152900"/>
              <a:gd name="csY2" fmla="*/ 590550 h 647700"/>
              <a:gd name="csX3" fmla="*/ 219075 w 4152900"/>
              <a:gd name="csY3" fmla="*/ 581025 h 647700"/>
              <a:gd name="csX4" fmla="*/ 590550 w 4152900"/>
              <a:gd name="csY4" fmla="*/ 552450 h 647700"/>
              <a:gd name="csX5" fmla="*/ 1000125 w 4152900"/>
              <a:gd name="csY5" fmla="*/ 533400 h 647700"/>
              <a:gd name="csX6" fmla="*/ 1057275 w 4152900"/>
              <a:gd name="csY6" fmla="*/ 523875 h 647700"/>
              <a:gd name="csX7" fmla="*/ 1152525 w 4152900"/>
              <a:gd name="csY7" fmla="*/ 485775 h 647700"/>
              <a:gd name="csX8" fmla="*/ 1247775 w 4152900"/>
              <a:gd name="csY8" fmla="*/ 447675 h 647700"/>
              <a:gd name="csX9" fmla="*/ 1323975 w 4152900"/>
              <a:gd name="csY9" fmla="*/ 419100 h 647700"/>
              <a:gd name="csX10" fmla="*/ 1457325 w 4152900"/>
              <a:gd name="csY10" fmla="*/ 381000 h 647700"/>
              <a:gd name="csX11" fmla="*/ 1619250 w 4152900"/>
              <a:gd name="csY11" fmla="*/ 333375 h 647700"/>
              <a:gd name="csX12" fmla="*/ 1714500 w 4152900"/>
              <a:gd name="csY12" fmla="*/ 304800 h 647700"/>
              <a:gd name="csX13" fmla="*/ 1781175 w 4152900"/>
              <a:gd name="csY13" fmla="*/ 276225 h 647700"/>
              <a:gd name="csX14" fmla="*/ 1895475 w 4152900"/>
              <a:gd name="csY14" fmla="*/ 219075 h 647700"/>
              <a:gd name="csX15" fmla="*/ 1943100 w 4152900"/>
              <a:gd name="csY15" fmla="*/ 200025 h 647700"/>
              <a:gd name="csX16" fmla="*/ 2105025 w 4152900"/>
              <a:gd name="csY16" fmla="*/ 123825 h 647700"/>
              <a:gd name="csX17" fmla="*/ 2343150 w 4152900"/>
              <a:gd name="csY17" fmla="*/ 76200 h 647700"/>
              <a:gd name="csX18" fmla="*/ 2428875 w 4152900"/>
              <a:gd name="csY18" fmla="*/ 47625 h 647700"/>
              <a:gd name="csX19" fmla="*/ 2514600 w 4152900"/>
              <a:gd name="csY19" fmla="*/ 38100 h 647700"/>
              <a:gd name="csX20" fmla="*/ 2571750 w 4152900"/>
              <a:gd name="csY20" fmla="*/ 28575 h 647700"/>
              <a:gd name="csX21" fmla="*/ 2638425 w 4152900"/>
              <a:gd name="csY21" fmla="*/ 19050 h 647700"/>
              <a:gd name="csX22" fmla="*/ 2743200 w 4152900"/>
              <a:gd name="csY22" fmla="*/ 0 h 647700"/>
              <a:gd name="csX23" fmla="*/ 3419475 w 4152900"/>
              <a:gd name="csY23" fmla="*/ 19050 h 647700"/>
              <a:gd name="csX24" fmla="*/ 3552825 w 4152900"/>
              <a:gd name="csY24" fmla="*/ 47625 h 647700"/>
              <a:gd name="csX25" fmla="*/ 3629025 w 4152900"/>
              <a:gd name="csY25" fmla="*/ 66675 h 647700"/>
              <a:gd name="csX26" fmla="*/ 3714750 w 4152900"/>
              <a:gd name="csY26" fmla="*/ 85725 h 647700"/>
              <a:gd name="csX27" fmla="*/ 3781425 w 4152900"/>
              <a:gd name="csY27" fmla="*/ 95250 h 647700"/>
              <a:gd name="csX28" fmla="*/ 3886200 w 4152900"/>
              <a:gd name="csY28" fmla="*/ 114300 h 647700"/>
              <a:gd name="csX29" fmla="*/ 3943350 w 4152900"/>
              <a:gd name="csY29" fmla="*/ 142875 h 647700"/>
              <a:gd name="csX30" fmla="*/ 3981450 w 4152900"/>
              <a:gd name="csY30" fmla="*/ 152400 h 647700"/>
              <a:gd name="csX31" fmla="*/ 4010025 w 4152900"/>
              <a:gd name="csY31" fmla="*/ 171450 h 647700"/>
              <a:gd name="csX32" fmla="*/ 4057650 w 4152900"/>
              <a:gd name="csY32" fmla="*/ 190500 h 647700"/>
              <a:gd name="csX33" fmla="*/ 4105275 w 4152900"/>
              <a:gd name="csY33" fmla="*/ 266700 h 647700"/>
              <a:gd name="csX34" fmla="*/ 4133850 w 4152900"/>
              <a:gd name="csY34" fmla="*/ 295275 h 647700"/>
              <a:gd name="csX35" fmla="*/ 4152900 w 4152900"/>
              <a:gd name="csY35" fmla="*/ 323850 h 647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4152900" h="647700">
                <a:moveTo>
                  <a:pt x="0" y="647700"/>
                </a:moveTo>
                <a:cubicBezTo>
                  <a:pt x="54489" y="615007"/>
                  <a:pt x="37637" y="621680"/>
                  <a:pt x="95250" y="600075"/>
                </a:cubicBezTo>
                <a:cubicBezTo>
                  <a:pt x="104651" y="596550"/>
                  <a:pt x="113902" y="592077"/>
                  <a:pt x="123825" y="590550"/>
                </a:cubicBezTo>
                <a:cubicBezTo>
                  <a:pt x="155362" y="585698"/>
                  <a:pt x="187413" y="584983"/>
                  <a:pt x="219075" y="581025"/>
                </a:cubicBezTo>
                <a:cubicBezTo>
                  <a:pt x="486011" y="547658"/>
                  <a:pt x="210350" y="569224"/>
                  <a:pt x="590550" y="552450"/>
                </a:cubicBezTo>
                <a:lnTo>
                  <a:pt x="1000125" y="533400"/>
                </a:lnTo>
                <a:cubicBezTo>
                  <a:pt x="1019175" y="530225"/>
                  <a:pt x="1039125" y="530475"/>
                  <a:pt x="1057275" y="523875"/>
                </a:cubicBezTo>
                <a:cubicBezTo>
                  <a:pt x="1207626" y="469202"/>
                  <a:pt x="1009055" y="514469"/>
                  <a:pt x="1152525" y="485775"/>
                </a:cubicBezTo>
                <a:cubicBezTo>
                  <a:pt x="1216908" y="453583"/>
                  <a:pt x="1165385" y="477100"/>
                  <a:pt x="1247775" y="447675"/>
                </a:cubicBezTo>
                <a:cubicBezTo>
                  <a:pt x="1273322" y="438551"/>
                  <a:pt x="1298125" y="427325"/>
                  <a:pt x="1323975" y="419100"/>
                </a:cubicBezTo>
                <a:cubicBezTo>
                  <a:pt x="1368028" y="405083"/>
                  <a:pt x="1412875" y="393700"/>
                  <a:pt x="1457325" y="381000"/>
                </a:cubicBezTo>
                <a:cubicBezTo>
                  <a:pt x="1555873" y="352844"/>
                  <a:pt x="1501860" y="368592"/>
                  <a:pt x="1619250" y="333375"/>
                </a:cubicBezTo>
                <a:cubicBezTo>
                  <a:pt x="1651000" y="323850"/>
                  <a:pt x="1684032" y="317858"/>
                  <a:pt x="1714500" y="304800"/>
                </a:cubicBezTo>
                <a:cubicBezTo>
                  <a:pt x="1736725" y="295275"/>
                  <a:pt x="1759323" y="286576"/>
                  <a:pt x="1781175" y="276225"/>
                </a:cubicBezTo>
                <a:cubicBezTo>
                  <a:pt x="1819672" y="257990"/>
                  <a:pt x="1855925" y="234895"/>
                  <a:pt x="1895475" y="219075"/>
                </a:cubicBezTo>
                <a:cubicBezTo>
                  <a:pt x="1911350" y="212725"/>
                  <a:pt x="1927576" y="207190"/>
                  <a:pt x="1943100" y="200025"/>
                </a:cubicBezTo>
                <a:cubicBezTo>
                  <a:pt x="1985891" y="180275"/>
                  <a:pt x="2060934" y="137854"/>
                  <a:pt x="2105025" y="123825"/>
                </a:cubicBezTo>
                <a:cubicBezTo>
                  <a:pt x="2242923" y="79948"/>
                  <a:pt x="2208553" y="108247"/>
                  <a:pt x="2343150" y="76200"/>
                </a:cubicBezTo>
                <a:cubicBezTo>
                  <a:pt x="2372452" y="69223"/>
                  <a:pt x="2399472" y="54159"/>
                  <a:pt x="2428875" y="47625"/>
                </a:cubicBezTo>
                <a:cubicBezTo>
                  <a:pt x="2456941" y="41388"/>
                  <a:pt x="2486101" y="41900"/>
                  <a:pt x="2514600" y="38100"/>
                </a:cubicBezTo>
                <a:cubicBezTo>
                  <a:pt x="2533743" y="35548"/>
                  <a:pt x="2552662" y="31512"/>
                  <a:pt x="2571750" y="28575"/>
                </a:cubicBezTo>
                <a:cubicBezTo>
                  <a:pt x="2593940" y="25161"/>
                  <a:pt x="2616235" y="22464"/>
                  <a:pt x="2638425" y="19050"/>
                </a:cubicBezTo>
                <a:cubicBezTo>
                  <a:pt x="2691233" y="10926"/>
                  <a:pt x="2693663" y="9907"/>
                  <a:pt x="2743200" y="0"/>
                </a:cubicBezTo>
                <a:lnTo>
                  <a:pt x="3419475" y="19050"/>
                </a:lnTo>
                <a:cubicBezTo>
                  <a:pt x="3479732" y="22398"/>
                  <a:pt x="3494729" y="32133"/>
                  <a:pt x="3552825" y="47625"/>
                </a:cubicBezTo>
                <a:cubicBezTo>
                  <a:pt x="3578123" y="54371"/>
                  <a:pt x="3603539" y="60678"/>
                  <a:pt x="3629025" y="66675"/>
                </a:cubicBezTo>
                <a:cubicBezTo>
                  <a:pt x="3657519" y="73379"/>
                  <a:pt x="3685979" y="80330"/>
                  <a:pt x="3714750" y="85725"/>
                </a:cubicBezTo>
                <a:cubicBezTo>
                  <a:pt x="3736816" y="89862"/>
                  <a:pt x="3759280" y="91559"/>
                  <a:pt x="3781425" y="95250"/>
                </a:cubicBezTo>
                <a:cubicBezTo>
                  <a:pt x="3816440" y="101086"/>
                  <a:pt x="3851275" y="107950"/>
                  <a:pt x="3886200" y="114300"/>
                </a:cubicBezTo>
                <a:cubicBezTo>
                  <a:pt x="3905250" y="123825"/>
                  <a:pt x="3923575" y="134965"/>
                  <a:pt x="3943350" y="142875"/>
                </a:cubicBezTo>
                <a:cubicBezTo>
                  <a:pt x="3955505" y="147737"/>
                  <a:pt x="3969418" y="147243"/>
                  <a:pt x="3981450" y="152400"/>
                </a:cubicBezTo>
                <a:cubicBezTo>
                  <a:pt x="3991972" y="156909"/>
                  <a:pt x="3999786" y="166330"/>
                  <a:pt x="4010025" y="171450"/>
                </a:cubicBezTo>
                <a:cubicBezTo>
                  <a:pt x="4025318" y="179096"/>
                  <a:pt x="4041775" y="184150"/>
                  <a:pt x="4057650" y="190500"/>
                </a:cubicBezTo>
                <a:cubicBezTo>
                  <a:pt x="4077164" y="229528"/>
                  <a:pt x="4075599" y="232079"/>
                  <a:pt x="4105275" y="266700"/>
                </a:cubicBezTo>
                <a:cubicBezTo>
                  <a:pt x="4114041" y="276927"/>
                  <a:pt x="4125226" y="284927"/>
                  <a:pt x="4133850" y="295275"/>
                </a:cubicBezTo>
                <a:cubicBezTo>
                  <a:pt x="4141179" y="304069"/>
                  <a:pt x="4152900" y="323850"/>
                  <a:pt x="4152900" y="323850"/>
                </a:cubicBezTo>
              </a:path>
            </a:pathLst>
          </a:custGeom>
          <a:noFill/>
          <a:ln>
            <a:solidFill>
              <a:srgbClr val="0000FF"/>
            </a:solidFill>
            <a:head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テキスト ボックス 93">
            <a:extLst>
              <a:ext uri="{FF2B5EF4-FFF2-40B4-BE49-F238E27FC236}">
                <a16:creationId xmlns:a16="http://schemas.microsoft.com/office/drawing/2014/main" id="{CD63B01A-9DFC-6491-93C9-511A95391FC6}"/>
              </a:ext>
            </a:extLst>
          </p:cNvPr>
          <p:cNvSpPr txBox="1"/>
          <p:nvPr/>
        </p:nvSpPr>
        <p:spPr>
          <a:xfrm>
            <a:off x="9125140" y="645220"/>
            <a:ext cx="2613216" cy="307777"/>
          </a:xfrm>
          <a:prstGeom prst="rect">
            <a:avLst/>
          </a:prstGeom>
          <a:noFill/>
        </p:spPr>
        <p:txBody>
          <a:bodyPr wrap="none" rtlCol="0">
            <a:spAutoFit/>
          </a:bodyPr>
          <a:lstStyle/>
          <a:p>
            <a:r>
              <a:rPr kumimoji="1" lang="en-US" altLang="ja-JP" sz="1400" dirty="0"/>
              <a:t>3</a:t>
            </a:r>
            <a:r>
              <a:rPr kumimoji="1" lang="ja-JP" altLang="en-US" sz="1400" dirty="0"/>
              <a:t>フレーム：計算時間～約</a:t>
            </a:r>
            <a:r>
              <a:rPr kumimoji="1" lang="en-US" altLang="ja-JP" sz="1400" dirty="0"/>
              <a:t>25</a:t>
            </a:r>
            <a:r>
              <a:rPr kumimoji="1" lang="ja-JP" altLang="en-US" sz="1400" dirty="0"/>
              <a:t>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jnc_bar.png"/>
          <p:cNvPicPr>
            <a:picLocks noChangeAspect="1"/>
          </p:cNvPicPr>
          <p:nvPr/>
        </p:nvPicPr>
        <p:blipFill>
          <a:blip r:embed="rId3"/>
          <a:stretch>
            <a:fillRect/>
          </a:stretch>
        </p:blipFill>
        <p:spPr>
          <a:xfrm>
            <a:off x="0" y="0"/>
            <a:ext cx="12191695" cy="457200"/>
          </a:xfrm>
          <a:prstGeom prst="rect">
            <a:avLst/>
          </a:prstGeom>
        </p:spPr>
      </p:pic>
      <p:sp>
        <p:nvSpPr>
          <p:cNvPr id="4" name="Text 1"/>
          <p:cNvSpPr/>
          <p:nvPr/>
        </p:nvSpPr>
        <p:spPr>
          <a:xfrm>
            <a:off x="10972800" y="6355080"/>
            <a:ext cx="868680" cy="320040"/>
          </a:xfrm>
          <a:prstGeom prst="rect">
            <a:avLst/>
          </a:prstGeom>
          <a:noFill/>
          <a:ln/>
        </p:spPr>
        <p:txBody>
          <a:bodyPr wrap="square" lIns="0" tIns="0" rIns="0" bIns="0" rtlCol="0" anchor="ctr"/>
          <a:lstStyle/>
          <a:p>
            <a:pPr marL="0" indent="0" algn="r">
              <a:buNone/>
            </a:pPr>
            <a:r>
              <a:rPr lang="en-US" sz="1100" dirty="0">
                <a:solidFill>
                  <a:srgbClr val="6B7A90"/>
                </a:solidFill>
              </a:rPr>
              <a:t>10  / 10</a:t>
            </a:r>
            <a:endParaRPr lang="en-US" sz="1100" dirty="0"/>
          </a:p>
        </p:txBody>
      </p:sp>
      <p:sp>
        <p:nvSpPr>
          <p:cNvPr id="5" name="Text 2"/>
          <p:cNvSpPr/>
          <p:nvPr/>
        </p:nvSpPr>
        <p:spPr>
          <a:xfrm>
            <a:off x="4572000" y="6524752"/>
            <a:ext cx="3931920" cy="320040"/>
          </a:xfrm>
          <a:prstGeom prst="rect">
            <a:avLst/>
          </a:prstGeom>
          <a:noFill/>
          <a:ln/>
        </p:spPr>
        <p:txBody>
          <a:bodyPr wrap="square" lIns="0" tIns="0" rIns="0" bIns="0" rtlCol="0" anchor="ctr"/>
          <a:lstStyle/>
          <a:p>
            <a:pPr marL="0" indent="0" algn="ctr">
              <a:buNone/>
            </a:pPr>
            <a:r>
              <a:rPr lang="en-US" sz="1000" dirty="0">
                <a:solidFill>
                  <a:srgbClr val="6B7A90"/>
                </a:solidFill>
                <a:latin typeface="Meiryo" pitchFamily="34" charset="0"/>
                <a:ea typeface="Meiryo" pitchFamily="34" charset="-122"/>
                <a:cs typeface="Meiryo" pitchFamily="34" charset="-120"/>
              </a:rPr>
              <a:t>COMSOL Conference 2026 Tokyo</a:t>
            </a:r>
            <a:endParaRPr lang="en-US" sz="1000" dirty="0"/>
          </a:p>
        </p:txBody>
      </p:sp>
      <p:sp>
        <p:nvSpPr>
          <p:cNvPr id="7" name="Text 4"/>
          <p:cNvSpPr/>
          <p:nvPr/>
        </p:nvSpPr>
        <p:spPr>
          <a:xfrm>
            <a:off x="-22309" y="27432"/>
            <a:ext cx="1050458" cy="402336"/>
          </a:xfrm>
          <a:prstGeom prst="rect">
            <a:avLst/>
          </a:prstGeom>
          <a:noFill/>
          <a:ln/>
        </p:spPr>
        <p:txBody>
          <a:bodyPr wrap="square" lIns="0" tIns="0" rIns="0" bIns="0" rtlCol="0" anchor="ctr"/>
          <a:lstStyle/>
          <a:p>
            <a:pPr marL="0" indent="0" algn="ctr">
              <a:buNone/>
            </a:pPr>
            <a:r>
              <a:rPr lang="en-US" sz="1900" b="1" dirty="0">
                <a:solidFill>
                  <a:srgbClr val="FFFFFF"/>
                </a:solidFill>
              </a:rPr>
              <a:t>4</a:t>
            </a:r>
            <a:r>
              <a:rPr lang="en-US" sz="1500" dirty="0">
                <a:solidFill>
                  <a:srgbClr val="FFFFFF"/>
                </a:solidFill>
                <a:latin typeface="Meiryo" pitchFamily="34" charset="0"/>
                <a:ea typeface="Meiryo" pitchFamily="34" charset="-122"/>
                <a:cs typeface="Meiryo" pitchFamily="34" charset="-120"/>
              </a:rPr>
              <a:t>  結論</a:t>
            </a:r>
            <a:endParaRPr lang="en-US" sz="1900" dirty="0"/>
          </a:p>
        </p:txBody>
      </p:sp>
      <p:sp>
        <p:nvSpPr>
          <p:cNvPr id="8" name="Text 5"/>
          <p:cNvSpPr/>
          <p:nvPr/>
        </p:nvSpPr>
        <p:spPr>
          <a:xfrm>
            <a:off x="2971800" y="658368"/>
            <a:ext cx="5532120" cy="658368"/>
          </a:xfrm>
          <a:prstGeom prst="rect">
            <a:avLst/>
          </a:prstGeom>
          <a:noFill/>
          <a:ln/>
        </p:spPr>
        <p:txBody>
          <a:bodyPr wrap="square" lIns="0" tIns="0" rIns="0" bIns="0" rtlCol="0" anchor="ctr"/>
          <a:lstStyle/>
          <a:p>
            <a:pPr marL="0" indent="0" algn="l">
              <a:buNone/>
            </a:pPr>
            <a:r>
              <a:rPr lang="en-US" sz="2400" b="1" dirty="0">
                <a:solidFill>
                  <a:srgbClr val="003399"/>
                </a:solidFill>
                <a:latin typeface="Meiryo" pitchFamily="34" charset="0"/>
                <a:ea typeface="Meiryo" pitchFamily="34" charset="-122"/>
                <a:cs typeface="Meiryo" pitchFamily="34" charset="-120"/>
              </a:rPr>
              <a:t>結論</a:t>
            </a:r>
            <a:endParaRPr lang="en-US" sz="2400" dirty="0"/>
          </a:p>
        </p:txBody>
      </p:sp>
      <p:sp>
        <p:nvSpPr>
          <p:cNvPr id="9" name="Shape 6"/>
          <p:cNvSpPr/>
          <p:nvPr/>
        </p:nvSpPr>
        <p:spPr>
          <a:xfrm>
            <a:off x="502920" y="1408176"/>
            <a:ext cx="11201400" cy="0"/>
          </a:xfrm>
          <a:prstGeom prst="line">
            <a:avLst/>
          </a:prstGeom>
          <a:noFill/>
          <a:ln w="19050">
            <a:solidFill>
              <a:srgbClr val="CFE0F2"/>
            </a:solidFill>
            <a:prstDash val="solid"/>
          </a:ln>
        </p:spPr>
        <p:txBody>
          <a:bodyPr/>
          <a:lstStyle/>
          <a:p>
            <a:endParaRPr lang="ja-JP" altLang="en-US"/>
          </a:p>
        </p:txBody>
      </p:sp>
      <p:sp>
        <p:nvSpPr>
          <p:cNvPr id="10" name="Shape 7"/>
          <p:cNvSpPr/>
          <p:nvPr/>
        </p:nvSpPr>
        <p:spPr>
          <a:xfrm>
            <a:off x="548640" y="1600200"/>
            <a:ext cx="11109960" cy="4343400"/>
          </a:xfrm>
          <a:prstGeom prst="roundRect">
            <a:avLst>
              <a:gd name="adj" fmla="val 1684"/>
            </a:avLst>
          </a:prstGeom>
          <a:solidFill>
            <a:srgbClr val="EAF1FB"/>
          </a:solidFill>
          <a:ln w="12700">
            <a:solidFill>
              <a:srgbClr val="CFE0F2"/>
            </a:solidFill>
            <a:prstDash val="solid"/>
          </a:ln>
        </p:spPr>
        <p:txBody>
          <a:bodyPr/>
          <a:lstStyle/>
          <a:p>
            <a:endParaRPr lang="ja-JP" altLang="en-US"/>
          </a:p>
        </p:txBody>
      </p:sp>
      <p:sp>
        <p:nvSpPr>
          <p:cNvPr id="11" name="Text 8"/>
          <p:cNvSpPr/>
          <p:nvPr/>
        </p:nvSpPr>
        <p:spPr>
          <a:xfrm>
            <a:off x="660400" y="1828800"/>
            <a:ext cx="10982960" cy="3931920"/>
          </a:xfrm>
          <a:prstGeom prst="rect">
            <a:avLst/>
          </a:prstGeom>
          <a:noFill/>
          <a:ln/>
        </p:spPr>
        <p:txBody>
          <a:bodyPr wrap="square" lIns="0" tIns="0" rIns="0" bIns="0" rtlCol="0" anchor="t"/>
          <a:lstStyle/>
          <a:p>
            <a:pPr marL="342900" indent="-342900" algn="l">
              <a:spcAft>
                <a:spcPts val="1300"/>
              </a:spcAft>
              <a:buSzPct val="100000"/>
              <a:buChar char="•"/>
            </a:pPr>
            <a:r>
              <a:rPr lang="en-US" sz="2000" dirty="0">
                <a:solidFill>
                  <a:srgbClr val="1E293B"/>
                </a:solidFill>
                <a:latin typeface="+mn-ea"/>
                <a:cs typeface="Meiryo" pitchFamily="34" charset="-120"/>
              </a:rPr>
              <a:t>液晶・イオン・電気化学・回路を統合したマルチフィジックス連成モデルを構築した</a:t>
            </a:r>
            <a:endParaRPr lang="en-US" sz="2000" dirty="0">
              <a:latin typeface="+mn-ea"/>
            </a:endParaRPr>
          </a:p>
          <a:p>
            <a:pPr marL="342900" indent="-342900" algn="l">
              <a:spcAft>
                <a:spcPts val="1300"/>
              </a:spcAft>
              <a:buSzPct val="100000"/>
              <a:buChar char="•"/>
            </a:pPr>
            <a:r>
              <a:rPr lang="en-US" sz="2000" dirty="0" err="1">
                <a:solidFill>
                  <a:srgbClr val="1E293B"/>
                </a:solidFill>
                <a:latin typeface="+mn-ea"/>
                <a:cs typeface="Meiryo" pitchFamily="34" charset="-120"/>
              </a:rPr>
              <a:t>アクティブマトリクス駆動下でのダイレクタの過渡的再配向，電位シフト，材料間境界での電荷授受を再現した</a:t>
            </a:r>
            <a:endParaRPr lang="en-US" sz="2000" dirty="0">
              <a:latin typeface="+mn-ea"/>
            </a:endParaRPr>
          </a:p>
          <a:p>
            <a:pPr marL="342900" indent="-342900" algn="l">
              <a:spcAft>
                <a:spcPts val="1300"/>
              </a:spcAft>
              <a:buSzPct val="100000"/>
              <a:buChar char="•"/>
            </a:pPr>
            <a:r>
              <a:rPr lang="en-US" altLang="ja-JP" sz="2000" dirty="0">
                <a:latin typeface="+mn-ea"/>
              </a:rPr>
              <a:t>Global ODE </a:t>
            </a:r>
            <a:r>
              <a:rPr lang="ja-JP" altLang="en-US" sz="2000" dirty="0">
                <a:latin typeface="+mn-ea"/>
              </a:rPr>
              <a:t>を導入することで、材料間境界における電荷授受を定量的に追跡できることを示した</a:t>
            </a:r>
            <a:endParaRPr lang="en-US" sz="2000" dirty="0">
              <a:latin typeface="+mn-ea"/>
            </a:endParaRPr>
          </a:p>
          <a:p>
            <a:pPr marL="342900" indent="-342900" algn="l">
              <a:spcAft>
                <a:spcPts val="1300"/>
              </a:spcAft>
              <a:buSzPct val="100000"/>
              <a:buChar char="•"/>
            </a:pPr>
            <a:r>
              <a:rPr lang="ja-JP" altLang="en-US" sz="2000" dirty="0">
                <a:solidFill>
                  <a:srgbClr val="1E293B"/>
                </a:solidFill>
                <a:latin typeface="+mn-ea"/>
                <a:cs typeface="Meiryo" pitchFamily="34" charset="-120"/>
              </a:rPr>
              <a:t>従来は実験的に切り分けが困難であったフリッカー要因を，シミュレーション上で評価可能であることを示した</a:t>
            </a:r>
            <a:endParaRPr lang="en-US" sz="2000" dirty="0">
              <a:latin typeface="+mn-ea"/>
            </a:endParaRPr>
          </a:p>
          <a:p>
            <a:pPr marL="342900" indent="-342900" algn="l">
              <a:buSzPct val="100000"/>
              <a:buChar char="•"/>
            </a:pPr>
            <a:r>
              <a:rPr lang="ja-JP" altLang="en-US" sz="2000" dirty="0">
                <a:latin typeface="+mn-ea"/>
              </a:rPr>
              <a:t>境界電荷の蓄積が </a:t>
            </a:r>
            <a:r>
              <a:rPr lang="en-US" altLang="ja-JP" sz="2000" dirty="0">
                <a:latin typeface="+mn-ea"/>
              </a:rPr>
              <a:t>Vcom </a:t>
            </a:r>
            <a:r>
              <a:rPr lang="ja-JP" altLang="en-US" sz="2000" dirty="0">
                <a:latin typeface="+mn-ea"/>
              </a:rPr>
              <a:t>シフト現象の一因となる可能性を示唆し、材料設計や駆動条件最適化に向けた評価基盤となることを示した</a:t>
            </a:r>
            <a:endParaRPr lang="en-US" sz="2000" dirty="0">
              <a:latin typeface="+mn-ea"/>
            </a:endParaRPr>
          </a:p>
        </p:txBody>
      </p:sp>
      <p:pic>
        <p:nvPicPr>
          <p:cNvPr id="12" name="Picture 8" descr="jnc-300dpi-w600">
            <a:extLst>
              <a:ext uri="{FF2B5EF4-FFF2-40B4-BE49-F238E27FC236}">
                <a16:creationId xmlns:a16="http://schemas.microsoft.com/office/drawing/2014/main" id="{11E99153-5AD1-1AD4-69D9-0EA316AE77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919" y="6255342"/>
            <a:ext cx="700721" cy="447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1274</TotalTime>
  <Words>2031</Words>
  <Application>Microsoft Office PowerPoint</Application>
  <PresentationFormat>ワイド画面</PresentationFormat>
  <Paragraphs>251</Paragraphs>
  <Slides>10</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10</vt:i4>
      </vt:variant>
    </vt:vector>
  </HeadingPairs>
  <TitlesOfParts>
    <vt:vector size="15" baseType="lpstr">
      <vt:lpstr>Meiryo</vt:lpstr>
      <vt:lpstr>游ゴシック</vt:lpstr>
      <vt:lpstr>Arial</vt:lpstr>
      <vt:lpstr>Cambria Math</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FFS-LCD Flicker Multi-physics Model</dc:title>
  <dc:subject>PptxGenJS Presentation</dc:subject>
  <dc:creator>平野 幸夫</dc:creator>
  <cp:lastModifiedBy>平野 幸夫</cp:lastModifiedBy>
  <cp:revision>5</cp:revision>
  <dcterms:created xsi:type="dcterms:W3CDTF">2026-07-31T01:06:30Z</dcterms:created>
  <dcterms:modified xsi:type="dcterms:W3CDTF">2026-09-04T06:12:17Z</dcterms:modified>
</cp:coreProperties>
</file>