
<file path=[Content_Types].xml><?xml version="1.0" encoding="utf-8"?>
<Types xmlns="http://schemas.openxmlformats.org/package/2006/content-types">
  <Default Extension="bin" ContentType="application/vnd.openxmlformats-officedocument.oleObject"/>
  <Default Extension="jpeg" ContentType="image/jpeg"/>
  <Default Extension="m4a" ContentType="audio/mp4"/>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268" r:id="rId4"/>
    <p:sldId id="258" r:id="rId5"/>
    <p:sldId id="264" r:id="rId6"/>
    <p:sldId id="263" r:id="rId7"/>
    <p:sldId id="261" r:id="rId8"/>
    <p:sldId id="262" r:id="rId9"/>
    <p:sldId id="260" r:id="rId10"/>
    <p:sldId id="267" r:id="rId11"/>
    <p:sldId id="259" r:id="rId12"/>
    <p:sldId id="265" r:id="rId13"/>
    <p:sldId id="266" r:id="rId14"/>
  </p:sldIdLst>
  <p:sldSz cx="12192000" cy="6858000"/>
  <p:notesSz cx="6858000" cy="9144000"/>
  <p:defaultText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ené Christensen" initials="RC" lastIdx="1" clrIdx="0">
    <p:extLst>
      <p:ext uri="{19B8F6BF-5375-455C-9EA6-DF929625EA0E}">
        <p15:presenceInfo xmlns:p15="http://schemas.microsoft.com/office/powerpoint/2012/main" userId="S::rechristensen@gnresound.com::287932ad-3667-4415-8001-def946d7081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25" autoAdjust="0"/>
    <p:restoredTop sz="85627" autoAdjust="0"/>
  </p:normalViewPr>
  <p:slideViewPr>
    <p:cSldViewPr snapToGrid="0">
      <p:cViewPr varScale="1">
        <p:scale>
          <a:sx n="94" d="100"/>
          <a:sy n="94" d="100"/>
        </p:scale>
        <p:origin x="516"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a-DK"/>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E486DB5-3434-49B8-A9DD-814DED5747D1}" type="datetimeFigureOut">
              <a:rPr lang="da-DK" smtClean="0"/>
              <a:t>21-09-2020</a:t>
            </a:fld>
            <a:endParaRPr lang="da-DK"/>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a-DK"/>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a-DK"/>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a-DK"/>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085ECC2-637E-4E01-87ED-AE3013AB9B96}" type="slidenum">
              <a:rPr lang="da-DK" smtClean="0"/>
              <a:t>‹#›</a:t>
            </a:fld>
            <a:endParaRPr lang="da-DK"/>
          </a:p>
        </p:txBody>
      </p:sp>
    </p:spTree>
    <p:extLst>
      <p:ext uri="{BB962C8B-B14F-4D97-AF65-F5344CB8AC3E}">
        <p14:creationId xmlns:p14="http://schemas.microsoft.com/office/powerpoint/2010/main" val="26356785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noProof="0" dirty="0"/>
              <a:t>My name is René Christensen and I work for the Danish company GN Hearing, where we do hearing aids. My presentation is on shape and topology optimization, not of hearing aids, but of loudspeakers. The reason being that I can draw loudspeaker CAD myself, and that the geometry does not belong to a company, so I am free to share my results. Note that none of the loudspeaker designs you will see are intended to be produced, and so the nominal improvements are not important. Instead, I aim at showing the many ways you can combine physics and optimization in COMSOL Multiphysics.</a:t>
            </a:r>
          </a:p>
          <a:p>
            <a:endParaRPr lang="en-US" noProof="0" dirty="0"/>
          </a:p>
        </p:txBody>
      </p:sp>
      <p:sp>
        <p:nvSpPr>
          <p:cNvPr id="4" name="Slide Number Placeholder 3"/>
          <p:cNvSpPr>
            <a:spLocks noGrp="1"/>
          </p:cNvSpPr>
          <p:nvPr>
            <p:ph type="sldNum" sz="quarter" idx="5"/>
          </p:nvPr>
        </p:nvSpPr>
        <p:spPr/>
        <p:txBody>
          <a:bodyPr/>
          <a:lstStyle/>
          <a:p>
            <a:fld id="{A085ECC2-637E-4E01-87ED-AE3013AB9B96}" type="slidenum">
              <a:rPr lang="da-DK" smtClean="0"/>
              <a:t>1</a:t>
            </a:fld>
            <a:endParaRPr lang="da-DK"/>
          </a:p>
        </p:txBody>
      </p:sp>
    </p:spTree>
    <p:extLst>
      <p:ext uri="{BB962C8B-B14F-4D97-AF65-F5344CB8AC3E}">
        <p14:creationId xmlns:p14="http://schemas.microsoft.com/office/powerpoint/2010/main" val="22887916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noProof="0" dirty="0"/>
              <a:t>Going back to topology optimization, we now look at acoustics again, where we seek to flatten the sound pressure level response from a tweeter by making a phase plug to put in front of it. And we can indeed find a geometry that will do just that, with a design we could not have produced without applying formal optimization.</a:t>
            </a:r>
          </a:p>
        </p:txBody>
      </p:sp>
      <p:sp>
        <p:nvSpPr>
          <p:cNvPr id="4" name="Slide Number Placeholder 3"/>
          <p:cNvSpPr>
            <a:spLocks noGrp="1"/>
          </p:cNvSpPr>
          <p:nvPr>
            <p:ph type="sldNum" sz="quarter" idx="5"/>
          </p:nvPr>
        </p:nvSpPr>
        <p:spPr/>
        <p:txBody>
          <a:bodyPr/>
          <a:lstStyle/>
          <a:p>
            <a:fld id="{A085ECC2-637E-4E01-87ED-AE3013AB9B96}" type="slidenum">
              <a:rPr lang="da-DK" smtClean="0"/>
              <a:t>10</a:t>
            </a:fld>
            <a:endParaRPr lang="da-DK"/>
          </a:p>
        </p:txBody>
      </p:sp>
    </p:spTree>
    <p:extLst>
      <p:ext uri="{BB962C8B-B14F-4D97-AF65-F5344CB8AC3E}">
        <p14:creationId xmlns:p14="http://schemas.microsoft.com/office/powerpoint/2010/main" val="25732215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noProof="0" dirty="0"/>
              <a:t>Finally, we consider a topology optimization case, this time making a heat sink for a woofer, so the physics here is heat transfer in solids. The objective is to minimize the thermal resistivity within a given design domain. With high currents running in the voice coil for a prolonged time, heat is generated, and as the materials making up the loudspeaker all have some temperature dependencies, both small-signal and large-signal behavior are impacted, so it can be a good idea to have a heat sink applied to the basket. A quarter of the complete geometry was used, but the heat sink is shown here in full 3D by mirroring the resulting geometry twice. Again, this optimized geometry is probably not one you would find using traditional engineering methods.</a:t>
            </a:r>
          </a:p>
        </p:txBody>
      </p:sp>
      <p:sp>
        <p:nvSpPr>
          <p:cNvPr id="4" name="Slide Number Placeholder 3"/>
          <p:cNvSpPr>
            <a:spLocks noGrp="1"/>
          </p:cNvSpPr>
          <p:nvPr>
            <p:ph type="sldNum" sz="quarter" idx="5"/>
          </p:nvPr>
        </p:nvSpPr>
        <p:spPr/>
        <p:txBody>
          <a:bodyPr/>
          <a:lstStyle/>
          <a:p>
            <a:fld id="{A085ECC2-637E-4E01-87ED-AE3013AB9B96}" type="slidenum">
              <a:rPr lang="da-DK" smtClean="0"/>
              <a:t>11</a:t>
            </a:fld>
            <a:endParaRPr lang="da-DK"/>
          </a:p>
        </p:txBody>
      </p:sp>
    </p:spTree>
    <p:extLst>
      <p:ext uri="{BB962C8B-B14F-4D97-AF65-F5344CB8AC3E}">
        <p14:creationId xmlns:p14="http://schemas.microsoft.com/office/powerpoint/2010/main" val="23231478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noProof="0" dirty="0"/>
              <a:t>We have now seen shape and topology optimization being applied across many different physics with the product being a loudspeaker. The techniques can of course be applied to many different products, and you can create truly innovative solutions. However, you need to be careful, and not forego time-tested engineering methods, and you should also consider if the resulting optimized can be manufactured without too many production problems. So use it carefully, and as a great addition to your engineering toolbox.</a:t>
            </a:r>
          </a:p>
        </p:txBody>
      </p:sp>
      <p:sp>
        <p:nvSpPr>
          <p:cNvPr id="4" name="Slide Number Placeholder 3"/>
          <p:cNvSpPr>
            <a:spLocks noGrp="1"/>
          </p:cNvSpPr>
          <p:nvPr>
            <p:ph type="sldNum" sz="quarter" idx="5"/>
          </p:nvPr>
        </p:nvSpPr>
        <p:spPr/>
        <p:txBody>
          <a:bodyPr/>
          <a:lstStyle/>
          <a:p>
            <a:fld id="{A085ECC2-637E-4E01-87ED-AE3013AB9B96}" type="slidenum">
              <a:rPr lang="da-DK" smtClean="0"/>
              <a:t>12</a:t>
            </a:fld>
            <a:endParaRPr lang="da-DK"/>
          </a:p>
        </p:txBody>
      </p:sp>
    </p:spTree>
    <p:extLst>
      <p:ext uri="{BB962C8B-B14F-4D97-AF65-F5344CB8AC3E}">
        <p14:creationId xmlns:p14="http://schemas.microsoft.com/office/powerpoint/2010/main" val="24498663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noProof="0" dirty="0"/>
              <a:t>Thank you very much and let me know if you have any questions.</a:t>
            </a:r>
          </a:p>
        </p:txBody>
      </p:sp>
      <p:sp>
        <p:nvSpPr>
          <p:cNvPr id="4" name="Slide Number Placeholder 3"/>
          <p:cNvSpPr>
            <a:spLocks noGrp="1"/>
          </p:cNvSpPr>
          <p:nvPr>
            <p:ph type="sldNum" sz="quarter" idx="5"/>
          </p:nvPr>
        </p:nvSpPr>
        <p:spPr/>
        <p:txBody>
          <a:bodyPr/>
          <a:lstStyle/>
          <a:p>
            <a:fld id="{A085ECC2-637E-4E01-87ED-AE3013AB9B96}" type="slidenum">
              <a:rPr lang="da-DK" smtClean="0"/>
              <a:t>13</a:t>
            </a:fld>
            <a:endParaRPr lang="da-DK"/>
          </a:p>
        </p:txBody>
      </p:sp>
    </p:spTree>
    <p:extLst>
      <p:ext uri="{BB962C8B-B14F-4D97-AF65-F5344CB8AC3E}">
        <p14:creationId xmlns:p14="http://schemas.microsoft.com/office/powerpoint/2010/main" val="4679102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US" sz="1800" dirty="0">
                <a:effectLst/>
                <a:latin typeface="Arial" panose="020B0604020202020204" pitchFamily="34" charset="0"/>
                <a:ea typeface="Calibri" panose="020F0502020204030204" pitchFamily="34" charset="0"/>
                <a:cs typeface="Times New Roman" panose="02020603050405020304" pitchFamily="18" charset="0"/>
              </a:rPr>
              <a:t>I will give a very brief introduction to shape and topology optimization and how they differ. And then we will look at several examples of the use of shape and topology optimization for different loudspeaker applications, such as compression drivers, woofers baskets, tweeter phase plugs, with the physics ranging across acoustics, solid </a:t>
            </a:r>
            <a:r>
              <a:rPr lang="en-US" sz="1800" dirty="0" err="1">
                <a:effectLst/>
                <a:latin typeface="Arial" panose="020B0604020202020204" pitchFamily="34" charset="0"/>
                <a:ea typeface="Calibri" panose="020F0502020204030204" pitchFamily="34" charset="0"/>
                <a:cs typeface="Times New Roman" panose="02020603050405020304" pitchFamily="18" charset="0"/>
              </a:rPr>
              <a:t>mechanics,magnetostatics</a:t>
            </a:r>
            <a:r>
              <a:rPr lang="en-US" sz="1800" dirty="0">
                <a:effectLst/>
                <a:latin typeface="Arial" panose="020B0604020202020204" pitchFamily="34" charset="0"/>
                <a:ea typeface="Calibri" panose="020F0502020204030204" pitchFamily="34" charset="0"/>
                <a:cs typeface="Times New Roman" panose="02020603050405020304" pitchFamily="18" charset="0"/>
              </a:rPr>
              <a:t>, and even heat conduction. For each example the type of optimization, the type of physics, and the application in question is given the headline, and the objective and governing equations are shown on the left of the slide, with the example visualized on the right side of slide.</a:t>
            </a:r>
            <a:endParaRPr lang="da-DK"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A085ECC2-637E-4E01-87ED-AE3013AB9B96}" type="slidenum">
              <a:rPr lang="da-DK" smtClean="0"/>
              <a:t>2</a:t>
            </a:fld>
            <a:endParaRPr lang="da-DK"/>
          </a:p>
        </p:txBody>
      </p:sp>
    </p:spTree>
    <p:extLst>
      <p:ext uri="{BB962C8B-B14F-4D97-AF65-F5344CB8AC3E}">
        <p14:creationId xmlns:p14="http://schemas.microsoft.com/office/powerpoint/2010/main" val="39438575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noProof="0" dirty="0"/>
              <a:t>For optimization in general we have a target or objective, where we seek to typically minimize some objective function. It could for example be that we want to minimize the difference between a desired response and the response that we have in our finite element simulation. And most often we also have some constraints to include in the optimization. For shape optimization we allow boundaries to deform, so for 2D geometries we deform </a:t>
            </a:r>
            <a:r>
              <a:rPr lang="en-US" i="1" noProof="0" dirty="0"/>
              <a:t>edges</a:t>
            </a:r>
            <a:r>
              <a:rPr lang="en-US" noProof="0" dirty="0"/>
              <a:t>, and for 3D we deform </a:t>
            </a:r>
            <a:r>
              <a:rPr lang="en-US" i="1" noProof="0" dirty="0"/>
              <a:t>surfaces</a:t>
            </a:r>
            <a:r>
              <a:rPr lang="en-US" noProof="0" dirty="0"/>
              <a:t>. In contrast to that, we have topology optimization where a certain domain is assigned as a design domain, where a domain </a:t>
            </a:r>
            <a:r>
              <a:rPr lang="en-US" i="1" noProof="0" dirty="0"/>
              <a:t>variable</a:t>
            </a:r>
            <a:r>
              <a:rPr lang="en-US" noProof="0" dirty="0"/>
              <a:t> is to be varied continuously across this domain, aiming at having a binary design, where only the extreme values 0 or 1 are used, as they will refer to for example two different available materials, or to material and void, or to solid mechanics and acoustics.</a:t>
            </a:r>
          </a:p>
        </p:txBody>
      </p:sp>
      <p:sp>
        <p:nvSpPr>
          <p:cNvPr id="4" name="Slide Number Placeholder 3"/>
          <p:cNvSpPr>
            <a:spLocks noGrp="1"/>
          </p:cNvSpPr>
          <p:nvPr>
            <p:ph type="sldNum" sz="quarter" idx="5"/>
          </p:nvPr>
        </p:nvSpPr>
        <p:spPr/>
        <p:txBody>
          <a:bodyPr/>
          <a:lstStyle/>
          <a:p>
            <a:fld id="{A085ECC2-637E-4E01-87ED-AE3013AB9B96}" type="slidenum">
              <a:rPr lang="da-DK" smtClean="0"/>
              <a:t>3</a:t>
            </a:fld>
            <a:endParaRPr lang="da-DK"/>
          </a:p>
        </p:txBody>
      </p:sp>
    </p:spTree>
    <p:extLst>
      <p:ext uri="{BB962C8B-B14F-4D97-AF65-F5344CB8AC3E}">
        <p14:creationId xmlns:p14="http://schemas.microsoft.com/office/powerpoint/2010/main" val="27920437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noProof="0" dirty="0"/>
              <a:t>The first example here is shape optimization of a compression driver phase plug, with the physics being acoustics. We seek to have smooth sound pressure level at the output of a tube attached to the compression driver, and so we assign 6 lines on the phase plug to be shape optimized in an axisymmetric geometry. The deformations of the boundaries are controlled via Bernstein polynomials. The resulting geometry is shown at the bottom along with the initial and optimized sound pressure level, and we see that we can obtain a much smoother response with the curved boundaries compared to the straight boundaries in the initial geometry.</a:t>
            </a:r>
          </a:p>
        </p:txBody>
      </p:sp>
      <p:sp>
        <p:nvSpPr>
          <p:cNvPr id="4" name="Slide Number Placeholder 3"/>
          <p:cNvSpPr>
            <a:spLocks noGrp="1"/>
          </p:cNvSpPr>
          <p:nvPr>
            <p:ph type="sldNum" sz="quarter" idx="5"/>
          </p:nvPr>
        </p:nvSpPr>
        <p:spPr/>
        <p:txBody>
          <a:bodyPr/>
          <a:lstStyle/>
          <a:p>
            <a:fld id="{A085ECC2-637E-4E01-87ED-AE3013AB9B96}" type="slidenum">
              <a:rPr lang="da-DK" smtClean="0"/>
              <a:t>4</a:t>
            </a:fld>
            <a:endParaRPr lang="da-DK"/>
          </a:p>
        </p:txBody>
      </p:sp>
    </p:spTree>
    <p:extLst>
      <p:ext uri="{BB962C8B-B14F-4D97-AF65-F5344CB8AC3E}">
        <p14:creationId xmlns:p14="http://schemas.microsoft.com/office/powerpoint/2010/main" val="11756338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noProof="0" dirty="0"/>
              <a:t>While the compression driver </a:t>
            </a:r>
            <a:r>
              <a:rPr lang="en-US" i="0" noProof="0" dirty="0"/>
              <a:t>is an </a:t>
            </a:r>
            <a:r>
              <a:rPr lang="en-US" i="1" noProof="0" dirty="0"/>
              <a:t>internal</a:t>
            </a:r>
            <a:r>
              <a:rPr lang="en-US" i="0" noProof="0" dirty="0"/>
              <a:t> acoustics problem, we can also use shape optimization for </a:t>
            </a:r>
            <a:r>
              <a:rPr lang="en-US" i="1" noProof="0" dirty="0"/>
              <a:t>external</a:t>
            </a:r>
            <a:r>
              <a:rPr lang="en-US" i="0" noProof="0" dirty="0"/>
              <a:t> acoustics problems, such as waveguides as depicted here, or phase plugs, using the same methodology.</a:t>
            </a:r>
            <a:endParaRPr lang="en-US" noProof="0" dirty="0"/>
          </a:p>
        </p:txBody>
      </p:sp>
      <p:sp>
        <p:nvSpPr>
          <p:cNvPr id="4" name="Slide Number Placeholder 3"/>
          <p:cNvSpPr>
            <a:spLocks noGrp="1"/>
          </p:cNvSpPr>
          <p:nvPr>
            <p:ph type="sldNum" sz="quarter" idx="5"/>
          </p:nvPr>
        </p:nvSpPr>
        <p:spPr/>
        <p:txBody>
          <a:bodyPr/>
          <a:lstStyle/>
          <a:p>
            <a:fld id="{A085ECC2-637E-4E01-87ED-AE3013AB9B96}" type="slidenum">
              <a:rPr lang="da-DK" smtClean="0"/>
              <a:t>5</a:t>
            </a:fld>
            <a:endParaRPr lang="da-DK"/>
          </a:p>
        </p:txBody>
      </p:sp>
    </p:spTree>
    <p:extLst>
      <p:ext uri="{BB962C8B-B14F-4D97-AF65-F5344CB8AC3E}">
        <p14:creationId xmlns:p14="http://schemas.microsoft.com/office/powerpoint/2010/main" val="38004148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noProof="0" dirty="0"/>
              <a:t>The next example is still shape optimization, but for a magnetics problem where the force factor of a loudspeaker magnet system is to be maximized. The starting point is a COMSOL Application Library case where topology optimization was applied with the same objective, but the procedure did not change the topology; only the shape, so it was an obvious case for using shape optimization instead. And the result obtained for the force factor is actually higher when doing shape optimization, which is quite typical, as shape optimization can fine-tune obtained topology optimization results.</a:t>
            </a:r>
          </a:p>
        </p:txBody>
      </p:sp>
      <p:sp>
        <p:nvSpPr>
          <p:cNvPr id="4" name="Slide Number Placeholder 3"/>
          <p:cNvSpPr>
            <a:spLocks noGrp="1"/>
          </p:cNvSpPr>
          <p:nvPr>
            <p:ph type="sldNum" sz="quarter" idx="5"/>
          </p:nvPr>
        </p:nvSpPr>
        <p:spPr/>
        <p:txBody>
          <a:bodyPr/>
          <a:lstStyle/>
          <a:p>
            <a:fld id="{A085ECC2-637E-4E01-87ED-AE3013AB9B96}" type="slidenum">
              <a:rPr lang="da-DK" smtClean="0"/>
              <a:t>6</a:t>
            </a:fld>
            <a:endParaRPr lang="da-DK"/>
          </a:p>
        </p:txBody>
      </p:sp>
    </p:spTree>
    <p:extLst>
      <p:ext uri="{BB962C8B-B14F-4D97-AF65-F5344CB8AC3E}">
        <p14:creationId xmlns:p14="http://schemas.microsoft.com/office/powerpoint/2010/main" val="32487264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noProof="0" dirty="0"/>
              <a:t>Moving onto topology optimization, we look at making a woofer basket as stiff as possible, so the physics is now solid mechanics. We want to use only 50 % of the initially assigned material, and so we will get holes in the structure. We want openings anyway, as to not have large pressure build-ups behind the cone or the spider, and we see that the optimized structure has 12 holes in it. So with topology optimization we get the maximum stiffness for this particular basket and objective, and the objective is typically strain energy that we seek to minimized. For this case I have in fact used a slightly different objective, but that is not of much importance for the current presentation.</a:t>
            </a:r>
          </a:p>
        </p:txBody>
      </p:sp>
      <p:sp>
        <p:nvSpPr>
          <p:cNvPr id="4" name="Slide Number Placeholder 3"/>
          <p:cNvSpPr>
            <a:spLocks noGrp="1"/>
          </p:cNvSpPr>
          <p:nvPr>
            <p:ph type="sldNum" sz="quarter" idx="5"/>
          </p:nvPr>
        </p:nvSpPr>
        <p:spPr/>
        <p:txBody>
          <a:bodyPr/>
          <a:lstStyle/>
          <a:p>
            <a:fld id="{A085ECC2-637E-4E01-87ED-AE3013AB9B96}" type="slidenum">
              <a:rPr lang="da-DK" smtClean="0"/>
              <a:t>7</a:t>
            </a:fld>
            <a:endParaRPr lang="da-DK"/>
          </a:p>
        </p:txBody>
      </p:sp>
    </p:spTree>
    <p:extLst>
      <p:ext uri="{BB962C8B-B14F-4D97-AF65-F5344CB8AC3E}">
        <p14:creationId xmlns:p14="http://schemas.microsoft.com/office/powerpoint/2010/main" val="9026111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noProof="0" dirty="0"/>
              <a:t>We now try to maximize the stiffness of the basket using </a:t>
            </a:r>
            <a:r>
              <a:rPr lang="en-US" i="1" noProof="0" dirty="0"/>
              <a:t>shape</a:t>
            </a:r>
            <a:r>
              <a:rPr lang="en-US" noProof="0" dirty="0"/>
              <a:t> optimization instead. The initial geometry is inspired by the topology optimized geometry. The colored sections are offset cross-sections, where red is the initial thickness, and green is the shape optimized cross-section, and so we see that the optimized geometry is simply made thicker to increase the stiffness. </a:t>
            </a:r>
          </a:p>
        </p:txBody>
      </p:sp>
      <p:sp>
        <p:nvSpPr>
          <p:cNvPr id="4" name="Slide Number Placeholder 3"/>
          <p:cNvSpPr>
            <a:spLocks noGrp="1"/>
          </p:cNvSpPr>
          <p:nvPr>
            <p:ph type="sldNum" sz="quarter" idx="5"/>
          </p:nvPr>
        </p:nvSpPr>
        <p:spPr/>
        <p:txBody>
          <a:bodyPr/>
          <a:lstStyle/>
          <a:p>
            <a:fld id="{A085ECC2-637E-4E01-87ED-AE3013AB9B96}" type="slidenum">
              <a:rPr lang="da-DK" smtClean="0"/>
              <a:t>8</a:t>
            </a:fld>
            <a:endParaRPr lang="da-DK"/>
          </a:p>
        </p:txBody>
      </p:sp>
    </p:spTree>
    <p:extLst>
      <p:ext uri="{BB962C8B-B14F-4D97-AF65-F5344CB8AC3E}">
        <p14:creationId xmlns:p14="http://schemas.microsoft.com/office/powerpoint/2010/main" val="21552852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noProof="0" dirty="0"/>
              <a:t>Staying with shape optimization, we look here at a coupled acoustics/solid mechanics problem for a woofer. While you can in principle do shape optimization at an interface between these two physics, the solver setup has to be modified quite a lot, so we instead opted for including the acoustics implicitly via the so-called Rayleigh integral, so that the solid mechanics does not couple explicitly to any other domain. The loudspeaker dome boundaries in a 2Daxisymmetric model were shape optimized using third-order Bernstein polynomials, and a slight improvement in the sound pressure level is seen for the optimized geometry compared to the initial geometry.</a:t>
            </a:r>
          </a:p>
        </p:txBody>
      </p:sp>
      <p:sp>
        <p:nvSpPr>
          <p:cNvPr id="4" name="Slide Number Placeholder 3"/>
          <p:cNvSpPr>
            <a:spLocks noGrp="1"/>
          </p:cNvSpPr>
          <p:nvPr>
            <p:ph type="sldNum" sz="quarter" idx="5"/>
          </p:nvPr>
        </p:nvSpPr>
        <p:spPr/>
        <p:txBody>
          <a:bodyPr/>
          <a:lstStyle/>
          <a:p>
            <a:fld id="{A085ECC2-637E-4E01-87ED-AE3013AB9B96}" type="slidenum">
              <a:rPr lang="da-DK" smtClean="0"/>
              <a:t>9</a:t>
            </a:fld>
            <a:endParaRPr lang="da-DK"/>
          </a:p>
        </p:txBody>
      </p:sp>
    </p:spTree>
    <p:extLst>
      <p:ext uri="{BB962C8B-B14F-4D97-AF65-F5344CB8AC3E}">
        <p14:creationId xmlns:p14="http://schemas.microsoft.com/office/powerpoint/2010/main" val="23944231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BC13C6-B574-4D7D-B1E8-3FEF415A073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da-DK"/>
          </a:p>
        </p:txBody>
      </p:sp>
      <p:sp>
        <p:nvSpPr>
          <p:cNvPr id="3" name="Subtitle 2">
            <a:extLst>
              <a:ext uri="{FF2B5EF4-FFF2-40B4-BE49-F238E27FC236}">
                <a16:creationId xmlns:a16="http://schemas.microsoft.com/office/drawing/2014/main" id="{1E90C886-7C65-43F2-B486-04F91F64908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da-DK"/>
          </a:p>
        </p:txBody>
      </p:sp>
      <p:sp>
        <p:nvSpPr>
          <p:cNvPr id="4" name="Date Placeholder 3">
            <a:extLst>
              <a:ext uri="{FF2B5EF4-FFF2-40B4-BE49-F238E27FC236}">
                <a16:creationId xmlns:a16="http://schemas.microsoft.com/office/drawing/2014/main" id="{B4AC57C1-8A1C-48D1-BAF7-ACBE24332EF0}"/>
              </a:ext>
            </a:extLst>
          </p:cNvPr>
          <p:cNvSpPr>
            <a:spLocks noGrp="1"/>
          </p:cNvSpPr>
          <p:nvPr>
            <p:ph type="dt" sz="half" idx="10"/>
          </p:nvPr>
        </p:nvSpPr>
        <p:spPr/>
        <p:txBody>
          <a:bodyPr/>
          <a:lstStyle/>
          <a:p>
            <a:fld id="{392C8AFD-3B86-41D4-96E4-D40CB009CEDC}" type="datetimeFigureOut">
              <a:rPr lang="da-DK" smtClean="0"/>
              <a:t>21-09-2020</a:t>
            </a:fld>
            <a:endParaRPr lang="da-DK"/>
          </a:p>
        </p:txBody>
      </p:sp>
      <p:sp>
        <p:nvSpPr>
          <p:cNvPr id="5" name="Footer Placeholder 4">
            <a:extLst>
              <a:ext uri="{FF2B5EF4-FFF2-40B4-BE49-F238E27FC236}">
                <a16:creationId xmlns:a16="http://schemas.microsoft.com/office/drawing/2014/main" id="{9C98E3C5-19C8-4AFA-832B-D07A03CF7934}"/>
              </a:ext>
            </a:extLst>
          </p:cNvPr>
          <p:cNvSpPr>
            <a:spLocks noGrp="1"/>
          </p:cNvSpPr>
          <p:nvPr>
            <p:ph type="ftr" sz="quarter" idx="11"/>
          </p:nvPr>
        </p:nvSpPr>
        <p:spPr/>
        <p:txBody>
          <a:bodyPr/>
          <a:lstStyle/>
          <a:p>
            <a:endParaRPr lang="da-DK"/>
          </a:p>
        </p:txBody>
      </p:sp>
      <p:sp>
        <p:nvSpPr>
          <p:cNvPr id="6" name="Slide Number Placeholder 5">
            <a:extLst>
              <a:ext uri="{FF2B5EF4-FFF2-40B4-BE49-F238E27FC236}">
                <a16:creationId xmlns:a16="http://schemas.microsoft.com/office/drawing/2014/main" id="{8893F46D-7283-41C8-AE9A-C1685999A194}"/>
              </a:ext>
            </a:extLst>
          </p:cNvPr>
          <p:cNvSpPr>
            <a:spLocks noGrp="1"/>
          </p:cNvSpPr>
          <p:nvPr>
            <p:ph type="sldNum" sz="quarter" idx="12"/>
          </p:nvPr>
        </p:nvSpPr>
        <p:spPr/>
        <p:txBody>
          <a:bodyPr/>
          <a:lstStyle/>
          <a:p>
            <a:fld id="{9489AB8D-9DB3-4644-8A81-7CA235872223}" type="slidenum">
              <a:rPr lang="da-DK" smtClean="0"/>
              <a:t>‹#›</a:t>
            </a:fld>
            <a:endParaRPr lang="da-DK"/>
          </a:p>
        </p:txBody>
      </p:sp>
    </p:spTree>
    <p:extLst>
      <p:ext uri="{BB962C8B-B14F-4D97-AF65-F5344CB8AC3E}">
        <p14:creationId xmlns:p14="http://schemas.microsoft.com/office/powerpoint/2010/main" val="36706524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C52F7-A3A2-4DCD-8EE3-15A5A6720B05}"/>
              </a:ext>
            </a:extLst>
          </p:cNvPr>
          <p:cNvSpPr>
            <a:spLocks noGrp="1"/>
          </p:cNvSpPr>
          <p:nvPr>
            <p:ph type="title"/>
          </p:nvPr>
        </p:nvSpPr>
        <p:spPr/>
        <p:txBody>
          <a:bodyPr/>
          <a:lstStyle/>
          <a:p>
            <a:r>
              <a:rPr lang="en-US"/>
              <a:t>Click to edit Master title style</a:t>
            </a:r>
            <a:endParaRPr lang="da-DK"/>
          </a:p>
        </p:txBody>
      </p:sp>
      <p:sp>
        <p:nvSpPr>
          <p:cNvPr id="3" name="Vertical Text Placeholder 2">
            <a:extLst>
              <a:ext uri="{FF2B5EF4-FFF2-40B4-BE49-F238E27FC236}">
                <a16:creationId xmlns:a16="http://schemas.microsoft.com/office/drawing/2014/main" id="{5E7AE852-0882-4BAD-82EF-0B01C2B1E75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a-DK"/>
          </a:p>
        </p:txBody>
      </p:sp>
      <p:sp>
        <p:nvSpPr>
          <p:cNvPr id="4" name="Date Placeholder 3">
            <a:extLst>
              <a:ext uri="{FF2B5EF4-FFF2-40B4-BE49-F238E27FC236}">
                <a16:creationId xmlns:a16="http://schemas.microsoft.com/office/drawing/2014/main" id="{EDDEE8FB-4863-4B75-8B28-3DDB2459B71D}"/>
              </a:ext>
            </a:extLst>
          </p:cNvPr>
          <p:cNvSpPr>
            <a:spLocks noGrp="1"/>
          </p:cNvSpPr>
          <p:nvPr>
            <p:ph type="dt" sz="half" idx="10"/>
          </p:nvPr>
        </p:nvSpPr>
        <p:spPr/>
        <p:txBody>
          <a:bodyPr/>
          <a:lstStyle/>
          <a:p>
            <a:fld id="{392C8AFD-3B86-41D4-96E4-D40CB009CEDC}" type="datetimeFigureOut">
              <a:rPr lang="da-DK" smtClean="0"/>
              <a:t>21-09-2020</a:t>
            </a:fld>
            <a:endParaRPr lang="da-DK"/>
          </a:p>
        </p:txBody>
      </p:sp>
      <p:sp>
        <p:nvSpPr>
          <p:cNvPr id="5" name="Footer Placeholder 4">
            <a:extLst>
              <a:ext uri="{FF2B5EF4-FFF2-40B4-BE49-F238E27FC236}">
                <a16:creationId xmlns:a16="http://schemas.microsoft.com/office/drawing/2014/main" id="{9E3395D7-0DDD-4A15-8901-8859EA4601EE}"/>
              </a:ext>
            </a:extLst>
          </p:cNvPr>
          <p:cNvSpPr>
            <a:spLocks noGrp="1"/>
          </p:cNvSpPr>
          <p:nvPr>
            <p:ph type="ftr" sz="quarter" idx="11"/>
          </p:nvPr>
        </p:nvSpPr>
        <p:spPr/>
        <p:txBody>
          <a:bodyPr/>
          <a:lstStyle/>
          <a:p>
            <a:endParaRPr lang="da-DK"/>
          </a:p>
        </p:txBody>
      </p:sp>
      <p:sp>
        <p:nvSpPr>
          <p:cNvPr id="6" name="Slide Number Placeholder 5">
            <a:extLst>
              <a:ext uri="{FF2B5EF4-FFF2-40B4-BE49-F238E27FC236}">
                <a16:creationId xmlns:a16="http://schemas.microsoft.com/office/drawing/2014/main" id="{05655D07-E3DA-4530-A509-FE65C390933D}"/>
              </a:ext>
            </a:extLst>
          </p:cNvPr>
          <p:cNvSpPr>
            <a:spLocks noGrp="1"/>
          </p:cNvSpPr>
          <p:nvPr>
            <p:ph type="sldNum" sz="quarter" idx="12"/>
          </p:nvPr>
        </p:nvSpPr>
        <p:spPr/>
        <p:txBody>
          <a:bodyPr/>
          <a:lstStyle/>
          <a:p>
            <a:fld id="{9489AB8D-9DB3-4644-8A81-7CA235872223}" type="slidenum">
              <a:rPr lang="da-DK" smtClean="0"/>
              <a:t>‹#›</a:t>
            </a:fld>
            <a:endParaRPr lang="da-DK"/>
          </a:p>
        </p:txBody>
      </p:sp>
    </p:spTree>
    <p:extLst>
      <p:ext uri="{BB962C8B-B14F-4D97-AF65-F5344CB8AC3E}">
        <p14:creationId xmlns:p14="http://schemas.microsoft.com/office/powerpoint/2010/main" val="9878661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3A42961-B893-446C-BF34-2C6061417FC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da-DK"/>
          </a:p>
        </p:txBody>
      </p:sp>
      <p:sp>
        <p:nvSpPr>
          <p:cNvPr id="3" name="Vertical Text Placeholder 2">
            <a:extLst>
              <a:ext uri="{FF2B5EF4-FFF2-40B4-BE49-F238E27FC236}">
                <a16:creationId xmlns:a16="http://schemas.microsoft.com/office/drawing/2014/main" id="{C475C091-8258-4221-8DB6-71521A182B7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a-DK"/>
          </a:p>
        </p:txBody>
      </p:sp>
      <p:sp>
        <p:nvSpPr>
          <p:cNvPr id="4" name="Date Placeholder 3">
            <a:extLst>
              <a:ext uri="{FF2B5EF4-FFF2-40B4-BE49-F238E27FC236}">
                <a16:creationId xmlns:a16="http://schemas.microsoft.com/office/drawing/2014/main" id="{33F68F35-0771-46A1-876D-1C93E6807B9F}"/>
              </a:ext>
            </a:extLst>
          </p:cNvPr>
          <p:cNvSpPr>
            <a:spLocks noGrp="1"/>
          </p:cNvSpPr>
          <p:nvPr>
            <p:ph type="dt" sz="half" idx="10"/>
          </p:nvPr>
        </p:nvSpPr>
        <p:spPr/>
        <p:txBody>
          <a:bodyPr/>
          <a:lstStyle/>
          <a:p>
            <a:fld id="{392C8AFD-3B86-41D4-96E4-D40CB009CEDC}" type="datetimeFigureOut">
              <a:rPr lang="da-DK" smtClean="0"/>
              <a:t>21-09-2020</a:t>
            </a:fld>
            <a:endParaRPr lang="da-DK"/>
          </a:p>
        </p:txBody>
      </p:sp>
      <p:sp>
        <p:nvSpPr>
          <p:cNvPr id="5" name="Footer Placeholder 4">
            <a:extLst>
              <a:ext uri="{FF2B5EF4-FFF2-40B4-BE49-F238E27FC236}">
                <a16:creationId xmlns:a16="http://schemas.microsoft.com/office/drawing/2014/main" id="{7E84B9F0-F533-40A6-ADD0-1D0A42AEAD45}"/>
              </a:ext>
            </a:extLst>
          </p:cNvPr>
          <p:cNvSpPr>
            <a:spLocks noGrp="1"/>
          </p:cNvSpPr>
          <p:nvPr>
            <p:ph type="ftr" sz="quarter" idx="11"/>
          </p:nvPr>
        </p:nvSpPr>
        <p:spPr/>
        <p:txBody>
          <a:bodyPr/>
          <a:lstStyle/>
          <a:p>
            <a:endParaRPr lang="da-DK"/>
          </a:p>
        </p:txBody>
      </p:sp>
      <p:sp>
        <p:nvSpPr>
          <p:cNvPr id="6" name="Slide Number Placeholder 5">
            <a:extLst>
              <a:ext uri="{FF2B5EF4-FFF2-40B4-BE49-F238E27FC236}">
                <a16:creationId xmlns:a16="http://schemas.microsoft.com/office/drawing/2014/main" id="{57217543-4405-49DF-8394-86AB35AE5142}"/>
              </a:ext>
            </a:extLst>
          </p:cNvPr>
          <p:cNvSpPr>
            <a:spLocks noGrp="1"/>
          </p:cNvSpPr>
          <p:nvPr>
            <p:ph type="sldNum" sz="quarter" idx="12"/>
          </p:nvPr>
        </p:nvSpPr>
        <p:spPr/>
        <p:txBody>
          <a:bodyPr/>
          <a:lstStyle/>
          <a:p>
            <a:fld id="{9489AB8D-9DB3-4644-8A81-7CA235872223}" type="slidenum">
              <a:rPr lang="da-DK" smtClean="0"/>
              <a:t>‹#›</a:t>
            </a:fld>
            <a:endParaRPr lang="da-DK"/>
          </a:p>
        </p:txBody>
      </p:sp>
    </p:spTree>
    <p:extLst>
      <p:ext uri="{BB962C8B-B14F-4D97-AF65-F5344CB8AC3E}">
        <p14:creationId xmlns:p14="http://schemas.microsoft.com/office/powerpoint/2010/main" val="32653484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F3B7FB-6AEA-48DD-8A1A-0DB7B911CECD}"/>
              </a:ext>
            </a:extLst>
          </p:cNvPr>
          <p:cNvSpPr>
            <a:spLocks noGrp="1"/>
          </p:cNvSpPr>
          <p:nvPr>
            <p:ph type="title"/>
          </p:nvPr>
        </p:nvSpPr>
        <p:spPr/>
        <p:txBody>
          <a:bodyPr/>
          <a:lstStyle/>
          <a:p>
            <a:r>
              <a:rPr lang="en-US"/>
              <a:t>Click to edit Master title style</a:t>
            </a:r>
            <a:endParaRPr lang="da-DK"/>
          </a:p>
        </p:txBody>
      </p:sp>
      <p:sp>
        <p:nvSpPr>
          <p:cNvPr id="3" name="Content Placeholder 2">
            <a:extLst>
              <a:ext uri="{FF2B5EF4-FFF2-40B4-BE49-F238E27FC236}">
                <a16:creationId xmlns:a16="http://schemas.microsoft.com/office/drawing/2014/main" id="{B55279E0-18AB-454B-A147-2F484B183B3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a-DK"/>
          </a:p>
        </p:txBody>
      </p:sp>
      <p:sp>
        <p:nvSpPr>
          <p:cNvPr id="4" name="Date Placeholder 3">
            <a:extLst>
              <a:ext uri="{FF2B5EF4-FFF2-40B4-BE49-F238E27FC236}">
                <a16:creationId xmlns:a16="http://schemas.microsoft.com/office/drawing/2014/main" id="{76DB051A-AF38-42F4-896B-53A6BACB3095}"/>
              </a:ext>
            </a:extLst>
          </p:cNvPr>
          <p:cNvSpPr>
            <a:spLocks noGrp="1"/>
          </p:cNvSpPr>
          <p:nvPr>
            <p:ph type="dt" sz="half" idx="10"/>
          </p:nvPr>
        </p:nvSpPr>
        <p:spPr/>
        <p:txBody>
          <a:bodyPr/>
          <a:lstStyle/>
          <a:p>
            <a:fld id="{392C8AFD-3B86-41D4-96E4-D40CB009CEDC}" type="datetimeFigureOut">
              <a:rPr lang="da-DK" smtClean="0"/>
              <a:t>21-09-2020</a:t>
            </a:fld>
            <a:endParaRPr lang="da-DK"/>
          </a:p>
        </p:txBody>
      </p:sp>
      <p:sp>
        <p:nvSpPr>
          <p:cNvPr id="5" name="Footer Placeholder 4">
            <a:extLst>
              <a:ext uri="{FF2B5EF4-FFF2-40B4-BE49-F238E27FC236}">
                <a16:creationId xmlns:a16="http://schemas.microsoft.com/office/drawing/2014/main" id="{65328BDE-5023-4ADE-BDC5-F1C322FB678A}"/>
              </a:ext>
            </a:extLst>
          </p:cNvPr>
          <p:cNvSpPr>
            <a:spLocks noGrp="1"/>
          </p:cNvSpPr>
          <p:nvPr>
            <p:ph type="ftr" sz="quarter" idx="11"/>
          </p:nvPr>
        </p:nvSpPr>
        <p:spPr/>
        <p:txBody>
          <a:bodyPr/>
          <a:lstStyle/>
          <a:p>
            <a:endParaRPr lang="da-DK"/>
          </a:p>
        </p:txBody>
      </p:sp>
      <p:sp>
        <p:nvSpPr>
          <p:cNvPr id="6" name="Slide Number Placeholder 5">
            <a:extLst>
              <a:ext uri="{FF2B5EF4-FFF2-40B4-BE49-F238E27FC236}">
                <a16:creationId xmlns:a16="http://schemas.microsoft.com/office/drawing/2014/main" id="{AA888B9D-46DA-4C2E-ACD1-99173F49C881}"/>
              </a:ext>
            </a:extLst>
          </p:cNvPr>
          <p:cNvSpPr>
            <a:spLocks noGrp="1"/>
          </p:cNvSpPr>
          <p:nvPr>
            <p:ph type="sldNum" sz="quarter" idx="12"/>
          </p:nvPr>
        </p:nvSpPr>
        <p:spPr/>
        <p:txBody>
          <a:bodyPr/>
          <a:lstStyle/>
          <a:p>
            <a:fld id="{9489AB8D-9DB3-4644-8A81-7CA235872223}" type="slidenum">
              <a:rPr lang="da-DK" smtClean="0"/>
              <a:t>‹#›</a:t>
            </a:fld>
            <a:endParaRPr lang="da-DK"/>
          </a:p>
        </p:txBody>
      </p:sp>
    </p:spTree>
    <p:extLst>
      <p:ext uri="{BB962C8B-B14F-4D97-AF65-F5344CB8AC3E}">
        <p14:creationId xmlns:p14="http://schemas.microsoft.com/office/powerpoint/2010/main" val="39996658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FA591B-3E5D-40D7-93A5-7A38557CB0A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da-DK"/>
          </a:p>
        </p:txBody>
      </p:sp>
      <p:sp>
        <p:nvSpPr>
          <p:cNvPr id="3" name="Text Placeholder 2">
            <a:extLst>
              <a:ext uri="{FF2B5EF4-FFF2-40B4-BE49-F238E27FC236}">
                <a16:creationId xmlns:a16="http://schemas.microsoft.com/office/drawing/2014/main" id="{668AF972-3543-49E0-8AB2-8E92B227276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4958F2B-99D9-4371-9246-80EB93586C27}"/>
              </a:ext>
            </a:extLst>
          </p:cNvPr>
          <p:cNvSpPr>
            <a:spLocks noGrp="1"/>
          </p:cNvSpPr>
          <p:nvPr>
            <p:ph type="dt" sz="half" idx="10"/>
          </p:nvPr>
        </p:nvSpPr>
        <p:spPr/>
        <p:txBody>
          <a:bodyPr/>
          <a:lstStyle/>
          <a:p>
            <a:fld id="{392C8AFD-3B86-41D4-96E4-D40CB009CEDC}" type="datetimeFigureOut">
              <a:rPr lang="da-DK" smtClean="0"/>
              <a:t>21-09-2020</a:t>
            </a:fld>
            <a:endParaRPr lang="da-DK"/>
          </a:p>
        </p:txBody>
      </p:sp>
      <p:sp>
        <p:nvSpPr>
          <p:cNvPr id="5" name="Footer Placeholder 4">
            <a:extLst>
              <a:ext uri="{FF2B5EF4-FFF2-40B4-BE49-F238E27FC236}">
                <a16:creationId xmlns:a16="http://schemas.microsoft.com/office/drawing/2014/main" id="{FE440B63-2BAB-436F-AB89-18397425E8C5}"/>
              </a:ext>
            </a:extLst>
          </p:cNvPr>
          <p:cNvSpPr>
            <a:spLocks noGrp="1"/>
          </p:cNvSpPr>
          <p:nvPr>
            <p:ph type="ftr" sz="quarter" idx="11"/>
          </p:nvPr>
        </p:nvSpPr>
        <p:spPr/>
        <p:txBody>
          <a:bodyPr/>
          <a:lstStyle/>
          <a:p>
            <a:endParaRPr lang="da-DK"/>
          </a:p>
        </p:txBody>
      </p:sp>
      <p:sp>
        <p:nvSpPr>
          <p:cNvPr id="6" name="Slide Number Placeholder 5">
            <a:extLst>
              <a:ext uri="{FF2B5EF4-FFF2-40B4-BE49-F238E27FC236}">
                <a16:creationId xmlns:a16="http://schemas.microsoft.com/office/drawing/2014/main" id="{E20CA5B0-49D6-4AA7-A7FA-14D537B64BDB}"/>
              </a:ext>
            </a:extLst>
          </p:cNvPr>
          <p:cNvSpPr>
            <a:spLocks noGrp="1"/>
          </p:cNvSpPr>
          <p:nvPr>
            <p:ph type="sldNum" sz="quarter" idx="12"/>
          </p:nvPr>
        </p:nvSpPr>
        <p:spPr/>
        <p:txBody>
          <a:bodyPr/>
          <a:lstStyle/>
          <a:p>
            <a:fld id="{9489AB8D-9DB3-4644-8A81-7CA235872223}" type="slidenum">
              <a:rPr lang="da-DK" smtClean="0"/>
              <a:t>‹#›</a:t>
            </a:fld>
            <a:endParaRPr lang="da-DK"/>
          </a:p>
        </p:txBody>
      </p:sp>
    </p:spTree>
    <p:extLst>
      <p:ext uri="{BB962C8B-B14F-4D97-AF65-F5344CB8AC3E}">
        <p14:creationId xmlns:p14="http://schemas.microsoft.com/office/powerpoint/2010/main" val="408824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9EABC8-AD1E-4618-A816-1371CA0A6D7D}"/>
              </a:ext>
            </a:extLst>
          </p:cNvPr>
          <p:cNvSpPr>
            <a:spLocks noGrp="1"/>
          </p:cNvSpPr>
          <p:nvPr>
            <p:ph type="title"/>
          </p:nvPr>
        </p:nvSpPr>
        <p:spPr/>
        <p:txBody>
          <a:bodyPr/>
          <a:lstStyle/>
          <a:p>
            <a:r>
              <a:rPr lang="en-US"/>
              <a:t>Click to edit Master title style</a:t>
            </a:r>
            <a:endParaRPr lang="da-DK"/>
          </a:p>
        </p:txBody>
      </p:sp>
      <p:sp>
        <p:nvSpPr>
          <p:cNvPr id="3" name="Content Placeholder 2">
            <a:extLst>
              <a:ext uri="{FF2B5EF4-FFF2-40B4-BE49-F238E27FC236}">
                <a16:creationId xmlns:a16="http://schemas.microsoft.com/office/drawing/2014/main" id="{7EA6AFBB-2AC7-4D0A-93DB-1E951A0EE00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a-DK"/>
          </a:p>
        </p:txBody>
      </p:sp>
      <p:sp>
        <p:nvSpPr>
          <p:cNvPr id="4" name="Content Placeholder 3">
            <a:extLst>
              <a:ext uri="{FF2B5EF4-FFF2-40B4-BE49-F238E27FC236}">
                <a16:creationId xmlns:a16="http://schemas.microsoft.com/office/drawing/2014/main" id="{F4F18D9E-8637-4335-9281-7035ACDE764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a-DK"/>
          </a:p>
        </p:txBody>
      </p:sp>
      <p:sp>
        <p:nvSpPr>
          <p:cNvPr id="5" name="Date Placeholder 4">
            <a:extLst>
              <a:ext uri="{FF2B5EF4-FFF2-40B4-BE49-F238E27FC236}">
                <a16:creationId xmlns:a16="http://schemas.microsoft.com/office/drawing/2014/main" id="{06C9C7AC-25CA-46E1-AF90-9A1C356B90A2}"/>
              </a:ext>
            </a:extLst>
          </p:cNvPr>
          <p:cNvSpPr>
            <a:spLocks noGrp="1"/>
          </p:cNvSpPr>
          <p:nvPr>
            <p:ph type="dt" sz="half" idx="10"/>
          </p:nvPr>
        </p:nvSpPr>
        <p:spPr/>
        <p:txBody>
          <a:bodyPr/>
          <a:lstStyle/>
          <a:p>
            <a:fld id="{392C8AFD-3B86-41D4-96E4-D40CB009CEDC}" type="datetimeFigureOut">
              <a:rPr lang="da-DK" smtClean="0"/>
              <a:t>21-09-2020</a:t>
            </a:fld>
            <a:endParaRPr lang="da-DK"/>
          </a:p>
        </p:txBody>
      </p:sp>
      <p:sp>
        <p:nvSpPr>
          <p:cNvPr id="6" name="Footer Placeholder 5">
            <a:extLst>
              <a:ext uri="{FF2B5EF4-FFF2-40B4-BE49-F238E27FC236}">
                <a16:creationId xmlns:a16="http://schemas.microsoft.com/office/drawing/2014/main" id="{1FF7257E-8BA6-4061-B46E-8E33331B4D57}"/>
              </a:ext>
            </a:extLst>
          </p:cNvPr>
          <p:cNvSpPr>
            <a:spLocks noGrp="1"/>
          </p:cNvSpPr>
          <p:nvPr>
            <p:ph type="ftr" sz="quarter" idx="11"/>
          </p:nvPr>
        </p:nvSpPr>
        <p:spPr/>
        <p:txBody>
          <a:bodyPr/>
          <a:lstStyle/>
          <a:p>
            <a:endParaRPr lang="da-DK"/>
          </a:p>
        </p:txBody>
      </p:sp>
      <p:sp>
        <p:nvSpPr>
          <p:cNvPr id="7" name="Slide Number Placeholder 6">
            <a:extLst>
              <a:ext uri="{FF2B5EF4-FFF2-40B4-BE49-F238E27FC236}">
                <a16:creationId xmlns:a16="http://schemas.microsoft.com/office/drawing/2014/main" id="{71AF87F8-7D5D-4069-B1B3-57D43C51C1D1}"/>
              </a:ext>
            </a:extLst>
          </p:cNvPr>
          <p:cNvSpPr>
            <a:spLocks noGrp="1"/>
          </p:cNvSpPr>
          <p:nvPr>
            <p:ph type="sldNum" sz="quarter" idx="12"/>
          </p:nvPr>
        </p:nvSpPr>
        <p:spPr/>
        <p:txBody>
          <a:bodyPr/>
          <a:lstStyle/>
          <a:p>
            <a:fld id="{9489AB8D-9DB3-4644-8A81-7CA235872223}" type="slidenum">
              <a:rPr lang="da-DK" smtClean="0"/>
              <a:t>‹#›</a:t>
            </a:fld>
            <a:endParaRPr lang="da-DK"/>
          </a:p>
        </p:txBody>
      </p:sp>
    </p:spTree>
    <p:extLst>
      <p:ext uri="{BB962C8B-B14F-4D97-AF65-F5344CB8AC3E}">
        <p14:creationId xmlns:p14="http://schemas.microsoft.com/office/powerpoint/2010/main" val="33665321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F1E512-6A17-4C02-9C1A-167D7873CBF3}"/>
              </a:ext>
            </a:extLst>
          </p:cNvPr>
          <p:cNvSpPr>
            <a:spLocks noGrp="1"/>
          </p:cNvSpPr>
          <p:nvPr>
            <p:ph type="title"/>
          </p:nvPr>
        </p:nvSpPr>
        <p:spPr>
          <a:xfrm>
            <a:off x="839788" y="365125"/>
            <a:ext cx="10515600" cy="1325563"/>
          </a:xfrm>
        </p:spPr>
        <p:txBody>
          <a:bodyPr/>
          <a:lstStyle/>
          <a:p>
            <a:r>
              <a:rPr lang="en-US"/>
              <a:t>Click to edit Master title style</a:t>
            </a:r>
            <a:endParaRPr lang="da-DK"/>
          </a:p>
        </p:txBody>
      </p:sp>
      <p:sp>
        <p:nvSpPr>
          <p:cNvPr id="3" name="Text Placeholder 2">
            <a:extLst>
              <a:ext uri="{FF2B5EF4-FFF2-40B4-BE49-F238E27FC236}">
                <a16:creationId xmlns:a16="http://schemas.microsoft.com/office/drawing/2014/main" id="{485602FE-CAF9-475D-B800-31D38F754FA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730FD3D-911E-49A8-B3EC-DEFE0D7FFC0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a-DK"/>
          </a:p>
        </p:txBody>
      </p:sp>
      <p:sp>
        <p:nvSpPr>
          <p:cNvPr id="5" name="Text Placeholder 4">
            <a:extLst>
              <a:ext uri="{FF2B5EF4-FFF2-40B4-BE49-F238E27FC236}">
                <a16:creationId xmlns:a16="http://schemas.microsoft.com/office/drawing/2014/main" id="{92FA34D1-2BBB-4444-AC41-039550E1F39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69868DA-93A2-4EBB-BCBA-70AE18C56DB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a-DK"/>
          </a:p>
        </p:txBody>
      </p:sp>
      <p:sp>
        <p:nvSpPr>
          <p:cNvPr id="7" name="Date Placeholder 6">
            <a:extLst>
              <a:ext uri="{FF2B5EF4-FFF2-40B4-BE49-F238E27FC236}">
                <a16:creationId xmlns:a16="http://schemas.microsoft.com/office/drawing/2014/main" id="{83F48C06-765D-4207-BA8C-CF21457DDCDA}"/>
              </a:ext>
            </a:extLst>
          </p:cNvPr>
          <p:cNvSpPr>
            <a:spLocks noGrp="1"/>
          </p:cNvSpPr>
          <p:nvPr>
            <p:ph type="dt" sz="half" idx="10"/>
          </p:nvPr>
        </p:nvSpPr>
        <p:spPr/>
        <p:txBody>
          <a:bodyPr/>
          <a:lstStyle/>
          <a:p>
            <a:fld id="{392C8AFD-3B86-41D4-96E4-D40CB009CEDC}" type="datetimeFigureOut">
              <a:rPr lang="da-DK" smtClean="0"/>
              <a:t>21-09-2020</a:t>
            </a:fld>
            <a:endParaRPr lang="da-DK"/>
          </a:p>
        </p:txBody>
      </p:sp>
      <p:sp>
        <p:nvSpPr>
          <p:cNvPr id="8" name="Footer Placeholder 7">
            <a:extLst>
              <a:ext uri="{FF2B5EF4-FFF2-40B4-BE49-F238E27FC236}">
                <a16:creationId xmlns:a16="http://schemas.microsoft.com/office/drawing/2014/main" id="{F50EF9D5-9857-4839-9FEA-1944FD432FCD}"/>
              </a:ext>
            </a:extLst>
          </p:cNvPr>
          <p:cNvSpPr>
            <a:spLocks noGrp="1"/>
          </p:cNvSpPr>
          <p:nvPr>
            <p:ph type="ftr" sz="quarter" idx="11"/>
          </p:nvPr>
        </p:nvSpPr>
        <p:spPr/>
        <p:txBody>
          <a:bodyPr/>
          <a:lstStyle/>
          <a:p>
            <a:endParaRPr lang="da-DK"/>
          </a:p>
        </p:txBody>
      </p:sp>
      <p:sp>
        <p:nvSpPr>
          <p:cNvPr id="9" name="Slide Number Placeholder 8">
            <a:extLst>
              <a:ext uri="{FF2B5EF4-FFF2-40B4-BE49-F238E27FC236}">
                <a16:creationId xmlns:a16="http://schemas.microsoft.com/office/drawing/2014/main" id="{883CE136-7D98-47B5-90F9-CFC4EA6B77A6}"/>
              </a:ext>
            </a:extLst>
          </p:cNvPr>
          <p:cNvSpPr>
            <a:spLocks noGrp="1"/>
          </p:cNvSpPr>
          <p:nvPr>
            <p:ph type="sldNum" sz="quarter" idx="12"/>
          </p:nvPr>
        </p:nvSpPr>
        <p:spPr/>
        <p:txBody>
          <a:bodyPr/>
          <a:lstStyle/>
          <a:p>
            <a:fld id="{9489AB8D-9DB3-4644-8A81-7CA235872223}" type="slidenum">
              <a:rPr lang="da-DK" smtClean="0"/>
              <a:t>‹#›</a:t>
            </a:fld>
            <a:endParaRPr lang="da-DK"/>
          </a:p>
        </p:txBody>
      </p:sp>
    </p:spTree>
    <p:extLst>
      <p:ext uri="{BB962C8B-B14F-4D97-AF65-F5344CB8AC3E}">
        <p14:creationId xmlns:p14="http://schemas.microsoft.com/office/powerpoint/2010/main" val="41802730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43FEA3-7A8B-49CA-8E99-F9B253B4B944}"/>
              </a:ext>
            </a:extLst>
          </p:cNvPr>
          <p:cNvSpPr>
            <a:spLocks noGrp="1"/>
          </p:cNvSpPr>
          <p:nvPr>
            <p:ph type="title"/>
          </p:nvPr>
        </p:nvSpPr>
        <p:spPr/>
        <p:txBody>
          <a:bodyPr/>
          <a:lstStyle/>
          <a:p>
            <a:r>
              <a:rPr lang="en-US"/>
              <a:t>Click to edit Master title style</a:t>
            </a:r>
            <a:endParaRPr lang="da-DK"/>
          </a:p>
        </p:txBody>
      </p:sp>
      <p:sp>
        <p:nvSpPr>
          <p:cNvPr id="3" name="Date Placeholder 2">
            <a:extLst>
              <a:ext uri="{FF2B5EF4-FFF2-40B4-BE49-F238E27FC236}">
                <a16:creationId xmlns:a16="http://schemas.microsoft.com/office/drawing/2014/main" id="{36DAA788-44D0-4D6B-B8BE-A7C1E078C14B}"/>
              </a:ext>
            </a:extLst>
          </p:cNvPr>
          <p:cNvSpPr>
            <a:spLocks noGrp="1"/>
          </p:cNvSpPr>
          <p:nvPr>
            <p:ph type="dt" sz="half" idx="10"/>
          </p:nvPr>
        </p:nvSpPr>
        <p:spPr/>
        <p:txBody>
          <a:bodyPr/>
          <a:lstStyle/>
          <a:p>
            <a:fld id="{392C8AFD-3B86-41D4-96E4-D40CB009CEDC}" type="datetimeFigureOut">
              <a:rPr lang="da-DK" smtClean="0"/>
              <a:t>21-09-2020</a:t>
            </a:fld>
            <a:endParaRPr lang="da-DK"/>
          </a:p>
        </p:txBody>
      </p:sp>
      <p:sp>
        <p:nvSpPr>
          <p:cNvPr id="4" name="Footer Placeholder 3">
            <a:extLst>
              <a:ext uri="{FF2B5EF4-FFF2-40B4-BE49-F238E27FC236}">
                <a16:creationId xmlns:a16="http://schemas.microsoft.com/office/drawing/2014/main" id="{4D0902B8-B445-4861-A7E3-5F5FEC10ED67}"/>
              </a:ext>
            </a:extLst>
          </p:cNvPr>
          <p:cNvSpPr>
            <a:spLocks noGrp="1"/>
          </p:cNvSpPr>
          <p:nvPr>
            <p:ph type="ftr" sz="quarter" idx="11"/>
          </p:nvPr>
        </p:nvSpPr>
        <p:spPr/>
        <p:txBody>
          <a:bodyPr/>
          <a:lstStyle/>
          <a:p>
            <a:endParaRPr lang="da-DK"/>
          </a:p>
        </p:txBody>
      </p:sp>
      <p:sp>
        <p:nvSpPr>
          <p:cNvPr id="5" name="Slide Number Placeholder 4">
            <a:extLst>
              <a:ext uri="{FF2B5EF4-FFF2-40B4-BE49-F238E27FC236}">
                <a16:creationId xmlns:a16="http://schemas.microsoft.com/office/drawing/2014/main" id="{828ED5AA-36C7-40AC-AC0B-1344AFCDB4D0}"/>
              </a:ext>
            </a:extLst>
          </p:cNvPr>
          <p:cNvSpPr>
            <a:spLocks noGrp="1"/>
          </p:cNvSpPr>
          <p:nvPr>
            <p:ph type="sldNum" sz="quarter" idx="12"/>
          </p:nvPr>
        </p:nvSpPr>
        <p:spPr/>
        <p:txBody>
          <a:bodyPr/>
          <a:lstStyle/>
          <a:p>
            <a:fld id="{9489AB8D-9DB3-4644-8A81-7CA235872223}" type="slidenum">
              <a:rPr lang="da-DK" smtClean="0"/>
              <a:t>‹#›</a:t>
            </a:fld>
            <a:endParaRPr lang="da-DK"/>
          </a:p>
        </p:txBody>
      </p:sp>
    </p:spTree>
    <p:extLst>
      <p:ext uri="{BB962C8B-B14F-4D97-AF65-F5344CB8AC3E}">
        <p14:creationId xmlns:p14="http://schemas.microsoft.com/office/powerpoint/2010/main" val="2120750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750504C-89E7-4B8D-953F-B9F70D86E777}"/>
              </a:ext>
            </a:extLst>
          </p:cNvPr>
          <p:cNvSpPr>
            <a:spLocks noGrp="1"/>
          </p:cNvSpPr>
          <p:nvPr>
            <p:ph type="dt" sz="half" idx="10"/>
          </p:nvPr>
        </p:nvSpPr>
        <p:spPr/>
        <p:txBody>
          <a:bodyPr/>
          <a:lstStyle/>
          <a:p>
            <a:fld id="{392C8AFD-3B86-41D4-96E4-D40CB009CEDC}" type="datetimeFigureOut">
              <a:rPr lang="da-DK" smtClean="0"/>
              <a:t>21-09-2020</a:t>
            </a:fld>
            <a:endParaRPr lang="da-DK"/>
          </a:p>
        </p:txBody>
      </p:sp>
      <p:sp>
        <p:nvSpPr>
          <p:cNvPr id="3" name="Footer Placeholder 2">
            <a:extLst>
              <a:ext uri="{FF2B5EF4-FFF2-40B4-BE49-F238E27FC236}">
                <a16:creationId xmlns:a16="http://schemas.microsoft.com/office/drawing/2014/main" id="{1E0145FE-45A4-4111-B5AF-F42651E15162}"/>
              </a:ext>
            </a:extLst>
          </p:cNvPr>
          <p:cNvSpPr>
            <a:spLocks noGrp="1"/>
          </p:cNvSpPr>
          <p:nvPr>
            <p:ph type="ftr" sz="quarter" idx="11"/>
          </p:nvPr>
        </p:nvSpPr>
        <p:spPr/>
        <p:txBody>
          <a:bodyPr/>
          <a:lstStyle/>
          <a:p>
            <a:endParaRPr lang="da-DK"/>
          </a:p>
        </p:txBody>
      </p:sp>
      <p:sp>
        <p:nvSpPr>
          <p:cNvPr id="4" name="Slide Number Placeholder 3">
            <a:extLst>
              <a:ext uri="{FF2B5EF4-FFF2-40B4-BE49-F238E27FC236}">
                <a16:creationId xmlns:a16="http://schemas.microsoft.com/office/drawing/2014/main" id="{72021A04-148D-4032-876D-ADDCE3156CC9}"/>
              </a:ext>
            </a:extLst>
          </p:cNvPr>
          <p:cNvSpPr>
            <a:spLocks noGrp="1"/>
          </p:cNvSpPr>
          <p:nvPr>
            <p:ph type="sldNum" sz="quarter" idx="12"/>
          </p:nvPr>
        </p:nvSpPr>
        <p:spPr/>
        <p:txBody>
          <a:bodyPr/>
          <a:lstStyle/>
          <a:p>
            <a:fld id="{9489AB8D-9DB3-4644-8A81-7CA235872223}" type="slidenum">
              <a:rPr lang="da-DK" smtClean="0"/>
              <a:t>‹#›</a:t>
            </a:fld>
            <a:endParaRPr lang="da-DK"/>
          </a:p>
        </p:txBody>
      </p:sp>
    </p:spTree>
    <p:extLst>
      <p:ext uri="{BB962C8B-B14F-4D97-AF65-F5344CB8AC3E}">
        <p14:creationId xmlns:p14="http://schemas.microsoft.com/office/powerpoint/2010/main" val="7982250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68F579-2692-45A4-8ABC-CAC80DCFFC9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da-DK"/>
          </a:p>
        </p:txBody>
      </p:sp>
      <p:sp>
        <p:nvSpPr>
          <p:cNvPr id="3" name="Content Placeholder 2">
            <a:extLst>
              <a:ext uri="{FF2B5EF4-FFF2-40B4-BE49-F238E27FC236}">
                <a16:creationId xmlns:a16="http://schemas.microsoft.com/office/drawing/2014/main" id="{101B5473-59CF-4A38-AA1E-5A5247D8C05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a-DK"/>
          </a:p>
        </p:txBody>
      </p:sp>
      <p:sp>
        <p:nvSpPr>
          <p:cNvPr id="4" name="Text Placeholder 3">
            <a:extLst>
              <a:ext uri="{FF2B5EF4-FFF2-40B4-BE49-F238E27FC236}">
                <a16:creationId xmlns:a16="http://schemas.microsoft.com/office/drawing/2014/main" id="{84770A62-E38A-434E-9F8B-A8E3706434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1710EF9-BBEC-4206-8A1B-F8375A18C92F}"/>
              </a:ext>
            </a:extLst>
          </p:cNvPr>
          <p:cNvSpPr>
            <a:spLocks noGrp="1"/>
          </p:cNvSpPr>
          <p:nvPr>
            <p:ph type="dt" sz="half" idx="10"/>
          </p:nvPr>
        </p:nvSpPr>
        <p:spPr/>
        <p:txBody>
          <a:bodyPr/>
          <a:lstStyle/>
          <a:p>
            <a:fld id="{392C8AFD-3B86-41D4-96E4-D40CB009CEDC}" type="datetimeFigureOut">
              <a:rPr lang="da-DK" smtClean="0"/>
              <a:t>21-09-2020</a:t>
            </a:fld>
            <a:endParaRPr lang="da-DK"/>
          </a:p>
        </p:txBody>
      </p:sp>
      <p:sp>
        <p:nvSpPr>
          <p:cNvPr id="6" name="Footer Placeholder 5">
            <a:extLst>
              <a:ext uri="{FF2B5EF4-FFF2-40B4-BE49-F238E27FC236}">
                <a16:creationId xmlns:a16="http://schemas.microsoft.com/office/drawing/2014/main" id="{38FD6C84-6D8F-4585-9E13-4D6952BD09E1}"/>
              </a:ext>
            </a:extLst>
          </p:cNvPr>
          <p:cNvSpPr>
            <a:spLocks noGrp="1"/>
          </p:cNvSpPr>
          <p:nvPr>
            <p:ph type="ftr" sz="quarter" idx="11"/>
          </p:nvPr>
        </p:nvSpPr>
        <p:spPr/>
        <p:txBody>
          <a:bodyPr/>
          <a:lstStyle/>
          <a:p>
            <a:endParaRPr lang="da-DK"/>
          </a:p>
        </p:txBody>
      </p:sp>
      <p:sp>
        <p:nvSpPr>
          <p:cNvPr id="7" name="Slide Number Placeholder 6">
            <a:extLst>
              <a:ext uri="{FF2B5EF4-FFF2-40B4-BE49-F238E27FC236}">
                <a16:creationId xmlns:a16="http://schemas.microsoft.com/office/drawing/2014/main" id="{E8750726-C392-4286-90CE-DA8C1FE87833}"/>
              </a:ext>
            </a:extLst>
          </p:cNvPr>
          <p:cNvSpPr>
            <a:spLocks noGrp="1"/>
          </p:cNvSpPr>
          <p:nvPr>
            <p:ph type="sldNum" sz="quarter" idx="12"/>
          </p:nvPr>
        </p:nvSpPr>
        <p:spPr/>
        <p:txBody>
          <a:bodyPr/>
          <a:lstStyle/>
          <a:p>
            <a:fld id="{9489AB8D-9DB3-4644-8A81-7CA235872223}" type="slidenum">
              <a:rPr lang="da-DK" smtClean="0"/>
              <a:t>‹#›</a:t>
            </a:fld>
            <a:endParaRPr lang="da-DK"/>
          </a:p>
        </p:txBody>
      </p:sp>
    </p:spTree>
    <p:extLst>
      <p:ext uri="{BB962C8B-B14F-4D97-AF65-F5344CB8AC3E}">
        <p14:creationId xmlns:p14="http://schemas.microsoft.com/office/powerpoint/2010/main" val="39902499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38EBB-2AF4-4FAA-8AEB-4ED0749AA31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da-DK"/>
          </a:p>
        </p:txBody>
      </p:sp>
      <p:sp>
        <p:nvSpPr>
          <p:cNvPr id="3" name="Picture Placeholder 2">
            <a:extLst>
              <a:ext uri="{FF2B5EF4-FFF2-40B4-BE49-F238E27FC236}">
                <a16:creationId xmlns:a16="http://schemas.microsoft.com/office/drawing/2014/main" id="{5AD9D0D2-A5F6-4D67-AE1C-CF7A92A97FA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a-DK"/>
          </a:p>
        </p:txBody>
      </p:sp>
      <p:sp>
        <p:nvSpPr>
          <p:cNvPr id="4" name="Text Placeholder 3">
            <a:extLst>
              <a:ext uri="{FF2B5EF4-FFF2-40B4-BE49-F238E27FC236}">
                <a16:creationId xmlns:a16="http://schemas.microsoft.com/office/drawing/2014/main" id="{BBAD5D23-19DE-4123-9029-276F7DF3FE3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3A4EC71-33FA-468B-9428-DA8317BCC54B}"/>
              </a:ext>
            </a:extLst>
          </p:cNvPr>
          <p:cNvSpPr>
            <a:spLocks noGrp="1"/>
          </p:cNvSpPr>
          <p:nvPr>
            <p:ph type="dt" sz="half" idx="10"/>
          </p:nvPr>
        </p:nvSpPr>
        <p:spPr/>
        <p:txBody>
          <a:bodyPr/>
          <a:lstStyle/>
          <a:p>
            <a:fld id="{392C8AFD-3B86-41D4-96E4-D40CB009CEDC}" type="datetimeFigureOut">
              <a:rPr lang="da-DK" smtClean="0"/>
              <a:t>21-09-2020</a:t>
            </a:fld>
            <a:endParaRPr lang="da-DK"/>
          </a:p>
        </p:txBody>
      </p:sp>
      <p:sp>
        <p:nvSpPr>
          <p:cNvPr id="6" name="Footer Placeholder 5">
            <a:extLst>
              <a:ext uri="{FF2B5EF4-FFF2-40B4-BE49-F238E27FC236}">
                <a16:creationId xmlns:a16="http://schemas.microsoft.com/office/drawing/2014/main" id="{EB58A3CA-0C21-4055-B378-362A25A0BD09}"/>
              </a:ext>
            </a:extLst>
          </p:cNvPr>
          <p:cNvSpPr>
            <a:spLocks noGrp="1"/>
          </p:cNvSpPr>
          <p:nvPr>
            <p:ph type="ftr" sz="quarter" idx="11"/>
          </p:nvPr>
        </p:nvSpPr>
        <p:spPr/>
        <p:txBody>
          <a:bodyPr/>
          <a:lstStyle/>
          <a:p>
            <a:endParaRPr lang="da-DK"/>
          </a:p>
        </p:txBody>
      </p:sp>
      <p:sp>
        <p:nvSpPr>
          <p:cNvPr id="7" name="Slide Number Placeholder 6">
            <a:extLst>
              <a:ext uri="{FF2B5EF4-FFF2-40B4-BE49-F238E27FC236}">
                <a16:creationId xmlns:a16="http://schemas.microsoft.com/office/drawing/2014/main" id="{F895033C-0DB3-4A5A-A7ED-1CF802C7297B}"/>
              </a:ext>
            </a:extLst>
          </p:cNvPr>
          <p:cNvSpPr>
            <a:spLocks noGrp="1"/>
          </p:cNvSpPr>
          <p:nvPr>
            <p:ph type="sldNum" sz="quarter" idx="12"/>
          </p:nvPr>
        </p:nvSpPr>
        <p:spPr/>
        <p:txBody>
          <a:bodyPr/>
          <a:lstStyle/>
          <a:p>
            <a:fld id="{9489AB8D-9DB3-4644-8A81-7CA235872223}" type="slidenum">
              <a:rPr lang="da-DK" smtClean="0"/>
              <a:t>‹#›</a:t>
            </a:fld>
            <a:endParaRPr lang="da-DK"/>
          </a:p>
        </p:txBody>
      </p:sp>
    </p:spTree>
    <p:extLst>
      <p:ext uri="{BB962C8B-B14F-4D97-AF65-F5344CB8AC3E}">
        <p14:creationId xmlns:p14="http://schemas.microsoft.com/office/powerpoint/2010/main" val="29065630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3EF086C-5B3E-4E59-819F-24F0760819C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da-DK"/>
          </a:p>
        </p:txBody>
      </p:sp>
      <p:sp>
        <p:nvSpPr>
          <p:cNvPr id="3" name="Text Placeholder 2">
            <a:extLst>
              <a:ext uri="{FF2B5EF4-FFF2-40B4-BE49-F238E27FC236}">
                <a16:creationId xmlns:a16="http://schemas.microsoft.com/office/drawing/2014/main" id="{85792BCA-378F-4718-B3FE-51AAC78CBCB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a-DK"/>
          </a:p>
        </p:txBody>
      </p:sp>
      <p:sp>
        <p:nvSpPr>
          <p:cNvPr id="4" name="Date Placeholder 3">
            <a:extLst>
              <a:ext uri="{FF2B5EF4-FFF2-40B4-BE49-F238E27FC236}">
                <a16:creationId xmlns:a16="http://schemas.microsoft.com/office/drawing/2014/main" id="{5157A44F-3519-4CC5-8C0D-2F0C0AA8A6A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2C8AFD-3B86-41D4-96E4-D40CB009CEDC}" type="datetimeFigureOut">
              <a:rPr lang="da-DK" smtClean="0"/>
              <a:t>21-09-2020</a:t>
            </a:fld>
            <a:endParaRPr lang="da-DK"/>
          </a:p>
        </p:txBody>
      </p:sp>
      <p:sp>
        <p:nvSpPr>
          <p:cNvPr id="5" name="Footer Placeholder 4">
            <a:extLst>
              <a:ext uri="{FF2B5EF4-FFF2-40B4-BE49-F238E27FC236}">
                <a16:creationId xmlns:a16="http://schemas.microsoft.com/office/drawing/2014/main" id="{163F5BD6-A5D4-45E1-B3D1-289092A8510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a-DK"/>
          </a:p>
        </p:txBody>
      </p:sp>
      <p:sp>
        <p:nvSpPr>
          <p:cNvPr id="6" name="Slide Number Placeholder 5">
            <a:extLst>
              <a:ext uri="{FF2B5EF4-FFF2-40B4-BE49-F238E27FC236}">
                <a16:creationId xmlns:a16="http://schemas.microsoft.com/office/drawing/2014/main" id="{DBC0187E-CEF8-45D5-B63A-085B1EA14E6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89AB8D-9DB3-4644-8A81-7CA235872223}" type="slidenum">
              <a:rPr lang="da-DK" smtClean="0"/>
              <a:t>‹#›</a:t>
            </a:fld>
            <a:endParaRPr lang="da-DK"/>
          </a:p>
        </p:txBody>
      </p:sp>
    </p:spTree>
    <p:extLst>
      <p:ext uri="{BB962C8B-B14F-4D97-AF65-F5344CB8AC3E}">
        <p14:creationId xmlns:p14="http://schemas.microsoft.com/office/powerpoint/2010/main" val="37708434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3.pn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slideLayout" Target="../slideLayouts/slideLayout2.xml"/><Relationship Id="rId7" Type="http://schemas.openxmlformats.org/officeDocument/2006/relationships/image" Target="../media/image1.png"/><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2.png"/><Relationship Id="rId5" Type="http://schemas.openxmlformats.org/officeDocument/2006/relationships/image" Target="../media/image25.png"/><Relationship Id="rId10" Type="http://schemas.openxmlformats.org/officeDocument/2006/relationships/image" Target="../media/image3.png"/><Relationship Id="rId4" Type="http://schemas.openxmlformats.org/officeDocument/2006/relationships/notesSlide" Target="../notesSlides/notesSlide10.xml"/><Relationship Id="rId9" Type="http://schemas.openxmlformats.org/officeDocument/2006/relationships/image" Target="../media/image27.png"/></Relationships>
</file>

<file path=ppt/slides/_rels/slide1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260.png"/><Relationship Id="rId5" Type="http://schemas.openxmlformats.org/officeDocument/2006/relationships/image" Target="../media/image28.png"/><Relationship Id="rId4" Type="http://schemas.openxmlformats.org/officeDocument/2006/relationships/notesSlide" Target="../notesSlides/notesSlide11.xml"/><Relationship Id="rId9"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3.png"/><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1.png"/><Relationship Id="rId5" Type="http://schemas.openxmlformats.org/officeDocument/2006/relationships/image" Target="../media/image2.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2.xml"/><Relationship Id="rId7" Type="http://schemas.openxmlformats.org/officeDocument/2006/relationships/hyperlink" Target="mailto:rechristensen@gnresound.com" TargetMode="External"/><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image" Target="../media/image1.png"/><Relationship Id="rId5" Type="http://schemas.openxmlformats.org/officeDocument/2006/relationships/image" Target="../media/image2.png"/><Relationship Id="rId4"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2.xml"/><Relationship Id="rId7" Type="http://schemas.openxmlformats.org/officeDocument/2006/relationships/image" Target="../media/image4.png"/><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1.png"/><Relationship Id="rId5" Type="http://schemas.openxmlformats.org/officeDocument/2006/relationships/image" Target="../media/image2.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2.xml"/><Relationship Id="rId7" Type="http://schemas.openxmlformats.org/officeDocument/2006/relationships/image" Target="../media/image40.png"/><Relationship Id="rId12" Type="http://schemas.openxmlformats.org/officeDocument/2006/relationships/image" Target="../media/image9.png"/><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1.png"/><Relationship Id="rId11" Type="http://schemas.openxmlformats.org/officeDocument/2006/relationships/image" Target="../media/image8.png"/><Relationship Id="rId5" Type="http://schemas.openxmlformats.org/officeDocument/2006/relationships/image" Target="../media/image2.png"/><Relationship Id="rId10" Type="http://schemas.openxmlformats.org/officeDocument/2006/relationships/image" Target="../media/image7.png"/><Relationship Id="rId4" Type="http://schemas.openxmlformats.org/officeDocument/2006/relationships/notesSlide" Target="../notesSlides/notesSlide3.xml"/><Relationship Id="rId9"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slideLayout" Target="../slideLayouts/slideLayout2.xml"/><Relationship Id="rId7" Type="http://schemas.openxmlformats.org/officeDocument/2006/relationships/image" Target="../media/image1.png"/><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2.png"/><Relationship Id="rId11" Type="http://schemas.openxmlformats.org/officeDocument/2006/relationships/image" Target="../media/image13.png"/><Relationship Id="rId5" Type="http://schemas.openxmlformats.org/officeDocument/2006/relationships/image" Target="../media/image10.png"/><Relationship Id="rId10" Type="http://schemas.openxmlformats.org/officeDocument/2006/relationships/image" Target="../media/image3.png"/><Relationship Id="rId4" Type="http://schemas.openxmlformats.org/officeDocument/2006/relationships/notesSlide" Target="../notesSlides/notesSlide4.xml"/><Relationship Id="rId9" Type="http://schemas.openxmlformats.org/officeDocument/2006/relationships/image" Target="../media/image12.png"/></Relationships>
</file>

<file path=ppt/slides/_rels/slide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2.xml"/><Relationship Id="rId7" Type="http://schemas.openxmlformats.org/officeDocument/2006/relationships/image" Target="../media/image14.png"/><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1.png"/><Relationship Id="rId5" Type="http://schemas.openxmlformats.org/officeDocument/2006/relationships/image" Target="../media/image2.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slideLayout" Target="../slideLayouts/slideLayout2.xml"/><Relationship Id="rId7" Type="http://schemas.openxmlformats.org/officeDocument/2006/relationships/image" Target="../media/image1.png"/><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2.png"/><Relationship Id="rId5" Type="http://schemas.openxmlformats.org/officeDocument/2006/relationships/image" Target="../media/image90.png"/><Relationship Id="rId10" Type="http://schemas.openxmlformats.org/officeDocument/2006/relationships/image" Target="../media/image3.png"/><Relationship Id="rId4" Type="http://schemas.openxmlformats.org/officeDocument/2006/relationships/notesSlide" Target="../notesSlides/notesSlide6.xml"/><Relationship Id="rId9" Type="http://schemas.openxmlformats.org/officeDocument/2006/relationships/image" Target="../media/image16.png"/></Relationships>
</file>

<file path=ppt/slides/_rels/slide7.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slideLayout" Target="../slideLayouts/slideLayout2.xml"/><Relationship Id="rId7" Type="http://schemas.openxmlformats.org/officeDocument/2006/relationships/image" Target="../media/image1.png"/><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2.png"/><Relationship Id="rId5" Type="http://schemas.openxmlformats.org/officeDocument/2006/relationships/image" Target="../media/image120.png"/><Relationship Id="rId10" Type="http://schemas.openxmlformats.org/officeDocument/2006/relationships/image" Target="../media/image3.png"/><Relationship Id="rId4" Type="http://schemas.openxmlformats.org/officeDocument/2006/relationships/notesSlide" Target="../notesSlides/notesSlide7.xml"/><Relationship Id="rId9" Type="http://schemas.openxmlformats.org/officeDocument/2006/relationships/image" Target="../media/image18.png"/></Relationships>
</file>

<file path=ppt/slides/_rels/slide8.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slideLayout" Target="../slideLayouts/slideLayout2.xml"/><Relationship Id="rId7" Type="http://schemas.openxmlformats.org/officeDocument/2006/relationships/image" Target="../media/image1.png"/><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2.png"/><Relationship Id="rId11" Type="http://schemas.openxmlformats.org/officeDocument/2006/relationships/image" Target="../media/image3.png"/><Relationship Id="rId5" Type="http://schemas.openxmlformats.org/officeDocument/2006/relationships/image" Target="../media/image150.png"/><Relationship Id="rId10" Type="http://schemas.openxmlformats.org/officeDocument/2006/relationships/image" Target="../media/image21.png"/><Relationship Id="rId4" Type="http://schemas.openxmlformats.org/officeDocument/2006/relationships/notesSlide" Target="../notesSlides/notesSlide8.xml"/><Relationship Id="rId9" Type="http://schemas.openxmlformats.org/officeDocument/2006/relationships/image" Target="../media/image20.png"/></Relationships>
</file>

<file path=ppt/slides/_rels/slide9.xml.rels><?xml version="1.0" encoding="UTF-8" standalone="yes"?>
<Relationships xmlns="http://schemas.openxmlformats.org/package/2006/relationships"><Relationship Id="rId8" Type="http://schemas.openxmlformats.org/officeDocument/2006/relationships/image" Target="../media/image1.png"/><Relationship Id="rId13" Type="http://schemas.openxmlformats.org/officeDocument/2006/relationships/image" Target="../media/image3.png"/><Relationship Id="rId3" Type="http://schemas.openxmlformats.org/officeDocument/2006/relationships/audio" Target="../media/media9.m4a"/><Relationship Id="rId7" Type="http://schemas.openxmlformats.org/officeDocument/2006/relationships/image" Target="../media/image2.png"/><Relationship Id="rId12" Type="http://schemas.openxmlformats.org/officeDocument/2006/relationships/image" Target="../media/image22.wmf"/><Relationship Id="rId2" Type="http://schemas.microsoft.com/office/2007/relationships/media" Target="../media/media9.m4a"/><Relationship Id="rId1" Type="http://schemas.openxmlformats.org/officeDocument/2006/relationships/vmlDrawing" Target="../drawings/vmlDrawing1.vml"/><Relationship Id="rId6" Type="http://schemas.openxmlformats.org/officeDocument/2006/relationships/image" Target="../media/image190.png"/><Relationship Id="rId11" Type="http://schemas.openxmlformats.org/officeDocument/2006/relationships/oleObject" Target="../embeddings/oleObject1.bin"/><Relationship Id="rId5" Type="http://schemas.openxmlformats.org/officeDocument/2006/relationships/notesSlide" Target="../notesSlides/notesSlide9.xml"/><Relationship Id="rId10" Type="http://schemas.openxmlformats.org/officeDocument/2006/relationships/image" Target="../media/image24.png"/><Relationship Id="rId4" Type="http://schemas.openxmlformats.org/officeDocument/2006/relationships/slideLayout" Target="../slideLayouts/slideLayout2.xml"/><Relationship Id="rId9"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21F45B-888E-4E5A-9F29-3D0389920582}"/>
              </a:ext>
            </a:extLst>
          </p:cNvPr>
          <p:cNvSpPr>
            <a:spLocks noGrp="1"/>
          </p:cNvSpPr>
          <p:nvPr>
            <p:ph type="ctrTitle"/>
          </p:nvPr>
        </p:nvSpPr>
        <p:spPr/>
        <p:txBody>
          <a:bodyPr>
            <a:normAutofit fontScale="90000"/>
          </a:bodyPr>
          <a:lstStyle/>
          <a:p>
            <a:r>
              <a:rPr lang="en-US" dirty="0"/>
              <a:t>Shape and Topology Optimization of Loudspeaker Drivers</a:t>
            </a:r>
          </a:p>
        </p:txBody>
      </p:sp>
      <p:sp>
        <p:nvSpPr>
          <p:cNvPr id="3" name="Subtitle 2">
            <a:extLst>
              <a:ext uri="{FF2B5EF4-FFF2-40B4-BE49-F238E27FC236}">
                <a16:creationId xmlns:a16="http://schemas.microsoft.com/office/drawing/2014/main" id="{E6157A54-3947-41E7-ACE9-980C171FC854}"/>
              </a:ext>
            </a:extLst>
          </p:cNvPr>
          <p:cNvSpPr>
            <a:spLocks noGrp="1"/>
          </p:cNvSpPr>
          <p:nvPr>
            <p:ph type="subTitle" idx="1"/>
          </p:nvPr>
        </p:nvSpPr>
        <p:spPr/>
        <p:txBody>
          <a:bodyPr/>
          <a:lstStyle/>
          <a:p>
            <a:r>
              <a:rPr lang="en-US" dirty="0"/>
              <a:t>René Christensen, PhD</a:t>
            </a:r>
          </a:p>
          <a:p>
            <a:r>
              <a:rPr lang="en-US" dirty="0"/>
              <a:t>Senior Specialist Vibroacoustics</a:t>
            </a:r>
          </a:p>
          <a:p>
            <a:r>
              <a:rPr lang="en-US" dirty="0"/>
              <a:t>GN Hearing</a:t>
            </a:r>
          </a:p>
        </p:txBody>
      </p:sp>
      <p:pic>
        <p:nvPicPr>
          <p:cNvPr id="4" name="Picture 3">
            <a:extLst>
              <a:ext uri="{FF2B5EF4-FFF2-40B4-BE49-F238E27FC236}">
                <a16:creationId xmlns:a16="http://schemas.microsoft.com/office/drawing/2014/main" id="{D2BE183B-0651-4E6B-B2C4-6D289FB55EB1}"/>
              </a:ext>
            </a:extLst>
          </p:cNvPr>
          <p:cNvPicPr>
            <a:picLocks noChangeAspect="1"/>
          </p:cNvPicPr>
          <p:nvPr/>
        </p:nvPicPr>
        <p:blipFill>
          <a:blip r:embed="rId5"/>
          <a:stretch>
            <a:fillRect/>
          </a:stretch>
        </p:blipFill>
        <p:spPr>
          <a:xfrm>
            <a:off x="10537902" y="295042"/>
            <a:ext cx="1219200" cy="647700"/>
          </a:xfrm>
          <a:prstGeom prst="rect">
            <a:avLst/>
          </a:prstGeom>
        </p:spPr>
      </p:pic>
      <p:pic>
        <p:nvPicPr>
          <p:cNvPr id="9" name="Image 2">
            <a:extLst>
              <a:ext uri="{FF2B5EF4-FFF2-40B4-BE49-F238E27FC236}">
                <a16:creationId xmlns:a16="http://schemas.microsoft.com/office/drawing/2014/main" id="{79BB3D97-C00A-4052-A657-BE21969EC7F4}"/>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1820" y="70990"/>
            <a:ext cx="2008505" cy="820420"/>
          </a:xfrm>
          <a:prstGeom prst="rect">
            <a:avLst/>
          </a:prstGeom>
          <a:noFill/>
          <a:ln>
            <a:noFill/>
          </a:ln>
        </p:spPr>
      </p:pic>
      <p:pic>
        <p:nvPicPr>
          <p:cNvPr id="5" name="Audio 4">
            <a:hlinkClick r:id="" action="ppaction://media"/>
            <a:extLst>
              <a:ext uri="{FF2B5EF4-FFF2-40B4-BE49-F238E27FC236}">
                <a16:creationId xmlns:a16="http://schemas.microsoft.com/office/drawing/2014/main" id="{43EBB13E-9A0A-4CA1-BC6D-D3A5CC081C54}"/>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366500" y="6032500"/>
            <a:ext cx="609600" cy="609600"/>
          </a:xfrm>
          <a:prstGeom prst="rect">
            <a:avLst/>
          </a:prstGeom>
        </p:spPr>
      </p:pic>
      <p:cxnSp>
        <p:nvCxnSpPr>
          <p:cNvPr id="7" name="Straight Connector 6">
            <a:extLst>
              <a:ext uri="{FF2B5EF4-FFF2-40B4-BE49-F238E27FC236}">
                <a16:creationId xmlns:a16="http://schemas.microsoft.com/office/drawing/2014/main" id="{11BE02EA-7557-4CF4-A7D0-A21F9F2F0A4B}"/>
              </a:ext>
            </a:extLst>
          </p:cNvPr>
          <p:cNvCxnSpPr/>
          <p:nvPr/>
        </p:nvCxnSpPr>
        <p:spPr>
          <a:xfrm>
            <a:off x="3505245" y="3457906"/>
            <a:ext cx="5181509" cy="0"/>
          </a:xfrm>
          <a:prstGeom prst="line">
            <a:avLst/>
          </a:prstGeom>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3273147908"/>
      </p:ext>
    </p:extLst>
  </p:cSld>
  <p:clrMapOvr>
    <a:masterClrMapping/>
  </p:clrMapOvr>
  <mc:AlternateContent xmlns:mc="http://schemas.openxmlformats.org/markup-compatibility/2006" xmlns:p14="http://schemas.microsoft.com/office/powerpoint/2010/main">
    <mc:Choice Requires="p14">
      <p:transition spd="slow" p14:dur="2000" advTm="39712"/>
    </mc:Choice>
    <mc:Fallback xmlns="">
      <p:transition spd="slow" advTm="3971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57385F-1011-4DAC-ADF8-95244C846F16}"/>
              </a:ext>
            </a:extLst>
          </p:cNvPr>
          <p:cNvSpPr>
            <a:spLocks noGrp="1"/>
          </p:cNvSpPr>
          <p:nvPr>
            <p:ph type="title"/>
          </p:nvPr>
        </p:nvSpPr>
        <p:spPr>
          <a:xfrm>
            <a:off x="648929" y="730926"/>
            <a:ext cx="5181510" cy="1671569"/>
          </a:xfrm>
        </p:spPr>
        <p:txBody>
          <a:bodyPr>
            <a:normAutofit/>
          </a:bodyPr>
          <a:lstStyle/>
          <a:p>
            <a:pPr algn="ctr"/>
            <a:r>
              <a:rPr lang="en-US" sz="3000" dirty="0"/>
              <a:t>Topology Optimization</a:t>
            </a:r>
            <a:br>
              <a:rPr lang="en-US" sz="3000" dirty="0"/>
            </a:br>
            <a:r>
              <a:rPr lang="en-US" sz="3000" i="1" dirty="0"/>
              <a:t>Acoustics</a:t>
            </a:r>
            <a:br>
              <a:rPr lang="en-US" sz="3000" i="1" dirty="0"/>
            </a:br>
            <a:r>
              <a:rPr lang="en-US" sz="3000" b="1" dirty="0"/>
              <a:t>Tweeter Phase Plug</a:t>
            </a:r>
          </a:p>
        </p:txBody>
      </p:sp>
      <mc:AlternateContent xmlns:mc="http://schemas.openxmlformats.org/markup-compatibility/2006" xmlns:a14="http://schemas.microsoft.com/office/drawing/2010/main">
        <mc:Choice Requires="a14">
          <p:sp>
            <p:nvSpPr>
              <p:cNvPr id="23" name="Content Placeholder 22">
                <a:extLst>
                  <a:ext uri="{FF2B5EF4-FFF2-40B4-BE49-F238E27FC236}">
                    <a16:creationId xmlns:a16="http://schemas.microsoft.com/office/drawing/2014/main" id="{445ACC41-882C-4124-A0B6-231A80282965}"/>
                  </a:ext>
                </a:extLst>
              </p:cNvPr>
              <p:cNvSpPr>
                <a:spLocks noGrp="1"/>
              </p:cNvSpPr>
              <p:nvPr>
                <p:ph idx="1"/>
              </p:nvPr>
            </p:nvSpPr>
            <p:spPr>
              <a:xfrm>
                <a:off x="648930" y="2406650"/>
                <a:ext cx="5181508" cy="3722438"/>
              </a:xfrm>
            </p:spPr>
            <p:txBody>
              <a:bodyPr>
                <a:normAutofit/>
              </a:bodyPr>
              <a:lstStyle/>
              <a:p>
                <a:r>
                  <a:rPr lang="en-US" sz="2000" dirty="0"/>
                  <a:t>Minimize variance between target response and actual response</a:t>
                </a:r>
              </a:p>
              <a:p>
                <a:pPr lvl="1"/>
                <a:r>
                  <a:rPr lang="en-US" sz="1600" dirty="0"/>
                  <a:t>A flatter response is desired</a:t>
                </a:r>
              </a:p>
              <a:p>
                <a:pPr lvl="1"/>
                <a:endParaRPr lang="en-US" sz="1600" dirty="0"/>
              </a:p>
              <a:p>
                <a:r>
                  <a:rPr lang="en-US" sz="1800" dirty="0">
                    <a:effectLst/>
                    <a:ea typeface="Times New Roman" panose="02020603050405020304" pitchFamily="18" charset="0"/>
                    <a:cs typeface="Times New Roman" panose="02020603050405020304" pitchFamily="18" charset="0"/>
                  </a:rPr>
                  <a:t>Governing equation</a:t>
                </a:r>
              </a:p>
              <a:p>
                <a:pPr marL="0" indent="0" algn="ctr">
                  <a:buNone/>
                </a:pPr>
                <a14:m>
                  <m:oMathPara xmlns:m="http://schemas.openxmlformats.org/officeDocument/2006/math">
                    <m:oMathParaPr>
                      <m:jc m:val="centerGroup"/>
                    </m:oMathParaPr>
                    <m:oMath xmlns:m="http://schemas.openxmlformats.org/officeDocument/2006/math">
                      <m:r>
                        <m:rPr>
                          <m:sty m:val="p"/>
                        </m:rPr>
                        <a:rPr lang="en-US" sz="1800" i="0">
                          <a:latin typeface="Cambria Math" panose="02040503050406030204" pitchFamily="18" charset="0"/>
                        </a:rPr>
                        <m:t>∇</m:t>
                      </m:r>
                      <m:r>
                        <a:rPr lang="en-US" sz="1800" i="1">
                          <a:latin typeface="Cambria Math" panose="02040503050406030204" pitchFamily="18" charset="0"/>
                        </a:rPr>
                        <m:t>∙</m:t>
                      </m:r>
                      <m:d>
                        <m:dPr>
                          <m:ctrlPr>
                            <a:rPr lang="da-DK" sz="1800" i="1">
                              <a:latin typeface="Cambria Math" panose="02040503050406030204" pitchFamily="18" charset="0"/>
                            </a:rPr>
                          </m:ctrlPr>
                        </m:dPr>
                        <m:e>
                          <m:f>
                            <m:fPr>
                              <m:ctrlPr>
                                <a:rPr lang="da-DK" sz="1800" i="1">
                                  <a:latin typeface="Cambria Math" panose="02040503050406030204" pitchFamily="18" charset="0"/>
                                </a:rPr>
                              </m:ctrlPr>
                            </m:fPr>
                            <m:num>
                              <m:r>
                                <a:rPr lang="en-US" sz="1800" i="1">
                                  <a:latin typeface="Cambria Math" panose="02040503050406030204" pitchFamily="18" charset="0"/>
                                </a:rPr>
                                <m:t>1</m:t>
                              </m:r>
                            </m:num>
                            <m:den>
                              <m:r>
                                <a:rPr lang="en-US" sz="1800" i="1">
                                  <a:latin typeface="Cambria Math" panose="02040503050406030204" pitchFamily="18" charset="0"/>
                                </a:rPr>
                                <m:t>𝜌</m:t>
                              </m:r>
                              <m:r>
                                <a:rPr lang="da-DK" sz="1800" b="0" i="1" smtClean="0">
                                  <a:latin typeface="Cambria Math" panose="02040503050406030204" pitchFamily="18" charset="0"/>
                                </a:rPr>
                                <m:t>(</m:t>
                              </m:r>
                              <m:r>
                                <a:rPr lang="en-US" sz="1800" i="1">
                                  <a:latin typeface="Cambria Math" panose="02040503050406030204" pitchFamily="18" charset="0"/>
                                  <a:ea typeface="Times New Roman" panose="02020603050405020304" pitchFamily="18" charset="0"/>
                                  <a:cs typeface="Times New Roman" panose="02020603050405020304" pitchFamily="18" charset="0"/>
                                </a:rPr>
                                <m:t>𝜉</m:t>
                              </m:r>
                              <m:r>
                                <a:rPr lang="da-DK" sz="1800" b="0" i="1" smtClean="0">
                                  <a:latin typeface="Cambria Math" panose="02040503050406030204" pitchFamily="18" charset="0"/>
                                </a:rPr>
                                <m:t>)</m:t>
                              </m:r>
                            </m:den>
                          </m:f>
                          <m:r>
                            <m:rPr>
                              <m:sty m:val="p"/>
                            </m:rPr>
                            <a:rPr lang="en-US" sz="1800" i="0">
                              <a:latin typeface="Cambria Math" panose="02040503050406030204" pitchFamily="18" charset="0"/>
                            </a:rPr>
                            <m:t>∇</m:t>
                          </m:r>
                          <m:r>
                            <a:rPr lang="en-US" sz="1800" b="1" i="1">
                              <a:latin typeface="Cambria Math" panose="02040503050406030204" pitchFamily="18" charset="0"/>
                            </a:rPr>
                            <m:t>𝒑</m:t>
                          </m:r>
                        </m:e>
                      </m:d>
                      <m:r>
                        <a:rPr lang="en-US" sz="1800" i="1">
                          <a:latin typeface="Cambria Math" panose="02040503050406030204" pitchFamily="18" charset="0"/>
                        </a:rPr>
                        <m:t>+</m:t>
                      </m:r>
                      <m:f>
                        <m:fPr>
                          <m:ctrlPr>
                            <a:rPr lang="da-DK" sz="1800" i="1">
                              <a:latin typeface="Cambria Math" panose="02040503050406030204" pitchFamily="18" charset="0"/>
                            </a:rPr>
                          </m:ctrlPr>
                        </m:fPr>
                        <m:num>
                          <m:sSup>
                            <m:sSupPr>
                              <m:ctrlPr>
                                <a:rPr lang="da-DK" sz="1800" i="1">
                                  <a:latin typeface="Cambria Math" panose="02040503050406030204" pitchFamily="18" charset="0"/>
                                </a:rPr>
                              </m:ctrlPr>
                            </m:sSupPr>
                            <m:e>
                              <m:r>
                                <a:rPr lang="en-US" sz="1800" i="1">
                                  <a:latin typeface="Cambria Math" panose="02040503050406030204" pitchFamily="18" charset="0"/>
                                </a:rPr>
                                <m:t>𝜔</m:t>
                              </m:r>
                            </m:e>
                            <m:sup>
                              <m:r>
                                <a:rPr lang="en-US" sz="1800" i="1">
                                  <a:latin typeface="Cambria Math" panose="02040503050406030204" pitchFamily="18" charset="0"/>
                                </a:rPr>
                                <m:t>2</m:t>
                              </m:r>
                            </m:sup>
                          </m:sSup>
                        </m:num>
                        <m:den>
                          <m:r>
                            <a:rPr lang="en-US" sz="1800" i="1">
                              <a:latin typeface="Cambria Math" panose="02040503050406030204" pitchFamily="18" charset="0"/>
                            </a:rPr>
                            <m:t>𝐾</m:t>
                          </m:r>
                          <m:r>
                            <a:rPr lang="da-DK" sz="1800" b="1" i="1" smtClean="0">
                              <a:latin typeface="Cambria Math" panose="02040503050406030204" pitchFamily="18" charset="0"/>
                            </a:rPr>
                            <m:t>(</m:t>
                          </m:r>
                          <m:r>
                            <a:rPr lang="en-US" sz="1800" i="1">
                              <a:latin typeface="Cambria Math" panose="02040503050406030204" pitchFamily="18" charset="0"/>
                              <a:ea typeface="Times New Roman" panose="02020603050405020304" pitchFamily="18" charset="0"/>
                              <a:cs typeface="Times New Roman" panose="02020603050405020304" pitchFamily="18" charset="0"/>
                            </a:rPr>
                            <m:t>𝜉</m:t>
                          </m:r>
                          <m:r>
                            <a:rPr lang="da-DK" sz="1800" b="0" i="1" smtClean="0">
                              <a:latin typeface="Cambria Math" panose="02040503050406030204" pitchFamily="18" charset="0"/>
                              <a:ea typeface="Times New Roman" panose="02020603050405020304" pitchFamily="18" charset="0"/>
                              <a:cs typeface="Times New Roman" panose="02020603050405020304" pitchFamily="18" charset="0"/>
                            </a:rPr>
                            <m:t>)</m:t>
                          </m:r>
                        </m:den>
                      </m:f>
                      <m:r>
                        <a:rPr lang="en-US" sz="1800" b="1" i="1">
                          <a:latin typeface="Cambria Math" panose="02040503050406030204" pitchFamily="18" charset="0"/>
                        </a:rPr>
                        <m:t>𝒑</m:t>
                      </m:r>
                      <m:r>
                        <a:rPr lang="en-US" sz="1800" i="1">
                          <a:latin typeface="Cambria Math" panose="02040503050406030204" pitchFamily="18" charset="0"/>
                        </a:rPr>
                        <m:t>=0</m:t>
                      </m:r>
                    </m:oMath>
                  </m:oMathPara>
                </a14:m>
                <a:endParaRPr lang="en-US" sz="1800" i="1" dirty="0"/>
              </a:p>
              <a:p>
                <a:pPr marL="0" indent="0" algn="ctr">
                  <a:buNone/>
                </a:pPr>
                <a:endParaRPr lang="en-US" sz="2000" dirty="0"/>
              </a:p>
              <a:p>
                <a:r>
                  <a:rPr lang="en-US" sz="1800" dirty="0">
                    <a:ea typeface="Times New Roman" panose="02020603050405020304" pitchFamily="18" charset="0"/>
                    <a:cs typeface="Times New Roman" panose="02020603050405020304" pitchFamily="18" charset="0"/>
                  </a:rPr>
                  <a:t>Objective function</a:t>
                </a:r>
              </a:p>
              <a:p>
                <a:pPr marL="0" indent="0">
                  <a:buNone/>
                </a:pPr>
                <a14:m>
                  <m:oMathPara xmlns:m="http://schemas.openxmlformats.org/officeDocument/2006/math">
                    <m:oMathParaPr>
                      <m:jc m:val="centerGroup"/>
                    </m:oMathParaPr>
                    <m:oMath xmlns:m="http://schemas.openxmlformats.org/officeDocument/2006/math">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Φ</m:t>
                      </m:r>
                      <m:r>
                        <a:rPr lang="en-US" sz="1800" i="1">
                          <a:latin typeface="Cambria Math" panose="02040503050406030204" pitchFamily="18" charset="0"/>
                          <a:ea typeface="Cambria Math" panose="02040503050406030204" pitchFamily="18" charset="0"/>
                          <a:cs typeface="Times New Roman" panose="02020603050405020304" pitchFamily="18" charset="0"/>
                        </a:rPr>
                        <m:t>∝</m:t>
                      </m:r>
                      <m:sSup>
                        <m:sSupPr>
                          <m:ctrlPr>
                            <a:rPr lang="da-DK" sz="1800" i="1">
                              <a:latin typeface="Cambria Math" panose="02040503050406030204" pitchFamily="18" charset="0"/>
                              <a:cs typeface="Times New Roman" panose="02020603050405020304" pitchFamily="18" charset="0"/>
                            </a:rPr>
                          </m:ctrlPr>
                        </m:sSupPr>
                        <m:e>
                          <m:d>
                            <m:dPr>
                              <m:ctrlPr>
                                <a:rPr lang="da-DK" sz="1800" i="1">
                                  <a:latin typeface="Cambria Math" panose="02040503050406030204" pitchFamily="18" charset="0"/>
                                  <a:ea typeface="Times New Roman" panose="02020603050405020304" pitchFamily="18" charset="0"/>
                                  <a:cs typeface="Times New Roman" panose="02020603050405020304" pitchFamily="18" charset="0"/>
                                </a:rPr>
                              </m:ctrlPr>
                            </m:dPr>
                            <m:e>
                              <m:r>
                                <a:rPr lang="da-DK" sz="1800" i="1">
                                  <a:latin typeface="Cambria Math" panose="02040503050406030204" pitchFamily="18" charset="0"/>
                                  <a:ea typeface="Times New Roman" panose="02020603050405020304" pitchFamily="18" charset="0"/>
                                  <a:cs typeface="Times New Roman" panose="02020603050405020304" pitchFamily="18" charset="0"/>
                                </a:rPr>
                                <m:t>𝑆𝑃𝐿</m:t>
                              </m:r>
                              <m:r>
                                <a:rPr lang="da-DK" sz="1800">
                                  <a:latin typeface="Cambria Math" panose="02040503050406030204" pitchFamily="18" charset="0"/>
                                  <a:ea typeface="Times New Roman" panose="02020603050405020304" pitchFamily="18" charset="0"/>
                                  <a:cs typeface="Times New Roman" panose="02020603050405020304" pitchFamily="18" charset="0"/>
                                </a:rPr>
                                <m:t>−</m:t>
                              </m:r>
                              <m:sSub>
                                <m:sSubPr>
                                  <m:ctrlPr>
                                    <a:rPr lang="da-DK" sz="1800" i="1">
                                      <a:latin typeface="Cambria Math" panose="02040503050406030204" pitchFamily="18" charset="0"/>
                                      <a:cs typeface="Times New Roman" panose="02020603050405020304" pitchFamily="18" charset="0"/>
                                    </a:rPr>
                                  </m:ctrlPr>
                                </m:sSubPr>
                                <m:e>
                                  <m:r>
                                    <a:rPr lang="da-DK" sz="1800" i="1">
                                      <a:latin typeface="Cambria Math" panose="02040503050406030204" pitchFamily="18" charset="0"/>
                                      <a:cs typeface="Times New Roman" panose="02020603050405020304" pitchFamily="18" charset="0"/>
                                    </a:rPr>
                                    <m:t>𝑆𝑃𝐿</m:t>
                                  </m:r>
                                </m:e>
                                <m:sub>
                                  <m:r>
                                    <a:rPr lang="da-DK" sz="1800" i="1">
                                      <a:latin typeface="Cambria Math" panose="02040503050406030204" pitchFamily="18" charset="0"/>
                                      <a:cs typeface="Times New Roman" panose="02020603050405020304" pitchFamily="18" charset="0"/>
                                    </a:rPr>
                                    <m:t>𝑡𝑎𝑟𝑔𝑒𝑡</m:t>
                                  </m:r>
                                </m:sub>
                              </m:sSub>
                            </m:e>
                          </m:d>
                        </m:e>
                        <m:sup>
                          <m:r>
                            <a:rPr lang="da-DK" sz="1800" i="1">
                              <a:latin typeface="Cambria Math" panose="02040503050406030204" pitchFamily="18" charset="0"/>
                              <a:cs typeface="Times New Roman" panose="02020603050405020304" pitchFamily="18" charset="0"/>
                            </a:rPr>
                            <m:t>2</m:t>
                          </m:r>
                        </m:sup>
                      </m:sSup>
                    </m:oMath>
                  </m:oMathPara>
                </a14:m>
                <a:endParaRPr lang="en-US" sz="1800" dirty="0"/>
              </a:p>
              <a:p>
                <a:pPr marL="0" indent="0">
                  <a:buNone/>
                </a:pPr>
                <a:endParaRPr lang="en-US" sz="2000" dirty="0"/>
              </a:p>
            </p:txBody>
          </p:sp>
        </mc:Choice>
        <mc:Fallback xmlns="">
          <p:sp>
            <p:nvSpPr>
              <p:cNvPr id="23" name="Content Placeholder 22">
                <a:extLst>
                  <a:ext uri="{FF2B5EF4-FFF2-40B4-BE49-F238E27FC236}">
                    <a16:creationId xmlns:a16="http://schemas.microsoft.com/office/drawing/2014/main" id="{445ACC41-882C-4124-A0B6-231A80282965}"/>
                  </a:ext>
                </a:extLst>
              </p:cNvPr>
              <p:cNvSpPr>
                <a:spLocks noGrp="1" noRot="1" noChangeAspect="1" noMove="1" noResize="1" noEditPoints="1" noAdjustHandles="1" noChangeArrowheads="1" noChangeShapeType="1" noTextEdit="1"/>
              </p:cNvSpPr>
              <p:nvPr>
                <p:ph idx="1"/>
              </p:nvPr>
            </p:nvSpPr>
            <p:spPr>
              <a:xfrm>
                <a:off x="648930" y="2406650"/>
                <a:ext cx="5181508" cy="3722438"/>
              </a:xfrm>
              <a:blipFill>
                <a:blip r:embed="rId5"/>
                <a:stretch>
                  <a:fillRect l="-1059" t="-1803"/>
                </a:stretch>
              </a:blipFill>
            </p:spPr>
            <p:txBody>
              <a:bodyPr/>
              <a:lstStyle/>
              <a:p>
                <a:r>
                  <a:rPr lang="da-DK">
                    <a:noFill/>
                  </a:rPr>
                  <a:t> </a:t>
                </a:r>
              </a:p>
            </p:txBody>
          </p:sp>
        </mc:Fallback>
      </mc:AlternateContent>
      <p:pic>
        <p:nvPicPr>
          <p:cNvPr id="27" name="Image 2">
            <a:extLst>
              <a:ext uri="{FF2B5EF4-FFF2-40B4-BE49-F238E27FC236}">
                <a16:creationId xmlns:a16="http://schemas.microsoft.com/office/drawing/2014/main" id="{E3E3961B-FE61-4956-BE82-98F8A36789C2}"/>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1820" y="70990"/>
            <a:ext cx="2008505" cy="820420"/>
          </a:xfrm>
          <a:prstGeom prst="rect">
            <a:avLst/>
          </a:prstGeom>
          <a:noFill/>
          <a:ln>
            <a:noFill/>
          </a:ln>
        </p:spPr>
      </p:pic>
      <p:pic>
        <p:nvPicPr>
          <p:cNvPr id="28" name="Picture 27">
            <a:extLst>
              <a:ext uri="{FF2B5EF4-FFF2-40B4-BE49-F238E27FC236}">
                <a16:creationId xmlns:a16="http://schemas.microsoft.com/office/drawing/2014/main" id="{C54BE64D-8A8D-4DA1-9065-250A983B66E5}"/>
              </a:ext>
            </a:extLst>
          </p:cNvPr>
          <p:cNvPicPr>
            <a:picLocks noChangeAspect="1"/>
          </p:cNvPicPr>
          <p:nvPr/>
        </p:nvPicPr>
        <p:blipFill>
          <a:blip r:embed="rId7"/>
          <a:stretch>
            <a:fillRect/>
          </a:stretch>
        </p:blipFill>
        <p:spPr>
          <a:xfrm>
            <a:off x="10537902" y="295042"/>
            <a:ext cx="1219200" cy="647700"/>
          </a:xfrm>
          <a:prstGeom prst="rect">
            <a:avLst/>
          </a:prstGeom>
        </p:spPr>
      </p:pic>
      <p:cxnSp>
        <p:nvCxnSpPr>
          <p:cNvPr id="34" name="Straight Connector 33">
            <a:extLst>
              <a:ext uri="{FF2B5EF4-FFF2-40B4-BE49-F238E27FC236}">
                <a16:creationId xmlns:a16="http://schemas.microsoft.com/office/drawing/2014/main" id="{73EF8E94-2393-4787-AE74-C93D312C2515}"/>
              </a:ext>
            </a:extLst>
          </p:cNvPr>
          <p:cNvCxnSpPr/>
          <p:nvPr/>
        </p:nvCxnSpPr>
        <p:spPr>
          <a:xfrm>
            <a:off x="648929" y="2241164"/>
            <a:ext cx="5181509" cy="0"/>
          </a:xfrm>
          <a:prstGeom prst="line">
            <a:avLst/>
          </a:prstGeom>
        </p:spPr>
        <p:style>
          <a:lnRef idx="3">
            <a:schemeClr val="accent2"/>
          </a:lnRef>
          <a:fillRef idx="0">
            <a:schemeClr val="accent2"/>
          </a:fillRef>
          <a:effectRef idx="2">
            <a:schemeClr val="accent2"/>
          </a:effectRef>
          <a:fontRef idx="minor">
            <a:schemeClr val="tx1"/>
          </a:fontRef>
        </p:style>
      </p:cxnSp>
      <p:pic>
        <p:nvPicPr>
          <p:cNvPr id="37" name="Picture 36">
            <a:extLst>
              <a:ext uri="{FF2B5EF4-FFF2-40B4-BE49-F238E27FC236}">
                <a16:creationId xmlns:a16="http://schemas.microsoft.com/office/drawing/2014/main" id="{5890DC55-851B-44E1-8851-B3921EDD0AD2}"/>
              </a:ext>
            </a:extLst>
          </p:cNvPr>
          <p:cNvPicPr>
            <a:picLocks noChangeAspect="1"/>
          </p:cNvPicPr>
          <p:nvPr/>
        </p:nvPicPr>
        <p:blipFill>
          <a:blip r:embed="rId8"/>
          <a:stretch>
            <a:fillRect/>
          </a:stretch>
        </p:blipFill>
        <p:spPr>
          <a:xfrm>
            <a:off x="6773081" y="1117502"/>
            <a:ext cx="4769989" cy="2771452"/>
          </a:xfrm>
          <a:prstGeom prst="rect">
            <a:avLst/>
          </a:prstGeom>
        </p:spPr>
      </p:pic>
      <p:pic>
        <p:nvPicPr>
          <p:cNvPr id="40" name="Picture 39">
            <a:extLst>
              <a:ext uri="{FF2B5EF4-FFF2-40B4-BE49-F238E27FC236}">
                <a16:creationId xmlns:a16="http://schemas.microsoft.com/office/drawing/2014/main" id="{B61CD2C4-D6B9-407E-A78A-24EA86298025}"/>
              </a:ext>
            </a:extLst>
          </p:cNvPr>
          <p:cNvPicPr>
            <a:picLocks noChangeAspect="1"/>
          </p:cNvPicPr>
          <p:nvPr/>
        </p:nvPicPr>
        <p:blipFill>
          <a:blip r:embed="rId9"/>
          <a:stretch>
            <a:fillRect/>
          </a:stretch>
        </p:blipFill>
        <p:spPr>
          <a:xfrm>
            <a:off x="6773081" y="3888954"/>
            <a:ext cx="4769988" cy="2538473"/>
          </a:xfrm>
          <a:prstGeom prst="rect">
            <a:avLst/>
          </a:prstGeom>
        </p:spPr>
      </p:pic>
      <p:pic>
        <p:nvPicPr>
          <p:cNvPr id="3" name="Audio 2">
            <a:hlinkClick r:id="" action="ppaction://media"/>
            <a:extLst>
              <a:ext uri="{FF2B5EF4-FFF2-40B4-BE49-F238E27FC236}">
                <a16:creationId xmlns:a16="http://schemas.microsoft.com/office/drawing/2014/main" id="{BBE72272-EC69-4F7D-AD28-A1D62BEA7C86}"/>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11366500" y="6032500"/>
            <a:ext cx="609600" cy="609600"/>
          </a:xfrm>
          <a:prstGeom prst="rect">
            <a:avLst/>
          </a:prstGeom>
        </p:spPr>
      </p:pic>
    </p:spTree>
    <p:extLst>
      <p:ext uri="{BB962C8B-B14F-4D97-AF65-F5344CB8AC3E}">
        <p14:creationId xmlns:p14="http://schemas.microsoft.com/office/powerpoint/2010/main" val="2563522801"/>
      </p:ext>
    </p:extLst>
  </p:cSld>
  <p:clrMapOvr>
    <a:masterClrMapping/>
  </p:clrMapOvr>
  <mc:AlternateContent xmlns:mc="http://schemas.openxmlformats.org/markup-compatibility/2006" xmlns:p14="http://schemas.microsoft.com/office/powerpoint/2010/main">
    <mc:Choice Requires="p14">
      <p:transition spd="slow" p14:dur="2000" advTm="23031"/>
    </mc:Choice>
    <mc:Fallback xmlns="">
      <p:transition spd="slow" advTm="2303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DDB36039-385C-4A5E-A38D-1B374DF33702}"/>
              </a:ext>
            </a:extLst>
          </p:cNvPr>
          <p:cNvPicPr>
            <a:picLocks noChangeAspect="1"/>
          </p:cNvPicPr>
          <p:nvPr/>
        </p:nvPicPr>
        <p:blipFill rotWithShape="1">
          <a:blip r:embed="rId5"/>
          <a:srcRect l="3924" t="3188" r="-195" b="1"/>
          <a:stretch/>
        </p:blipFill>
        <p:spPr>
          <a:xfrm>
            <a:off x="5496018" y="546649"/>
            <a:ext cx="6474489" cy="5908414"/>
          </a:xfrm>
          <a:prstGeom prst="rect">
            <a:avLst/>
          </a:prstGeom>
          <a:effectLst/>
        </p:spPr>
      </p:pic>
      <p:sp>
        <p:nvSpPr>
          <p:cNvPr id="2" name="Title 1">
            <a:extLst>
              <a:ext uri="{FF2B5EF4-FFF2-40B4-BE49-F238E27FC236}">
                <a16:creationId xmlns:a16="http://schemas.microsoft.com/office/drawing/2014/main" id="{7F57385F-1011-4DAC-ADF8-95244C846F16}"/>
              </a:ext>
            </a:extLst>
          </p:cNvPr>
          <p:cNvSpPr>
            <a:spLocks noGrp="1"/>
          </p:cNvSpPr>
          <p:nvPr>
            <p:ph type="title"/>
          </p:nvPr>
        </p:nvSpPr>
        <p:spPr>
          <a:xfrm>
            <a:off x="648929" y="730926"/>
            <a:ext cx="5181510" cy="1671569"/>
          </a:xfrm>
        </p:spPr>
        <p:txBody>
          <a:bodyPr>
            <a:normAutofit/>
          </a:bodyPr>
          <a:lstStyle/>
          <a:p>
            <a:pPr algn="ctr"/>
            <a:r>
              <a:rPr lang="en-US" sz="3000" dirty="0"/>
              <a:t>Topology Optimization</a:t>
            </a:r>
            <a:br>
              <a:rPr lang="en-US" sz="3000" dirty="0"/>
            </a:br>
            <a:r>
              <a:rPr lang="en-US" sz="3000" i="1" dirty="0"/>
              <a:t>Heat Transfer (Solids)</a:t>
            </a:r>
            <a:br>
              <a:rPr lang="en-US" sz="3000" i="1" dirty="0"/>
            </a:br>
            <a:r>
              <a:rPr lang="en-US" sz="3000" b="1" dirty="0"/>
              <a:t>Heat Sink Woofer Basket</a:t>
            </a:r>
          </a:p>
        </p:txBody>
      </p:sp>
      <mc:AlternateContent xmlns:mc="http://schemas.openxmlformats.org/markup-compatibility/2006" xmlns:a14="http://schemas.microsoft.com/office/drawing/2010/main">
        <mc:Choice Requires="a14">
          <p:sp>
            <p:nvSpPr>
              <p:cNvPr id="23" name="Content Placeholder 22">
                <a:extLst>
                  <a:ext uri="{FF2B5EF4-FFF2-40B4-BE49-F238E27FC236}">
                    <a16:creationId xmlns:a16="http://schemas.microsoft.com/office/drawing/2014/main" id="{445ACC41-882C-4124-A0B6-231A80282965}"/>
                  </a:ext>
                </a:extLst>
              </p:cNvPr>
              <p:cNvSpPr>
                <a:spLocks noGrp="1"/>
              </p:cNvSpPr>
              <p:nvPr>
                <p:ph idx="1"/>
              </p:nvPr>
            </p:nvSpPr>
            <p:spPr>
              <a:xfrm>
                <a:off x="648930" y="2406650"/>
                <a:ext cx="5181508" cy="3722438"/>
              </a:xfrm>
            </p:spPr>
            <p:txBody>
              <a:bodyPr>
                <a:normAutofit/>
              </a:bodyPr>
              <a:lstStyle/>
              <a:p>
                <a:r>
                  <a:rPr lang="en-US" sz="2000" dirty="0"/>
                  <a:t>Minimize thermal resistivity</a:t>
                </a:r>
              </a:p>
              <a:p>
                <a:pPr lvl="1"/>
                <a:r>
                  <a:rPr lang="en-US" sz="1600" dirty="0"/>
                  <a:t>Heat will change the Thiele-Small parameters</a:t>
                </a:r>
              </a:p>
              <a:p>
                <a:pPr lvl="1"/>
                <a:endParaRPr lang="en-US" sz="1600" dirty="0"/>
              </a:p>
              <a:p>
                <a:r>
                  <a:rPr lang="en-US" sz="1800" dirty="0">
                    <a:effectLst/>
                    <a:ea typeface="Times New Roman" panose="02020603050405020304" pitchFamily="18" charset="0"/>
                    <a:cs typeface="Times New Roman" panose="02020603050405020304" pitchFamily="18" charset="0"/>
                  </a:rPr>
                  <a:t>Governing equation</a:t>
                </a:r>
              </a:p>
              <a:p>
                <a:pPr marL="0" indent="0" algn="ctr">
                  <a:buNone/>
                </a:pPr>
                <a14:m>
                  <m:oMath xmlns:m="http://schemas.openxmlformats.org/officeDocument/2006/math">
                    <m:r>
                      <a:rPr lang="en-US" sz="1800" i="1" smtClean="0">
                        <a:effectLst/>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d>
                      <m:dPr>
                        <m:ctrlPr>
                          <a:rPr lang="da-DK" sz="1400" i="1">
                            <a:effectLst/>
                            <a:latin typeface="Cambria Math" panose="02040503050406030204" pitchFamily="18" charset="0"/>
                          </a:rPr>
                        </m:ctrlPr>
                      </m:d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𝑘</m:t>
                        </m:r>
                        <m:r>
                          <a:rPr lang="da-DK" sz="1800" b="0" i="1"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latin typeface="Cambria Math" panose="02040503050406030204" pitchFamily="18" charset="0"/>
                            <a:ea typeface="Times New Roman" panose="02020603050405020304" pitchFamily="18" charset="0"/>
                            <a:cs typeface="Times New Roman" panose="02020603050405020304" pitchFamily="18" charset="0"/>
                          </a:rPr>
                          <m:t>𝜉</m:t>
                        </m:r>
                        <m:r>
                          <a:rPr lang="da-DK" sz="1800" b="0" i="1" smtClean="0">
                            <a:effectLst/>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∇T</m:t>
                        </m:r>
                      </m:e>
                    </m:d>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𝑄</m:t>
                    </m:r>
                  </m:oMath>
                </a14:m>
                <a:r>
                  <a:rPr lang="en-US" sz="1800" dirty="0">
                    <a:effectLst/>
                    <a:latin typeface="Times New Roman" panose="02020603050405020304" pitchFamily="18" charset="0"/>
                    <a:ea typeface="Times New Roman" panose="02020603050405020304" pitchFamily="18" charset="0"/>
                  </a:rPr>
                  <a:t> </a:t>
                </a:r>
                <a:r>
                  <a:rPr lang="en-US" sz="2000" dirty="0"/>
                  <a:t> </a:t>
                </a:r>
              </a:p>
              <a:p>
                <a:pPr marL="0" indent="0" algn="ctr">
                  <a:buNone/>
                </a:pPr>
                <a:endParaRPr lang="en-US" sz="2000" dirty="0"/>
              </a:p>
              <a:p>
                <a:r>
                  <a:rPr lang="en-US" sz="1800" dirty="0">
                    <a:ea typeface="Times New Roman" panose="02020603050405020304" pitchFamily="18" charset="0"/>
                    <a:cs typeface="Times New Roman" panose="02020603050405020304" pitchFamily="18" charset="0"/>
                  </a:rPr>
                  <a:t>Objective function</a:t>
                </a:r>
              </a:p>
              <a:p>
                <a:pPr marL="0" indent="0">
                  <a:buNone/>
                </a:pPr>
                <a14:m>
                  <m:oMathPara xmlns:m="http://schemas.openxmlformats.org/officeDocument/2006/math">
                    <m:oMathParaPr>
                      <m:jc m:val="centerGroup"/>
                    </m:oMathParaPr>
                    <m:oMath xmlns:m="http://schemas.openxmlformats.org/officeDocument/2006/math">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Φ</m:t>
                      </m:r>
                      <m:r>
                        <a:rPr lang="en-US" sz="1800">
                          <a:effectLst/>
                          <a:latin typeface="Cambria Math" panose="02040503050406030204" pitchFamily="18" charset="0"/>
                          <a:ea typeface="Times New Roman" panose="02020603050405020304" pitchFamily="18" charset="0"/>
                          <a:cs typeface="Times New Roman" panose="02020603050405020304" pitchFamily="18" charset="0"/>
                        </a:rPr>
                        <m:t>=</m:t>
                      </m:r>
                      <m:nary>
                        <m:naryPr>
                          <m:limLoc m:val="undOvr"/>
                          <m:supHide m:val="on"/>
                          <m:ctrlPr>
                            <a:rPr lang="da-DK" sz="1800" i="1">
                              <a:effectLst/>
                              <a:latin typeface="Cambria Math" panose="02040503050406030204" pitchFamily="18" charset="0"/>
                            </a:rPr>
                          </m:ctrlPr>
                        </m:naryPr>
                        <m:sub>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Ω</m:t>
                          </m:r>
                        </m:sub>
                        <m:sup/>
                        <m:e>
                          <m:sSup>
                            <m:sSupPr>
                              <m:ctrlPr>
                                <a:rPr lang="da-DK" sz="1800" i="1">
                                  <a:effectLst/>
                                  <a:latin typeface="Cambria Math" panose="02040503050406030204" pitchFamily="18" charset="0"/>
                                </a:rPr>
                              </m:ctrlPr>
                            </m:sSupPr>
                            <m:e>
                              <m:r>
                                <a:rPr lang="da-DK" sz="1800" b="0" i="1" smtClean="0">
                                  <a:effectLst/>
                                  <a:latin typeface="Cambria Math" panose="02040503050406030204" pitchFamily="18" charset="0"/>
                                </a:rPr>
                                <m:t>𝑘</m:t>
                              </m:r>
                              <m:r>
                                <a:rPr lang="da-DK" sz="1800" b="0" i="1" smtClean="0">
                                  <a:effectLst/>
                                  <a:latin typeface="Cambria Math" panose="02040503050406030204" pitchFamily="18" charset="0"/>
                                </a:rPr>
                                <m:t>(</m:t>
                              </m:r>
                              <m:r>
                                <a:rPr lang="en-US" sz="1800" i="1">
                                  <a:latin typeface="Cambria Math" panose="02040503050406030204" pitchFamily="18" charset="0"/>
                                  <a:ea typeface="Times New Roman" panose="02020603050405020304" pitchFamily="18" charset="0"/>
                                  <a:cs typeface="Times New Roman" panose="02020603050405020304" pitchFamily="18" charset="0"/>
                                </a:rPr>
                                <m:t>𝜉</m:t>
                              </m:r>
                              <m:r>
                                <a:rPr lang="da-DK" sz="1800" b="0" i="1" smtClean="0">
                                  <a:effectLst/>
                                  <a:latin typeface="Cambria Math" panose="02040503050406030204" pitchFamily="18" charset="0"/>
                                </a:rPr>
                                <m:t>)</m:t>
                              </m:r>
                              <m:d>
                                <m:dPr>
                                  <m:ctrlPr>
                                    <a:rPr lang="da-DK" sz="1800" i="1">
                                      <a:effectLst/>
                                      <a:latin typeface="Cambria Math" panose="02040503050406030204" pitchFamily="18" charset="0"/>
                                    </a:rPr>
                                  </m:ctrlPr>
                                </m:dPr>
                                <m:e>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∇T</m:t>
                                  </m:r>
                                </m:e>
                              </m:d>
                            </m:e>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2</m:t>
                              </m:r>
                            </m:sup>
                          </m:s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𝑑</m:t>
                          </m:r>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Ω</m:t>
                          </m:r>
                        </m:e>
                      </m:nary>
                    </m:oMath>
                  </m:oMathPara>
                </a14:m>
                <a:endParaRPr lang="en-US" sz="1800" dirty="0">
                  <a:effectLst/>
                  <a:ea typeface="Times New Roman" panose="02020603050405020304" pitchFamily="18" charset="0"/>
                  <a:cs typeface="Times New Roman" panose="02020603050405020304" pitchFamily="18" charset="0"/>
                </a:endParaRPr>
              </a:p>
              <a:p>
                <a:pPr marL="0" indent="0">
                  <a:buNone/>
                </a:pPr>
                <a:endParaRPr lang="en-US" sz="2000" dirty="0"/>
              </a:p>
              <a:p>
                <a:pPr marL="0" indent="0">
                  <a:buNone/>
                </a:pPr>
                <a:endParaRPr lang="en-US" sz="2000" dirty="0"/>
              </a:p>
            </p:txBody>
          </p:sp>
        </mc:Choice>
        <mc:Fallback xmlns="">
          <p:sp>
            <p:nvSpPr>
              <p:cNvPr id="23" name="Content Placeholder 22">
                <a:extLst>
                  <a:ext uri="{FF2B5EF4-FFF2-40B4-BE49-F238E27FC236}">
                    <a16:creationId xmlns:a16="http://schemas.microsoft.com/office/drawing/2014/main" id="{445ACC41-882C-4124-A0B6-231A80282965}"/>
                  </a:ext>
                </a:extLst>
              </p:cNvPr>
              <p:cNvSpPr>
                <a:spLocks noGrp="1" noRot="1" noChangeAspect="1" noMove="1" noResize="1" noEditPoints="1" noAdjustHandles="1" noChangeArrowheads="1" noChangeShapeType="1" noTextEdit="1"/>
              </p:cNvSpPr>
              <p:nvPr>
                <p:ph idx="1"/>
              </p:nvPr>
            </p:nvSpPr>
            <p:spPr>
              <a:xfrm>
                <a:off x="648930" y="2406650"/>
                <a:ext cx="5181508" cy="3722438"/>
              </a:xfrm>
              <a:blipFill>
                <a:blip r:embed="rId6"/>
                <a:stretch>
                  <a:fillRect l="-1059" t="-1803"/>
                </a:stretch>
              </a:blipFill>
            </p:spPr>
            <p:txBody>
              <a:bodyPr/>
              <a:lstStyle/>
              <a:p>
                <a:r>
                  <a:rPr lang="da-DK">
                    <a:noFill/>
                  </a:rPr>
                  <a:t> </a:t>
                </a:r>
              </a:p>
            </p:txBody>
          </p:sp>
        </mc:Fallback>
      </mc:AlternateContent>
      <p:pic>
        <p:nvPicPr>
          <p:cNvPr id="27" name="Image 2">
            <a:extLst>
              <a:ext uri="{FF2B5EF4-FFF2-40B4-BE49-F238E27FC236}">
                <a16:creationId xmlns:a16="http://schemas.microsoft.com/office/drawing/2014/main" id="{E3E3961B-FE61-4956-BE82-98F8A36789C2}"/>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1820" y="70990"/>
            <a:ext cx="2008505" cy="820420"/>
          </a:xfrm>
          <a:prstGeom prst="rect">
            <a:avLst/>
          </a:prstGeom>
          <a:noFill/>
          <a:ln>
            <a:noFill/>
          </a:ln>
        </p:spPr>
      </p:pic>
      <p:pic>
        <p:nvPicPr>
          <p:cNvPr id="28" name="Picture 27">
            <a:extLst>
              <a:ext uri="{FF2B5EF4-FFF2-40B4-BE49-F238E27FC236}">
                <a16:creationId xmlns:a16="http://schemas.microsoft.com/office/drawing/2014/main" id="{C54BE64D-8A8D-4DA1-9065-250A983B66E5}"/>
              </a:ext>
            </a:extLst>
          </p:cNvPr>
          <p:cNvPicPr>
            <a:picLocks noChangeAspect="1"/>
          </p:cNvPicPr>
          <p:nvPr/>
        </p:nvPicPr>
        <p:blipFill>
          <a:blip r:embed="rId8"/>
          <a:stretch>
            <a:fillRect/>
          </a:stretch>
        </p:blipFill>
        <p:spPr>
          <a:xfrm>
            <a:off x="10537902" y="295042"/>
            <a:ext cx="1219200" cy="647700"/>
          </a:xfrm>
          <a:prstGeom prst="rect">
            <a:avLst/>
          </a:prstGeom>
        </p:spPr>
      </p:pic>
      <p:cxnSp>
        <p:nvCxnSpPr>
          <p:cNvPr id="8" name="Straight Connector 7">
            <a:extLst>
              <a:ext uri="{FF2B5EF4-FFF2-40B4-BE49-F238E27FC236}">
                <a16:creationId xmlns:a16="http://schemas.microsoft.com/office/drawing/2014/main" id="{65ADE867-344B-41D7-AA08-C6DCD8DE19BF}"/>
              </a:ext>
            </a:extLst>
          </p:cNvPr>
          <p:cNvCxnSpPr/>
          <p:nvPr/>
        </p:nvCxnSpPr>
        <p:spPr>
          <a:xfrm>
            <a:off x="648929" y="2241164"/>
            <a:ext cx="5181509" cy="0"/>
          </a:xfrm>
          <a:prstGeom prst="line">
            <a:avLst/>
          </a:prstGeom>
        </p:spPr>
        <p:style>
          <a:lnRef idx="3">
            <a:schemeClr val="accent2"/>
          </a:lnRef>
          <a:fillRef idx="0">
            <a:schemeClr val="accent2"/>
          </a:fillRef>
          <a:effectRef idx="2">
            <a:schemeClr val="accent2"/>
          </a:effectRef>
          <a:fontRef idx="minor">
            <a:schemeClr val="tx1"/>
          </a:fontRef>
        </p:style>
      </p:cxnSp>
      <p:pic>
        <p:nvPicPr>
          <p:cNvPr id="3" name="Audio 2">
            <a:hlinkClick r:id="" action="ppaction://media"/>
            <a:extLst>
              <a:ext uri="{FF2B5EF4-FFF2-40B4-BE49-F238E27FC236}">
                <a16:creationId xmlns:a16="http://schemas.microsoft.com/office/drawing/2014/main" id="{62EB4775-C069-4199-A432-0B1E91A1822B}"/>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11366500" y="6032500"/>
            <a:ext cx="609600" cy="609600"/>
          </a:xfrm>
          <a:prstGeom prst="rect">
            <a:avLst/>
          </a:prstGeom>
        </p:spPr>
      </p:pic>
    </p:spTree>
    <p:extLst>
      <p:ext uri="{BB962C8B-B14F-4D97-AF65-F5344CB8AC3E}">
        <p14:creationId xmlns:p14="http://schemas.microsoft.com/office/powerpoint/2010/main" val="419840364"/>
      </p:ext>
    </p:extLst>
  </p:cSld>
  <p:clrMapOvr>
    <a:masterClrMapping/>
  </p:clrMapOvr>
  <mc:AlternateContent xmlns:mc="http://schemas.openxmlformats.org/markup-compatibility/2006" xmlns:p14="http://schemas.microsoft.com/office/powerpoint/2010/main">
    <mc:Choice Requires="p14">
      <p:transition spd="slow" p14:dur="2000" advTm="54003"/>
    </mc:Choice>
    <mc:Fallback xmlns="">
      <p:transition spd="slow" advTm="5400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57385F-1011-4DAC-ADF8-95244C846F16}"/>
              </a:ext>
            </a:extLst>
          </p:cNvPr>
          <p:cNvSpPr>
            <a:spLocks noGrp="1"/>
          </p:cNvSpPr>
          <p:nvPr>
            <p:ph type="title"/>
          </p:nvPr>
        </p:nvSpPr>
        <p:spPr>
          <a:xfrm>
            <a:off x="648929" y="730926"/>
            <a:ext cx="5181510" cy="1671569"/>
          </a:xfrm>
        </p:spPr>
        <p:txBody>
          <a:bodyPr>
            <a:normAutofit/>
          </a:bodyPr>
          <a:lstStyle/>
          <a:p>
            <a:pPr algn="ctr"/>
            <a:r>
              <a:rPr lang="en-US" sz="3000" dirty="0"/>
              <a:t>Conclusion</a:t>
            </a:r>
            <a:endParaRPr lang="en-US" sz="3000" i="1" dirty="0"/>
          </a:p>
        </p:txBody>
      </p:sp>
      <p:pic>
        <p:nvPicPr>
          <p:cNvPr id="27" name="Image 2">
            <a:extLst>
              <a:ext uri="{FF2B5EF4-FFF2-40B4-BE49-F238E27FC236}">
                <a16:creationId xmlns:a16="http://schemas.microsoft.com/office/drawing/2014/main" id="{E3E3961B-FE61-4956-BE82-98F8A36789C2}"/>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820" y="70990"/>
            <a:ext cx="2008505" cy="820420"/>
          </a:xfrm>
          <a:prstGeom prst="rect">
            <a:avLst/>
          </a:prstGeom>
          <a:noFill/>
          <a:ln>
            <a:noFill/>
          </a:ln>
        </p:spPr>
      </p:pic>
      <p:pic>
        <p:nvPicPr>
          <p:cNvPr id="28" name="Picture 27">
            <a:extLst>
              <a:ext uri="{FF2B5EF4-FFF2-40B4-BE49-F238E27FC236}">
                <a16:creationId xmlns:a16="http://schemas.microsoft.com/office/drawing/2014/main" id="{C54BE64D-8A8D-4DA1-9065-250A983B66E5}"/>
              </a:ext>
            </a:extLst>
          </p:cNvPr>
          <p:cNvPicPr>
            <a:picLocks noChangeAspect="1"/>
          </p:cNvPicPr>
          <p:nvPr/>
        </p:nvPicPr>
        <p:blipFill>
          <a:blip r:embed="rId6"/>
          <a:stretch>
            <a:fillRect/>
          </a:stretch>
        </p:blipFill>
        <p:spPr>
          <a:xfrm>
            <a:off x="10537902" y="295042"/>
            <a:ext cx="1219200" cy="647700"/>
          </a:xfrm>
          <a:prstGeom prst="rect">
            <a:avLst/>
          </a:prstGeom>
        </p:spPr>
      </p:pic>
      <p:cxnSp>
        <p:nvCxnSpPr>
          <p:cNvPr id="34" name="Straight Connector 33">
            <a:extLst>
              <a:ext uri="{FF2B5EF4-FFF2-40B4-BE49-F238E27FC236}">
                <a16:creationId xmlns:a16="http://schemas.microsoft.com/office/drawing/2014/main" id="{73EF8E94-2393-4787-AE74-C93D312C2515}"/>
              </a:ext>
            </a:extLst>
          </p:cNvPr>
          <p:cNvCxnSpPr/>
          <p:nvPr/>
        </p:nvCxnSpPr>
        <p:spPr>
          <a:xfrm>
            <a:off x="648929" y="2020824"/>
            <a:ext cx="5181509" cy="0"/>
          </a:xfrm>
          <a:prstGeom prst="line">
            <a:avLst/>
          </a:prstGeom>
        </p:spPr>
        <p:style>
          <a:lnRef idx="3">
            <a:schemeClr val="accent2"/>
          </a:lnRef>
          <a:fillRef idx="0">
            <a:schemeClr val="accent2"/>
          </a:fillRef>
          <a:effectRef idx="2">
            <a:schemeClr val="accent2"/>
          </a:effectRef>
          <a:fontRef idx="minor">
            <a:schemeClr val="tx1"/>
          </a:fontRef>
        </p:style>
      </p:cxnSp>
      <p:sp>
        <p:nvSpPr>
          <p:cNvPr id="10" name="Content Placeholder 22">
            <a:extLst>
              <a:ext uri="{FF2B5EF4-FFF2-40B4-BE49-F238E27FC236}">
                <a16:creationId xmlns:a16="http://schemas.microsoft.com/office/drawing/2014/main" id="{4607125B-955A-43E6-8BC5-5295FFA7A1CD}"/>
              </a:ext>
            </a:extLst>
          </p:cNvPr>
          <p:cNvSpPr>
            <a:spLocks noGrp="1"/>
          </p:cNvSpPr>
          <p:nvPr>
            <p:ph idx="1"/>
          </p:nvPr>
        </p:nvSpPr>
        <p:spPr>
          <a:xfrm>
            <a:off x="648930" y="2406650"/>
            <a:ext cx="5181508" cy="3722438"/>
          </a:xfrm>
        </p:spPr>
        <p:txBody>
          <a:bodyPr>
            <a:normAutofit lnSpcReduction="10000"/>
          </a:bodyPr>
          <a:lstStyle/>
          <a:p>
            <a:r>
              <a:rPr lang="en-US" sz="2000" dirty="0"/>
              <a:t>Shape and Topology Optimization have both been demonstrated across multiple physics</a:t>
            </a:r>
          </a:p>
          <a:p>
            <a:r>
              <a:rPr lang="en-US" sz="2000" dirty="0"/>
              <a:t>The techniques have great potential in aiding engineers in their design decisions</a:t>
            </a:r>
          </a:p>
          <a:p>
            <a:r>
              <a:rPr lang="en-US" sz="2000" dirty="0"/>
              <a:t>You will need good underlying models before optimization is applied</a:t>
            </a:r>
          </a:p>
          <a:p>
            <a:r>
              <a:rPr lang="en-US" sz="2000" dirty="0"/>
              <a:t>Optimization is not meant to </a:t>
            </a:r>
            <a:r>
              <a:rPr lang="en-US" sz="2000" i="1" dirty="0"/>
              <a:t>replace</a:t>
            </a:r>
            <a:r>
              <a:rPr lang="en-US" sz="2000" dirty="0"/>
              <a:t> known engineering techniques but should rather be a </a:t>
            </a:r>
            <a:r>
              <a:rPr lang="en-US" sz="2000" i="1" dirty="0"/>
              <a:t>supplement;</a:t>
            </a:r>
            <a:r>
              <a:rPr lang="en-US" sz="2000" dirty="0"/>
              <a:t> a way to produce non-intuitive solutions</a:t>
            </a:r>
          </a:p>
          <a:p>
            <a:r>
              <a:rPr lang="en-US" sz="2000" dirty="0"/>
              <a:t>Manufacturability should always be considered</a:t>
            </a:r>
          </a:p>
          <a:p>
            <a:pPr marL="0" indent="0">
              <a:buNone/>
            </a:pPr>
            <a:endParaRPr lang="en-US" sz="2000" dirty="0"/>
          </a:p>
          <a:p>
            <a:pPr marL="0" indent="0">
              <a:buNone/>
            </a:pPr>
            <a:endParaRPr lang="en-US" sz="2000" dirty="0"/>
          </a:p>
        </p:txBody>
      </p:sp>
      <p:pic>
        <p:nvPicPr>
          <p:cNvPr id="3" name="Audio 2">
            <a:hlinkClick r:id="" action="ppaction://media"/>
            <a:extLst>
              <a:ext uri="{FF2B5EF4-FFF2-40B4-BE49-F238E27FC236}">
                <a16:creationId xmlns:a16="http://schemas.microsoft.com/office/drawing/2014/main" id="{D08936D1-F882-4CF8-BA16-99D9AA202B1E}"/>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366500" y="6032500"/>
            <a:ext cx="609600" cy="609600"/>
          </a:xfrm>
          <a:prstGeom prst="rect">
            <a:avLst/>
          </a:prstGeom>
        </p:spPr>
      </p:pic>
    </p:spTree>
    <p:extLst>
      <p:ext uri="{BB962C8B-B14F-4D97-AF65-F5344CB8AC3E}">
        <p14:creationId xmlns:p14="http://schemas.microsoft.com/office/powerpoint/2010/main" val="4250719703"/>
      </p:ext>
    </p:extLst>
  </p:cSld>
  <p:clrMapOvr>
    <a:masterClrMapping/>
  </p:clrMapOvr>
  <mc:AlternateContent xmlns:mc="http://schemas.openxmlformats.org/markup-compatibility/2006" xmlns:p14="http://schemas.microsoft.com/office/powerpoint/2010/main">
    <mc:Choice Requires="p14">
      <p:transition spd="slow" p14:dur="2000" advTm="35851"/>
    </mc:Choice>
    <mc:Fallback xmlns="">
      <p:transition spd="slow" advTm="3585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57385F-1011-4DAC-ADF8-95244C846F16}"/>
              </a:ext>
            </a:extLst>
          </p:cNvPr>
          <p:cNvSpPr>
            <a:spLocks noGrp="1"/>
          </p:cNvSpPr>
          <p:nvPr>
            <p:ph type="title"/>
          </p:nvPr>
        </p:nvSpPr>
        <p:spPr>
          <a:xfrm>
            <a:off x="648929" y="730926"/>
            <a:ext cx="5181510" cy="1671569"/>
          </a:xfrm>
        </p:spPr>
        <p:txBody>
          <a:bodyPr>
            <a:normAutofit/>
          </a:bodyPr>
          <a:lstStyle/>
          <a:p>
            <a:pPr algn="ctr"/>
            <a:r>
              <a:rPr lang="en-US" sz="3000" dirty="0"/>
              <a:t>Questions?</a:t>
            </a:r>
            <a:endParaRPr lang="en-US" sz="3000" i="1" dirty="0"/>
          </a:p>
        </p:txBody>
      </p:sp>
      <p:pic>
        <p:nvPicPr>
          <p:cNvPr id="27" name="Image 2">
            <a:extLst>
              <a:ext uri="{FF2B5EF4-FFF2-40B4-BE49-F238E27FC236}">
                <a16:creationId xmlns:a16="http://schemas.microsoft.com/office/drawing/2014/main" id="{E3E3961B-FE61-4956-BE82-98F8A36789C2}"/>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820" y="70990"/>
            <a:ext cx="2008505" cy="820420"/>
          </a:xfrm>
          <a:prstGeom prst="rect">
            <a:avLst/>
          </a:prstGeom>
          <a:noFill/>
          <a:ln>
            <a:noFill/>
          </a:ln>
        </p:spPr>
      </p:pic>
      <p:pic>
        <p:nvPicPr>
          <p:cNvPr id="28" name="Picture 27">
            <a:extLst>
              <a:ext uri="{FF2B5EF4-FFF2-40B4-BE49-F238E27FC236}">
                <a16:creationId xmlns:a16="http://schemas.microsoft.com/office/drawing/2014/main" id="{C54BE64D-8A8D-4DA1-9065-250A983B66E5}"/>
              </a:ext>
            </a:extLst>
          </p:cNvPr>
          <p:cNvPicPr>
            <a:picLocks noChangeAspect="1"/>
          </p:cNvPicPr>
          <p:nvPr/>
        </p:nvPicPr>
        <p:blipFill>
          <a:blip r:embed="rId6"/>
          <a:stretch>
            <a:fillRect/>
          </a:stretch>
        </p:blipFill>
        <p:spPr>
          <a:xfrm>
            <a:off x="10537902" y="295042"/>
            <a:ext cx="1219200" cy="647700"/>
          </a:xfrm>
          <a:prstGeom prst="rect">
            <a:avLst/>
          </a:prstGeom>
        </p:spPr>
      </p:pic>
      <p:cxnSp>
        <p:nvCxnSpPr>
          <p:cNvPr id="34" name="Straight Connector 33">
            <a:extLst>
              <a:ext uri="{FF2B5EF4-FFF2-40B4-BE49-F238E27FC236}">
                <a16:creationId xmlns:a16="http://schemas.microsoft.com/office/drawing/2014/main" id="{73EF8E94-2393-4787-AE74-C93D312C2515}"/>
              </a:ext>
            </a:extLst>
          </p:cNvPr>
          <p:cNvCxnSpPr/>
          <p:nvPr/>
        </p:nvCxnSpPr>
        <p:spPr>
          <a:xfrm>
            <a:off x="648929" y="2020824"/>
            <a:ext cx="5181509" cy="0"/>
          </a:xfrm>
          <a:prstGeom prst="line">
            <a:avLst/>
          </a:prstGeom>
        </p:spPr>
        <p:style>
          <a:lnRef idx="3">
            <a:schemeClr val="accent2"/>
          </a:lnRef>
          <a:fillRef idx="0">
            <a:schemeClr val="accent2"/>
          </a:fillRef>
          <a:effectRef idx="2">
            <a:schemeClr val="accent2"/>
          </a:effectRef>
          <a:fontRef idx="minor">
            <a:schemeClr val="tx1"/>
          </a:fontRef>
        </p:style>
      </p:cxnSp>
      <p:sp>
        <p:nvSpPr>
          <p:cNvPr id="6" name="Title 1">
            <a:extLst>
              <a:ext uri="{FF2B5EF4-FFF2-40B4-BE49-F238E27FC236}">
                <a16:creationId xmlns:a16="http://schemas.microsoft.com/office/drawing/2014/main" id="{C6313D84-C466-4074-97DF-EFC991A5CD30}"/>
              </a:ext>
            </a:extLst>
          </p:cNvPr>
          <p:cNvSpPr txBox="1">
            <a:spLocks/>
          </p:cNvSpPr>
          <p:nvPr/>
        </p:nvSpPr>
        <p:spPr>
          <a:xfrm>
            <a:off x="652244" y="734241"/>
            <a:ext cx="5181510" cy="356939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n-US" sz="3000" dirty="0"/>
          </a:p>
          <a:p>
            <a:pPr algn="ctr"/>
            <a:endParaRPr lang="en-US" sz="3000" dirty="0"/>
          </a:p>
          <a:p>
            <a:pPr algn="ctr"/>
            <a:endParaRPr lang="en-US" sz="3000" dirty="0"/>
          </a:p>
          <a:p>
            <a:pPr algn="ctr"/>
            <a:endParaRPr lang="en-US" sz="3000" dirty="0"/>
          </a:p>
          <a:p>
            <a:pPr algn="ctr"/>
            <a:r>
              <a:rPr lang="en-US" sz="3000" dirty="0">
                <a:hlinkClick r:id="rId7"/>
              </a:rPr>
              <a:t>rechristensen@gnresound.com</a:t>
            </a:r>
            <a:endParaRPr lang="en-US" sz="3000" dirty="0"/>
          </a:p>
          <a:p>
            <a:pPr algn="ctr"/>
            <a:endParaRPr lang="en-US" sz="3000" dirty="0"/>
          </a:p>
          <a:p>
            <a:pPr algn="ctr"/>
            <a:r>
              <a:rPr lang="en-US" sz="3000" i="1" dirty="0"/>
              <a:t>www.acculution.com</a:t>
            </a:r>
          </a:p>
        </p:txBody>
      </p:sp>
      <p:pic>
        <p:nvPicPr>
          <p:cNvPr id="3" name="Audio 2">
            <a:hlinkClick r:id="" action="ppaction://media"/>
            <a:extLst>
              <a:ext uri="{FF2B5EF4-FFF2-40B4-BE49-F238E27FC236}">
                <a16:creationId xmlns:a16="http://schemas.microsoft.com/office/drawing/2014/main" id="{2152068B-5116-4B66-9F7D-04AFAA4821A0}"/>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366500" y="6032500"/>
            <a:ext cx="609600" cy="609600"/>
          </a:xfrm>
          <a:prstGeom prst="rect">
            <a:avLst/>
          </a:prstGeom>
        </p:spPr>
      </p:pic>
    </p:spTree>
    <p:extLst>
      <p:ext uri="{BB962C8B-B14F-4D97-AF65-F5344CB8AC3E}">
        <p14:creationId xmlns:p14="http://schemas.microsoft.com/office/powerpoint/2010/main" val="2428248648"/>
      </p:ext>
    </p:extLst>
  </p:cSld>
  <p:clrMapOvr>
    <a:masterClrMapping/>
  </p:clrMapOvr>
  <mc:AlternateContent xmlns:mc="http://schemas.openxmlformats.org/markup-compatibility/2006" xmlns:p14="http://schemas.microsoft.com/office/powerpoint/2010/main">
    <mc:Choice Requires="p14">
      <p:transition spd="slow" p14:dur="2000" advTm="5030"/>
    </mc:Choice>
    <mc:Fallback xmlns="">
      <p:transition spd="slow" advTm="503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57385F-1011-4DAC-ADF8-95244C846F16}"/>
              </a:ext>
            </a:extLst>
          </p:cNvPr>
          <p:cNvSpPr>
            <a:spLocks noGrp="1"/>
          </p:cNvSpPr>
          <p:nvPr>
            <p:ph type="title"/>
          </p:nvPr>
        </p:nvSpPr>
        <p:spPr/>
        <p:txBody>
          <a:bodyPr/>
          <a:lstStyle/>
          <a:p>
            <a:pPr algn="ctr"/>
            <a:r>
              <a:rPr lang="en-US" dirty="0"/>
              <a:t>Introduction</a:t>
            </a:r>
          </a:p>
        </p:txBody>
      </p:sp>
      <p:pic>
        <p:nvPicPr>
          <p:cNvPr id="7" name="Image 2">
            <a:extLst>
              <a:ext uri="{FF2B5EF4-FFF2-40B4-BE49-F238E27FC236}">
                <a16:creationId xmlns:a16="http://schemas.microsoft.com/office/drawing/2014/main" id="{51BA85FD-4126-44DD-A4C8-4069F9E65229}"/>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820" y="70990"/>
            <a:ext cx="2008505" cy="820420"/>
          </a:xfrm>
          <a:prstGeom prst="rect">
            <a:avLst/>
          </a:prstGeom>
          <a:noFill/>
          <a:ln>
            <a:noFill/>
          </a:ln>
        </p:spPr>
      </p:pic>
      <p:pic>
        <p:nvPicPr>
          <p:cNvPr id="9" name="Picture 8">
            <a:extLst>
              <a:ext uri="{FF2B5EF4-FFF2-40B4-BE49-F238E27FC236}">
                <a16:creationId xmlns:a16="http://schemas.microsoft.com/office/drawing/2014/main" id="{E40F60FA-CA16-4A9F-A05F-27F055F1E574}"/>
              </a:ext>
            </a:extLst>
          </p:cNvPr>
          <p:cNvPicPr>
            <a:picLocks noChangeAspect="1"/>
          </p:cNvPicPr>
          <p:nvPr/>
        </p:nvPicPr>
        <p:blipFill>
          <a:blip r:embed="rId6"/>
          <a:stretch>
            <a:fillRect/>
          </a:stretch>
        </p:blipFill>
        <p:spPr>
          <a:xfrm>
            <a:off x="10537902" y="295042"/>
            <a:ext cx="1219200" cy="647700"/>
          </a:xfrm>
          <a:prstGeom prst="rect">
            <a:avLst/>
          </a:prstGeom>
        </p:spPr>
      </p:pic>
      <p:sp>
        <p:nvSpPr>
          <p:cNvPr id="11" name="Content Placeholder 22">
            <a:extLst>
              <a:ext uri="{FF2B5EF4-FFF2-40B4-BE49-F238E27FC236}">
                <a16:creationId xmlns:a16="http://schemas.microsoft.com/office/drawing/2014/main" id="{FCC41A73-4278-447B-B86C-4BC329D140B7}"/>
              </a:ext>
            </a:extLst>
          </p:cNvPr>
          <p:cNvSpPr>
            <a:spLocks noGrp="1"/>
          </p:cNvSpPr>
          <p:nvPr>
            <p:ph idx="1"/>
          </p:nvPr>
        </p:nvSpPr>
        <p:spPr>
          <a:xfrm>
            <a:off x="648930" y="2406650"/>
            <a:ext cx="5181508" cy="3722438"/>
          </a:xfrm>
        </p:spPr>
        <p:txBody>
          <a:bodyPr>
            <a:normAutofit/>
          </a:bodyPr>
          <a:lstStyle/>
          <a:p>
            <a:r>
              <a:rPr lang="en-US" sz="2000" dirty="0"/>
              <a:t>Optimization</a:t>
            </a:r>
          </a:p>
          <a:p>
            <a:pPr lvl="1"/>
            <a:r>
              <a:rPr lang="en-US" sz="1600" dirty="0"/>
              <a:t>Shape vs Topology Optimization</a:t>
            </a:r>
          </a:p>
          <a:p>
            <a:r>
              <a:rPr lang="en-US" sz="2000" dirty="0"/>
              <a:t>Examples</a:t>
            </a:r>
          </a:p>
          <a:p>
            <a:pPr lvl="1"/>
            <a:r>
              <a:rPr lang="en-US" sz="1400" dirty="0"/>
              <a:t>Compression Driver – </a:t>
            </a:r>
            <a:r>
              <a:rPr lang="en-US" sz="1400" i="1" dirty="0"/>
              <a:t>Acoustic Shape Optimization</a:t>
            </a:r>
          </a:p>
          <a:p>
            <a:pPr lvl="1"/>
            <a:r>
              <a:rPr lang="en-US" sz="1400" dirty="0"/>
              <a:t>Woofer Magnet System – </a:t>
            </a:r>
            <a:r>
              <a:rPr lang="en-US" sz="1400" i="1" dirty="0"/>
              <a:t>Magnetics Shape Optimization</a:t>
            </a:r>
          </a:p>
          <a:p>
            <a:pPr lvl="1"/>
            <a:r>
              <a:rPr lang="en-US" sz="1400" dirty="0"/>
              <a:t>Woofer Basket – </a:t>
            </a:r>
            <a:r>
              <a:rPr lang="en-US" sz="1400" i="1" dirty="0"/>
              <a:t>Solid Mechanics Topology Optimization</a:t>
            </a:r>
          </a:p>
          <a:p>
            <a:pPr lvl="1"/>
            <a:r>
              <a:rPr lang="en-US" sz="1400" dirty="0"/>
              <a:t>Woofer Basket – </a:t>
            </a:r>
            <a:r>
              <a:rPr lang="en-US" sz="1400" i="1" dirty="0"/>
              <a:t>Solid Mechanics Shape Optimization</a:t>
            </a:r>
          </a:p>
          <a:p>
            <a:pPr lvl="1"/>
            <a:r>
              <a:rPr lang="en-US" sz="1400" dirty="0"/>
              <a:t>Woofer – </a:t>
            </a:r>
            <a:r>
              <a:rPr lang="en-US" sz="1400" i="1" dirty="0"/>
              <a:t>Vibroacoustic Shape Optimization</a:t>
            </a:r>
          </a:p>
          <a:p>
            <a:pPr lvl="1"/>
            <a:r>
              <a:rPr lang="en-US" sz="1400" dirty="0"/>
              <a:t>Tweeter – </a:t>
            </a:r>
            <a:r>
              <a:rPr lang="en-US" sz="1400" i="1" dirty="0"/>
              <a:t>Acoustic Topology Optimization</a:t>
            </a:r>
          </a:p>
          <a:p>
            <a:pPr lvl="1"/>
            <a:r>
              <a:rPr lang="en-US" sz="1400" dirty="0"/>
              <a:t>Woofer – </a:t>
            </a:r>
            <a:r>
              <a:rPr lang="en-US" sz="1400" i="1" dirty="0"/>
              <a:t>Heat Conduction (Solid) Topology Optimization</a:t>
            </a:r>
          </a:p>
          <a:p>
            <a:r>
              <a:rPr lang="en-US" sz="1800" dirty="0"/>
              <a:t>Conclusion</a:t>
            </a:r>
          </a:p>
          <a:p>
            <a:r>
              <a:rPr lang="en-US" sz="1800" dirty="0"/>
              <a:t>Questions</a:t>
            </a:r>
          </a:p>
          <a:p>
            <a:endParaRPr lang="en-US" sz="1600" dirty="0"/>
          </a:p>
          <a:p>
            <a:endParaRPr lang="en-US" sz="1800" dirty="0">
              <a:effectLst/>
              <a:ea typeface="Times New Roman" panose="02020603050405020304" pitchFamily="18" charset="0"/>
              <a:cs typeface="Times New Roman" panose="02020603050405020304" pitchFamily="18" charset="0"/>
            </a:endParaRPr>
          </a:p>
          <a:p>
            <a:pPr marL="0" indent="0">
              <a:buNone/>
            </a:pPr>
            <a:endParaRPr lang="en-US" sz="2000" dirty="0"/>
          </a:p>
          <a:p>
            <a:pPr marL="0" indent="0">
              <a:buNone/>
            </a:pPr>
            <a:endParaRPr lang="en-US" sz="2000" dirty="0"/>
          </a:p>
        </p:txBody>
      </p:sp>
      <p:cxnSp>
        <p:nvCxnSpPr>
          <p:cNvPr id="56" name="Straight Connector 55">
            <a:extLst>
              <a:ext uri="{FF2B5EF4-FFF2-40B4-BE49-F238E27FC236}">
                <a16:creationId xmlns:a16="http://schemas.microsoft.com/office/drawing/2014/main" id="{668F680F-5380-43C2-B624-D02001DF4FD5}"/>
              </a:ext>
            </a:extLst>
          </p:cNvPr>
          <p:cNvCxnSpPr/>
          <p:nvPr/>
        </p:nvCxnSpPr>
        <p:spPr>
          <a:xfrm>
            <a:off x="648929" y="2241164"/>
            <a:ext cx="5181509" cy="0"/>
          </a:xfrm>
          <a:prstGeom prst="line">
            <a:avLst/>
          </a:prstGeom>
        </p:spPr>
        <p:style>
          <a:lnRef idx="3">
            <a:schemeClr val="accent2"/>
          </a:lnRef>
          <a:fillRef idx="0">
            <a:schemeClr val="accent2"/>
          </a:fillRef>
          <a:effectRef idx="2">
            <a:schemeClr val="accent2"/>
          </a:effectRef>
          <a:fontRef idx="minor">
            <a:schemeClr val="tx1"/>
          </a:fontRef>
        </p:style>
      </p:cxnSp>
      <p:pic>
        <p:nvPicPr>
          <p:cNvPr id="3" name="Picture 2">
            <a:extLst>
              <a:ext uri="{FF2B5EF4-FFF2-40B4-BE49-F238E27FC236}">
                <a16:creationId xmlns:a16="http://schemas.microsoft.com/office/drawing/2014/main" id="{6E9A8826-394D-4217-80C8-90FD1F0C0A71}"/>
              </a:ext>
            </a:extLst>
          </p:cNvPr>
          <p:cNvPicPr>
            <a:picLocks noChangeAspect="1"/>
          </p:cNvPicPr>
          <p:nvPr/>
        </p:nvPicPr>
        <p:blipFill>
          <a:blip r:embed="rId7"/>
          <a:stretch>
            <a:fillRect/>
          </a:stretch>
        </p:blipFill>
        <p:spPr>
          <a:xfrm>
            <a:off x="6482615" y="2570480"/>
            <a:ext cx="5568123" cy="2865727"/>
          </a:xfrm>
          <a:prstGeom prst="rect">
            <a:avLst/>
          </a:prstGeom>
        </p:spPr>
      </p:pic>
      <p:sp>
        <p:nvSpPr>
          <p:cNvPr id="10" name="Rectangle 9">
            <a:extLst>
              <a:ext uri="{FF2B5EF4-FFF2-40B4-BE49-F238E27FC236}">
                <a16:creationId xmlns:a16="http://schemas.microsoft.com/office/drawing/2014/main" id="{00F680C5-E455-4802-89DD-F31F52536160}"/>
              </a:ext>
            </a:extLst>
          </p:cNvPr>
          <p:cNvSpPr/>
          <p:nvPr/>
        </p:nvSpPr>
        <p:spPr>
          <a:xfrm>
            <a:off x="6482615" y="2406650"/>
            <a:ext cx="5598067" cy="3161030"/>
          </a:xfrm>
          <a:prstGeom prst="rect">
            <a:avLst/>
          </a:prstGeom>
          <a:no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cxnSp>
        <p:nvCxnSpPr>
          <p:cNvPr id="14" name="Straight Connector 13">
            <a:extLst>
              <a:ext uri="{FF2B5EF4-FFF2-40B4-BE49-F238E27FC236}">
                <a16:creationId xmlns:a16="http://schemas.microsoft.com/office/drawing/2014/main" id="{3D32FF31-6351-4EC5-8FE8-79483C2146EA}"/>
              </a:ext>
            </a:extLst>
          </p:cNvPr>
          <p:cNvCxnSpPr>
            <a:cxnSpLocks/>
          </p:cNvCxnSpPr>
          <p:nvPr/>
        </p:nvCxnSpPr>
        <p:spPr>
          <a:xfrm>
            <a:off x="5476240" y="3820160"/>
            <a:ext cx="1006375" cy="0"/>
          </a:xfrm>
          <a:prstGeom prst="line">
            <a:avLst/>
          </a:prstGeom>
        </p:spPr>
        <p:style>
          <a:lnRef idx="1">
            <a:schemeClr val="accent1"/>
          </a:lnRef>
          <a:fillRef idx="0">
            <a:schemeClr val="accent1"/>
          </a:fillRef>
          <a:effectRef idx="0">
            <a:schemeClr val="accent1"/>
          </a:effectRef>
          <a:fontRef idx="minor">
            <a:schemeClr val="tx1"/>
          </a:fontRef>
        </p:style>
      </p:cxnSp>
      <p:pic>
        <p:nvPicPr>
          <p:cNvPr id="29" name="Audio 28">
            <a:hlinkClick r:id="" action="ppaction://media"/>
            <a:extLst>
              <a:ext uri="{FF2B5EF4-FFF2-40B4-BE49-F238E27FC236}">
                <a16:creationId xmlns:a16="http://schemas.microsoft.com/office/drawing/2014/main" id="{52F1CA35-5220-410D-82C6-3283126FD569}"/>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366500" y="6032500"/>
            <a:ext cx="609600" cy="609600"/>
          </a:xfrm>
          <a:prstGeom prst="rect">
            <a:avLst/>
          </a:prstGeom>
        </p:spPr>
      </p:pic>
    </p:spTree>
    <p:extLst>
      <p:ext uri="{BB962C8B-B14F-4D97-AF65-F5344CB8AC3E}">
        <p14:creationId xmlns:p14="http://schemas.microsoft.com/office/powerpoint/2010/main" val="1276982599"/>
      </p:ext>
    </p:extLst>
  </p:cSld>
  <p:clrMapOvr>
    <a:masterClrMapping/>
  </p:clrMapOvr>
  <mc:AlternateContent xmlns:mc="http://schemas.openxmlformats.org/markup-compatibility/2006" xmlns:p14="http://schemas.microsoft.com/office/powerpoint/2010/main">
    <mc:Choice Requires="p14">
      <p:transition spd="slow" p14:dur="2000" advTm="37583"/>
    </mc:Choice>
    <mc:Fallback xmlns="">
      <p:transition spd="slow" advTm="3758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9"/>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40">
            <a:extLst>
              <a:ext uri="{FF2B5EF4-FFF2-40B4-BE49-F238E27FC236}">
                <a16:creationId xmlns:a16="http://schemas.microsoft.com/office/drawing/2014/main" id="{5C0A1A20-8B1F-4FFF-8CFB-BDB4EB7B4640}"/>
              </a:ext>
            </a:extLst>
          </p:cNvPr>
          <p:cNvSpPr/>
          <p:nvPr/>
        </p:nvSpPr>
        <p:spPr>
          <a:xfrm>
            <a:off x="6654800" y="4995563"/>
            <a:ext cx="1718945" cy="57591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da-DK"/>
          </a:p>
        </p:txBody>
      </p:sp>
      <p:sp>
        <p:nvSpPr>
          <p:cNvPr id="2" name="Title 1">
            <a:extLst>
              <a:ext uri="{FF2B5EF4-FFF2-40B4-BE49-F238E27FC236}">
                <a16:creationId xmlns:a16="http://schemas.microsoft.com/office/drawing/2014/main" id="{7F57385F-1011-4DAC-ADF8-95244C846F16}"/>
              </a:ext>
            </a:extLst>
          </p:cNvPr>
          <p:cNvSpPr>
            <a:spLocks noGrp="1"/>
          </p:cNvSpPr>
          <p:nvPr>
            <p:ph type="title"/>
          </p:nvPr>
        </p:nvSpPr>
        <p:spPr/>
        <p:txBody>
          <a:bodyPr/>
          <a:lstStyle/>
          <a:p>
            <a:pPr algn="ctr"/>
            <a:r>
              <a:rPr lang="en-US" dirty="0"/>
              <a:t>Optimization</a:t>
            </a:r>
          </a:p>
        </p:txBody>
      </p:sp>
      <p:pic>
        <p:nvPicPr>
          <p:cNvPr id="7" name="Image 2">
            <a:extLst>
              <a:ext uri="{FF2B5EF4-FFF2-40B4-BE49-F238E27FC236}">
                <a16:creationId xmlns:a16="http://schemas.microsoft.com/office/drawing/2014/main" id="{51BA85FD-4126-44DD-A4C8-4069F9E65229}"/>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820" y="70990"/>
            <a:ext cx="2008505" cy="820420"/>
          </a:xfrm>
          <a:prstGeom prst="rect">
            <a:avLst/>
          </a:prstGeom>
          <a:noFill/>
          <a:ln>
            <a:noFill/>
          </a:ln>
        </p:spPr>
      </p:pic>
      <p:pic>
        <p:nvPicPr>
          <p:cNvPr id="9" name="Picture 8">
            <a:extLst>
              <a:ext uri="{FF2B5EF4-FFF2-40B4-BE49-F238E27FC236}">
                <a16:creationId xmlns:a16="http://schemas.microsoft.com/office/drawing/2014/main" id="{E40F60FA-CA16-4A9F-A05F-27F055F1E574}"/>
              </a:ext>
            </a:extLst>
          </p:cNvPr>
          <p:cNvPicPr>
            <a:picLocks noChangeAspect="1"/>
          </p:cNvPicPr>
          <p:nvPr/>
        </p:nvPicPr>
        <p:blipFill>
          <a:blip r:embed="rId6"/>
          <a:stretch>
            <a:fillRect/>
          </a:stretch>
        </p:blipFill>
        <p:spPr>
          <a:xfrm>
            <a:off x="10537902" y="295042"/>
            <a:ext cx="1219200" cy="647700"/>
          </a:xfrm>
          <a:prstGeom prst="rect">
            <a:avLst/>
          </a:prstGeom>
        </p:spPr>
      </p:pic>
      <mc:AlternateContent xmlns:mc="http://schemas.openxmlformats.org/markup-compatibility/2006" xmlns:a14="http://schemas.microsoft.com/office/drawing/2010/main">
        <mc:Choice Requires="a14">
          <p:sp>
            <p:nvSpPr>
              <p:cNvPr id="11" name="Content Placeholder 22">
                <a:extLst>
                  <a:ext uri="{FF2B5EF4-FFF2-40B4-BE49-F238E27FC236}">
                    <a16:creationId xmlns:a16="http://schemas.microsoft.com/office/drawing/2014/main" id="{FCC41A73-4278-447B-B86C-4BC329D140B7}"/>
                  </a:ext>
                </a:extLst>
              </p:cNvPr>
              <p:cNvSpPr>
                <a:spLocks noGrp="1"/>
              </p:cNvSpPr>
              <p:nvPr>
                <p:ph idx="1"/>
              </p:nvPr>
            </p:nvSpPr>
            <p:spPr>
              <a:xfrm>
                <a:off x="648930" y="2406650"/>
                <a:ext cx="5181508" cy="3722438"/>
              </a:xfrm>
            </p:spPr>
            <p:txBody>
              <a:bodyPr>
                <a:normAutofit/>
              </a:bodyPr>
              <a:lstStyle/>
              <a:p>
                <a:r>
                  <a:rPr lang="en-US" sz="2000" dirty="0"/>
                  <a:t>Set an objective function to be minimized</a:t>
                </a:r>
              </a:p>
              <a:p>
                <a:pPr marL="0" indent="0">
                  <a:buNone/>
                </a:pPr>
                <a:endParaRPr lang="en-US" sz="2000" i="1" dirty="0">
                  <a:effectLst/>
                  <a:latin typeface="Cambria Math" panose="02040503050406030204" pitchFamily="18" charset="0"/>
                </a:endParaRPr>
              </a:p>
              <a:p>
                <a:pPr marL="0" indent="0" algn="ctr">
                  <a:buNone/>
                </a:pPr>
                <a14:m>
                  <m:oMath xmlns:m="http://schemas.openxmlformats.org/officeDocument/2006/math">
                    <m:func>
                      <m:funcPr>
                        <m:ctrlPr>
                          <a:rPr lang="da-DK" sz="1200" i="1" smtClean="0">
                            <a:effectLst/>
                            <a:latin typeface="Cambria Math" panose="02040503050406030204" pitchFamily="18" charset="0"/>
                          </a:rPr>
                        </m:ctrlPr>
                      </m:funcPr>
                      <m:fName>
                        <m:limLow>
                          <m:limLowPr>
                            <m:ctrlPr>
                              <a:rPr lang="da-DK" sz="1200" i="1">
                                <a:effectLst/>
                                <a:latin typeface="Cambria Math" panose="02040503050406030204" pitchFamily="18" charset="0"/>
                              </a:rPr>
                            </m:ctrlPr>
                          </m:limLowPr>
                          <m:e>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min</m:t>
                            </m:r>
                            <m:r>
                              <a:rPr lang="en-US" sz="1800">
                                <a:effectLst/>
                                <a:latin typeface="Cambria Math" panose="02040503050406030204" pitchFamily="18" charset="0"/>
                                <a:ea typeface="Times New Roman" panose="02020603050405020304" pitchFamily="18" charset="0"/>
                                <a:cs typeface="Times New Roman" panose="02020603050405020304" pitchFamily="18" charset="0"/>
                              </a:rPr>
                              <m:t>:</m:t>
                            </m:r>
                          </m:e>
                          <m:lim>
                            <m:r>
                              <a:rPr lang="en-US" sz="1800" i="1">
                                <a:latin typeface="Cambria Math" panose="02040503050406030204" pitchFamily="18" charset="0"/>
                                <a:ea typeface="Times New Roman" panose="02020603050405020304" pitchFamily="18" charset="0"/>
                                <a:cs typeface="Times New Roman" panose="02020603050405020304" pitchFamily="18" charset="0"/>
                              </a:rPr>
                              <m:t>𝜉</m:t>
                            </m:r>
                          </m:lim>
                        </m:limLow>
                      </m:fName>
                      <m:e>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Φ</m:t>
                        </m:r>
                      </m:e>
                    </m:func>
                    <m:d>
                      <m:dPr>
                        <m:ctrlPr>
                          <a:rPr lang="da-DK" sz="1200" i="1">
                            <a:effectLst/>
                            <a:latin typeface="Cambria Math" panose="02040503050406030204" pitchFamily="18" charset="0"/>
                          </a:rPr>
                        </m:ctrlPr>
                      </m:d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𝑢</m:t>
                        </m:r>
                        <m:d>
                          <m:dPr>
                            <m:ctrlPr>
                              <a:rPr lang="da-DK" sz="1200" i="1">
                                <a:effectLst/>
                                <a:latin typeface="Cambria Math" panose="02040503050406030204" pitchFamily="18" charset="0"/>
                              </a:rPr>
                            </m:ctrlPr>
                          </m:d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𝜉</m:t>
                            </m:r>
                          </m:e>
                        </m:d>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𝜉</m:t>
                        </m:r>
                      </m:e>
                    </m:d>
                  </m:oMath>
                </a14:m>
                <a:r>
                  <a:rPr lang="en-US" sz="1800" dirty="0">
                    <a:effectLst/>
                    <a:latin typeface="Times New Roman" panose="02020603050405020304" pitchFamily="18" charset="0"/>
                    <a:ea typeface="Times New Roman" panose="02020603050405020304" pitchFamily="18" charset="0"/>
                  </a:rPr>
                  <a:t> </a:t>
                </a:r>
                <a:endParaRPr lang="en-US" sz="1600" dirty="0"/>
              </a:p>
              <a:p>
                <a:pPr lvl="1"/>
                <a:endParaRPr lang="en-US" sz="1600" dirty="0"/>
              </a:p>
              <a:p>
                <a:r>
                  <a:rPr lang="en-US" sz="2000" dirty="0"/>
                  <a:t>Set constraints (if any)</a:t>
                </a:r>
              </a:p>
              <a:p>
                <a:pPr marL="0" indent="0">
                  <a:buNone/>
                </a:pPr>
                <a:endParaRPr lang="en-US" sz="2000" dirty="0"/>
              </a:p>
              <a:p>
                <a:pPr marL="0" indent="0">
                  <a:buNone/>
                </a:pPr>
                <a14:m>
                  <m:oMathPara xmlns:m="http://schemas.openxmlformats.org/officeDocument/2006/math">
                    <m:oMathParaPr>
                      <m:jc m:val="centerGroup"/>
                    </m:oMathParaPr>
                    <m:oMath xmlns:m="http://schemas.openxmlformats.org/officeDocument/2006/math">
                      <m:sSub>
                        <m:sSubPr>
                          <m:ctrlPr>
                            <a:rPr lang="da-DK" sz="1800" i="1">
                              <a:effectLst/>
                              <a:latin typeface="Cambria Math" panose="02040503050406030204" pitchFamily="18" charset="0"/>
                              <a:ea typeface="Times New Roman" panose="02020603050405020304" pitchFamily="18" charset="0"/>
                            </a:rPr>
                          </m:ctrlPr>
                        </m:sSubPr>
                        <m:e>
                          <m:r>
                            <m:rPr>
                              <m:sty m:val="p"/>
                            </m:rPr>
                            <a:rPr lang="en-US" sz="1800">
                              <a:effectLst/>
                              <a:latin typeface="Cambria Math" panose="02040503050406030204" pitchFamily="18" charset="0"/>
                              <a:ea typeface="Times New Roman" panose="02020603050405020304" pitchFamily="18" charset="0"/>
                            </a:rPr>
                            <m:t>c</m:t>
                          </m:r>
                        </m:e>
                        <m:sub>
                          <m:r>
                            <m:rPr>
                              <m:sty m:val="p"/>
                            </m:rPr>
                            <a:rPr lang="en-US" sz="1800">
                              <a:effectLst/>
                              <a:latin typeface="Cambria Math" panose="02040503050406030204" pitchFamily="18" charset="0"/>
                              <a:ea typeface="Times New Roman" panose="02020603050405020304" pitchFamily="18" charset="0"/>
                            </a:rPr>
                            <m:t>i</m:t>
                          </m:r>
                        </m:sub>
                      </m:sSub>
                      <m:d>
                        <m:dPr>
                          <m:ctrlPr>
                            <a:rPr lang="da-DK" sz="1800" i="1">
                              <a:effectLst/>
                              <a:latin typeface="Cambria Math" panose="02040503050406030204" pitchFamily="18" charset="0"/>
                              <a:ea typeface="Times New Roman" panose="02020603050405020304" pitchFamily="18" charset="0"/>
                            </a:rPr>
                          </m:ctrlPr>
                        </m:dPr>
                        <m:e>
                          <m:r>
                            <m:rPr>
                              <m:sty m:val="p"/>
                            </m:rPr>
                            <a:rPr lang="en-US" sz="1800">
                              <a:effectLst/>
                              <a:latin typeface="Cambria Math" panose="02040503050406030204" pitchFamily="18" charset="0"/>
                              <a:ea typeface="Times New Roman" panose="02020603050405020304" pitchFamily="18" charset="0"/>
                            </a:rPr>
                            <m:t>u</m:t>
                          </m:r>
                          <m:d>
                            <m:dPr>
                              <m:ctrlPr>
                                <a:rPr lang="da-DK" sz="1800" i="1">
                                  <a:effectLst/>
                                  <a:latin typeface="Cambria Math" panose="02040503050406030204" pitchFamily="18" charset="0"/>
                                  <a:ea typeface="Times New Roman" panose="02020603050405020304" pitchFamily="18" charset="0"/>
                                </a:rPr>
                              </m:ctrlPr>
                            </m:dPr>
                            <m:e>
                              <m:r>
                                <a:rPr lang="en-US" sz="1800" i="1">
                                  <a:effectLst/>
                                  <a:latin typeface="Cambria Math" panose="02040503050406030204" pitchFamily="18" charset="0"/>
                                  <a:ea typeface="Times New Roman" panose="02020603050405020304" pitchFamily="18" charset="0"/>
                                </a:rPr>
                                <m:t>𝜉</m:t>
                              </m:r>
                            </m:e>
                          </m:d>
                          <m:r>
                            <a:rPr lang="en-US" sz="1800" i="1">
                              <a:effectLst/>
                              <a:latin typeface="Cambria Math" panose="02040503050406030204" pitchFamily="18" charset="0"/>
                              <a:ea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rPr>
                            <m:t>𝜉</m:t>
                          </m:r>
                        </m:e>
                      </m:d>
                      <m:r>
                        <a:rPr lang="en-US" sz="1800">
                          <a:effectLst/>
                          <a:latin typeface="Cambria Math" panose="02040503050406030204" pitchFamily="18" charset="0"/>
                          <a:ea typeface="Times New Roman" panose="02020603050405020304" pitchFamily="18" charset="0"/>
                        </a:rPr>
                        <m:t>≤0</m:t>
                      </m:r>
                      <m:r>
                        <a:rPr lang="en-US" sz="1800" i="1">
                          <a:effectLst/>
                          <a:latin typeface="Cambria Math" panose="02040503050406030204" pitchFamily="18" charset="0"/>
                          <a:ea typeface="Times New Roman" panose="02020603050405020304" pitchFamily="18" charset="0"/>
                        </a:rPr>
                        <m:t>,  </m:t>
                      </m:r>
                      <m:r>
                        <a:rPr lang="en-US" sz="1800" i="1">
                          <a:effectLst/>
                          <a:latin typeface="Cambria Math" panose="02040503050406030204" pitchFamily="18" charset="0"/>
                          <a:ea typeface="Times New Roman" panose="02020603050405020304" pitchFamily="18" charset="0"/>
                        </a:rPr>
                        <m:t>𝑖</m:t>
                      </m:r>
                      <m:r>
                        <a:rPr lang="en-US" sz="1800" i="1">
                          <a:effectLst/>
                          <a:latin typeface="Cambria Math" panose="02040503050406030204" pitchFamily="18" charset="0"/>
                          <a:ea typeface="Times New Roman" panose="02020603050405020304" pitchFamily="18" charset="0"/>
                        </a:rPr>
                        <m:t>∈{1,2,…}</m:t>
                      </m:r>
                    </m:oMath>
                  </m:oMathPara>
                </a14:m>
                <a:endParaRPr lang="da-DK" sz="1800" dirty="0">
                  <a:effectLst/>
                  <a:latin typeface="Times New Roman" panose="02020603050405020304" pitchFamily="18" charset="0"/>
                  <a:ea typeface="Times New Roman" panose="02020603050405020304" pitchFamily="18" charset="0"/>
                </a:endParaRPr>
              </a:p>
              <a:p>
                <a:pPr marL="0" indent="0">
                  <a:buNone/>
                </a:pPr>
                <a:endParaRPr lang="en-US" sz="2000" dirty="0"/>
              </a:p>
              <a:p>
                <a:endParaRPr lang="en-US" sz="1600" dirty="0"/>
              </a:p>
              <a:p>
                <a:endParaRPr lang="en-US" sz="1800" dirty="0">
                  <a:effectLst/>
                  <a:ea typeface="Times New Roman" panose="02020603050405020304" pitchFamily="18" charset="0"/>
                  <a:cs typeface="Times New Roman" panose="02020603050405020304" pitchFamily="18" charset="0"/>
                </a:endParaRPr>
              </a:p>
              <a:p>
                <a:pPr marL="0" indent="0">
                  <a:buNone/>
                </a:pPr>
                <a:endParaRPr lang="en-US" sz="2000" dirty="0"/>
              </a:p>
              <a:p>
                <a:pPr marL="0" indent="0">
                  <a:buNone/>
                </a:pPr>
                <a:endParaRPr lang="en-US" sz="2000" dirty="0"/>
              </a:p>
            </p:txBody>
          </p:sp>
        </mc:Choice>
        <mc:Fallback xmlns="">
          <p:sp>
            <p:nvSpPr>
              <p:cNvPr id="11" name="Content Placeholder 22">
                <a:extLst>
                  <a:ext uri="{FF2B5EF4-FFF2-40B4-BE49-F238E27FC236}">
                    <a16:creationId xmlns:a16="http://schemas.microsoft.com/office/drawing/2014/main" id="{FCC41A73-4278-447B-B86C-4BC329D140B7}"/>
                  </a:ext>
                </a:extLst>
              </p:cNvPr>
              <p:cNvSpPr>
                <a:spLocks noGrp="1" noRot="1" noChangeAspect="1" noMove="1" noResize="1" noEditPoints="1" noAdjustHandles="1" noChangeArrowheads="1" noChangeShapeType="1" noTextEdit="1"/>
              </p:cNvSpPr>
              <p:nvPr>
                <p:ph idx="1"/>
              </p:nvPr>
            </p:nvSpPr>
            <p:spPr>
              <a:xfrm>
                <a:off x="648930" y="2406650"/>
                <a:ext cx="5181508" cy="3722438"/>
              </a:xfrm>
              <a:blipFill>
                <a:blip r:embed="rId7"/>
                <a:stretch>
                  <a:fillRect l="-1059" t="-1803"/>
                </a:stretch>
              </a:blipFill>
            </p:spPr>
            <p:txBody>
              <a:bodyPr/>
              <a:lstStyle/>
              <a:p>
                <a:r>
                  <a:rPr lang="da-DK">
                    <a:noFill/>
                  </a:rPr>
                  <a:t> </a:t>
                </a:r>
              </a:p>
            </p:txBody>
          </p:sp>
        </mc:Fallback>
      </mc:AlternateContent>
      <p:sp>
        <p:nvSpPr>
          <p:cNvPr id="12" name="Content Placeholder 22">
            <a:extLst>
              <a:ext uri="{FF2B5EF4-FFF2-40B4-BE49-F238E27FC236}">
                <a16:creationId xmlns:a16="http://schemas.microsoft.com/office/drawing/2014/main" id="{E1A1DC01-4716-415D-B474-310FC877D7C1}"/>
              </a:ext>
            </a:extLst>
          </p:cNvPr>
          <p:cNvSpPr txBox="1">
            <a:spLocks/>
          </p:cNvSpPr>
          <p:nvPr/>
        </p:nvSpPr>
        <p:spPr>
          <a:xfrm>
            <a:off x="6470891" y="2265293"/>
            <a:ext cx="5181508" cy="413992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u="sng" dirty="0"/>
              <a:t>Shape optimization</a:t>
            </a:r>
          </a:p>
          <a:p>
            <a:pPr marL="0" indent="0">
              <a:buNone/>
            </a:pPr>
            <a:endParaRPr lang="en-US" sz="1600" dirty="0"/>
          </a:p>
          <a:p>
            <a:pPr marL="0" indent="0">
              <a:buNone/>
            </a:pPr>
            <a:endParaRPr lang="en-US" sz="1600" dirty="0"/>
          </a:p>
          <a:p>
            <a:pPr marL="0" indent="0">
              <a:buNone/>
            </a:pPr>
            <a:endParaRPr lang="en-US" sz="1600" dirty="0"/>
          </a:p>
          <a:p>
            <a:pPr marL="0" indent="0">
              <a:buNone/>
            </a:pPr>
            <a:endParaRPr lang="en-US" sz="1600" dirty="0"/>
          </a:p>
          <a:p>
            <a:pPr marL="0" indent="0">
              <a:buNone/>
            </a:pPr>
            <a:endParaRPr lang="en-US" sz="1600" dirty="0"/>
          </a:p>
          <a:p>
            <a:pPr marL="0" indent="0">
              <a:buNone/>
            </a:pPr>
            <a:r>
              <a:rPr lang="en-US" sz="2000" u="sng" dirty="0"/>
              <a:t>Topology Optimization</a:t>
            </a:r>
          </a:p>
          <a:p>
            <a:pPr marL="0" indent="0">
              <a:buNone/>
            </a:pPr>
            <a:endParaRPr lang="en-US" sz="1600" dirty="0"/>
          </a:p>
          <a:p>
            <a:endParaRPr lang="en-US" sz="1800" dirty="0">
              <a:ea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sz="2000" dirty="0"/>
          </a:p>
          <a:p>
            <a:pPr marL="0" indent="0">
              <a:buFont typeface="Arial" panose="020B0604020202020204" pitchFamily="34" charset="0"/>
              <a:buNone/>
            </a:pPr>
            <a:endParaRPr lang="en-US" sz="2000" dirty="0"/>
          </a:p>
        </p:txBody>
      </p:sp>
      <p:sp>
        <p:nvSpPr>
          <p:cNvPr id="8" name="Arrow: Down 7">
            <a:extLst>
              <a:ext uri="{FF2B5EF4-FFF2-40B4-BE49-F238E27FC236}">
                <a16:creationId xmlns:a16="http://schemas.microsoft.com/office/drawing/2014/main" id="{D429C8D6-C343-4D02-AF84-ACF36F16FE57}"/>
              </a:ext>
            </a:extLst>
          </p:cNvPr>
          <p:cNvSpPr/>
          <p:nvPr/>
        </p:nvSpPr>
        <p:spPr>
          <a:xfrm rot="18320920">
            <a:off x="8628518" y="2967784"/>
            <a:ext cx="264665" cy="55246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Arrow: Down 14">
            <a:extLst>
              <a:ext uri="{FF2B5EF4-FFF2-40B4-BE49-F238E27FC236}">
                <a16:creationId xmlns:a16="http://schemas.microsoft.com/office/drawing/2014/main" id="{CDE66BB0-16F1-4BA0-81A1-A387B3CB6527}"/>
              </a:ext>
            </a:extLst>
          </p:cNvPr>
          <p:cNvSpPr/>
          <p:nvPr/>
        </p:nvSpPr>
        <p:spPr>
          <a:xfrm rot="18320920">
            <a:off x="8628517" y="5273448"/>
            <a:ext cx="264665" cy="55246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7" name="Straight Connector 16">
            <a:extLst>
              <a:ext uri="{FF2B5EF4-FFF2-40B4-BE49-F238E27FC236}">
                <a16:creationId xmlns:a16="http://schemas.microsoft.com/office/drawing/2014/main" id="{6985B11A-106B-4F41-8CD1-E0BB7C923989}"/>
              </a:ext>
            </a:extLst>
          </p:cNvPr>
          <p:cNvCxnSpPr/>
          <p:nvPr/>
        </p:nvCxnSpPr>
        <p:spPr>
          <a:xfrm>
            <a:off x="6654800" y="2755900"/>
            <a:ext cx="0" cy="596900"/>
          </a:xfrm>
          <a:prstGeom prst="line">
            <a:avLst/>
          </a:prstGeom>
        </p:spPr>
        <p:style>
          <a:lnRef idx="2">
            <a:schemeClr val="dk1"/>
          </a:lnRef>
          <a:fillRef idx="0">
            <a:schemeClr val="dk1"/>
          </a:fillRef>
          <a:effectRef idx="1">
            <a:schemeClr val="dk1"/>
          </a:effectRef>
          <a:fontRef idx="minor">
            <a:schemeClr val="tx1"/>
          </a:fontRef>
        </p:style>
      </p:cxnSp>
      <p:cxnSp>
        <p:nvCxnSpPr>
          <p:cNvPr id="18" name="Straight Connector 17">
            <a:extLst>
              <a:ext uri="{FF2B5EF4-FFF2-40B4-BE49-F238E27FC236}">
                <a16:creationId xmlns:a16="http://schemas.microsoft.com/office/drawing/2014/main" id="{58EE4632-9B50-4FFE-9EC8-FABA6F1CCFE6}"/>
              </a:ext>
            </a:extLst>
          </p:cNvPr>
          <p:cNvCxnSpPr>
            <a:cxnSpLocks/>
          </p:cNvCxnSpPr>
          <p:nvPr/>
        </p:nvCxnSpPr>
        <p:spPr>
          <a:xfrm>
            <a:off x="6648450" y="2755900"/>
            <a:ext cx="1719580" cy="0"/>
          </a:xfrm>
          <a:prstGeom prst="line">
            <a:avLst/>
          </a:prstGeom>
        </p:spPr>
        <p:style>
          <a:lnRef idx="2">
            <a:schemeClr val="dk1"/>
          </a:lnRef>
          <a:fillRef idx="0">
            <a:schemeClr val="dk1"/>
          </a:fillRef>
          <a:effectRef idx="1">
            <a:schemeClr val="dk1"/>
          </a:effectRef>
          <a:fontRef idx="minor">
            <a:schemeClr val="tx1"/>
          </a:fontRef>
        </p:style>
      </p:cxnSp>
      <p:cxnSp>
        <p:nvCxnSpPr>
          <p:cNvPr id="21" name="Straight Connector 20">
            <a:extLst>
              <a:ext uri="{FF2B5EF4-FFF2-40B4-BE49-F238E27FC236}">
                <a16:creationId xmlns:a16="http://schemas.microsoft.com/office/drawing/2014/main" id="{90F4D20B-8977-4B38-9598-F3F7199A1B94}"/>
              </a:ext>
            </a:extLst>
          </p:cNvPr>
          <p:cNvCxnSpPr/>
          <p:nvPr/>
        </p:nvCxnSpPr>
        <p:spPr>
          <a:xfrm>
            <a:off x="8362950" y="2755900"/>
            <a:ext cx="0" cy="596900"/>
          </a:xfrm>
          <a:prstGeom prst="line">
            <a:avLst/>
          </a:prstGeom>
        </p:spPr>
        <p:style>
          <a:lnRef idx="2">
            <a:schemeClr val="dk1"/>
          </a:lnRef>
          <a:fillRef idx="0">
            <a:schemeClr val="dk1"/>
          </a:fillRef>
          <a:effectRef idx="1">
            <a:schemeClr val="dk1"/>
          </a:effectRef>
          <a:fontRef idx="minor">
            <a:schemeClr val="tx1"/>
          </a:fontRef>
        </p:style>
      </p:cxnSp>
      <p:cxnSp>
        <p:nvCxnSpPr>
          <p:cNvPr id="22" name="Straight Connector 21">
            <a:extLst>
              <a:ext uri="{FF2B5EF4-FFF2-40B4-BE49-F238E27FC236}">
                <a16:creationId xmlns:a16="http://schemas.microsoft.com/office/drawing/2014/main" id="{CD880A96-A537-4671-BE60-F20FEA56FCFA}"/>
              </a:ext>
            </a:extLst>
          </p:cNvPr>
          <p:cNvCxnSpPr>
            <a:cxnSpLocks/>
          </p:cNvCxnSpPr>
          <p:nvPr/>
        </p:nvCxnSpPr>
        <p:spPr>
          <a:xfrm>
            <a:off x="6649085" y="3345815"/>
            <a:ext cx="1719580" cy="0"/>
          </a:xfrm>
          <a:prstGeom prst="line">
            <a:avLst/>
          </a:prstGeom>
        </p:spPr>
        <p:style>
          <a:lnRef idx="2">
            <a:schemeClr val="dk1"/>
          </a:lnRef>
          <a:fillRef idx="0">
            <a:schemeClr val="dk1"/>
          </a:fillRef>
          <a:effectRef idx="1">
            <a:schemeClr val="dk1"/>
          </a:effectRef>
          <a:fontRef idx="minor">
            <a:schemeClr val="tx1"/>
          </a:fontRef>
        </p:style>
      </p:cxnSp>
      <p:cxnSp>
        <p:nvCxnSpPr>
          <p:cNvPr id="23" name="Straight Connector 22">
            <a:extLst>
              <a:ext uri="{FF2B5EF4-FFF2-40B4-BE49-F238E27FC236}">
                <a16:creationId xmlns:a16="http://schemas.microsoft.com/office/drawing/2014/main" id="{2AF0D180-14E9-49B7-8514-A2621347C717}"/>
              </a:ext>
            </a:extLst>
          </p:cNvPr>
          <p:cNvCxnSpPr/>
          <p:nvPr/>
        </p:nvCxnSpPr>
        <p:spPr>
          <a:xfrm>
            <a:off x="9062720" y="3182620"/>
            <a:ext cx="0" cy="596900"/>
          </a:xfrm>
          <a:prstGeom prst="line">
            <a:avLst/>
          </a:prstGeom>
        </p:spPr>
        <p:style>
          <a:lnRef idx="2">
            <a:schemeClr val="dk1"/>
          </a:lnRef>
          <a:fillRef idx="0">
            <a:schemeClr val="dk1"/>
          </a:fillRef>
          <a:effectRef idx="1">
            <a:schemeClr val="dk1"/>
          </a:effectRef>
          <a:fontRef idx="minor">
            <a:schemeClr val="tx1"/>
          </a:fontRef>
        </p:style>
      </p:cxnSp>
      <p:cxnSp>
        <p:nvCxnSpPr>
          <p:cNvPr id="24" name="Straight Connector 23">
            <a:extLst>
              <a:ext uri="{FF2B5EF4-FFF2-40B4-BE49-F238E27FC236}">
                <a16:creationId xmlns:a16="http://schemas.microsoft.com/office/drawing/2014/main" id="{4E9FD07D-1678-4674-A067-7AE1696EA45E}"/>
              </a:ext>
            </a:extLst>
          </p:cNvPr>
          <p:cNvCxnSpPr>
            <a:cxnSpLocks/>
          </p:cNvCxnSpPr>
          <p:nvPr/>
        </p:nvCxnSpPr>
        <p:spPr>
          <a:xfrm>
            <a:off x="9056370" y="3182620"/>
            <a:ext cx="1699737" cy="0"/>
          </a:xfrm>
          <a:prstGeom prst="line">
            <a:avLst/>
          </a:prstGeom>
        </p:spPr>
        <p:style>
          <a:lnRef idx="2">
            <a:schemeClr val="dk1"/>
          </a:lnRef>
          <a:fillRef idx="0">
            <a:schemeClr val="dk1"/>
          </a:fillRef>
          <a:effectRef idx="1">
            <a:schemeClr val="dk1"/>
          </a:effectRef>
          <a:fontRef idx="minor">
            <a:schemeClr val="tx1"/>
          </a:fontRef>
        </p:style>
      </p:cxnSp>
      <p:cxnSp>
        <p:nvCxnSpPr>
          <p:cNvPr id="25" name="Straight Connector 24">
            <a:extLst>
              <a:ext uri="{FF2B5EF4-FFF2-40B4-BE49-F238E27FC236}">
                <a16:creationId xmlns:a16="http://schemas.microsoft.com/office/drawing/2014/main" id="{FD12C23C-9DAE-4933-A09C-66F4F8C5A8D6}"/>
              </a:ext>
            </a:extLst>
          </p:cNvPr>
          <p:cNvCxnSpPr>
            <a:cxnSpLocks/>
          </p:cNvCxnSpPr>
          <p:nvPr/>
        </p:nvCxnSpPr>
        <p:spPr>
          <a:xfrm>
            <a:off x="10756107" y="3182620"/>
            <a:ext cx="0" cy="309086"/>
          </a:xfrm>
          <a:prstGeom prst="line">
            <a:avLst/>
          </a:prstGeom>
        </p:spPr>
        <p:style>
          <a:lnRef idx="2">
            <a:schemeClr val="dk1"/>
          </a:lnRef>
          <a:fillRef idx="0">
            <a:schemeClr val="dk1"/>
          </a:fillRef>
          <a:effectRef idx="1">
            <a:schemeClr val="dk1"/>
          </a:effectRef>
          <a:fontRef idx="minor">
            <a:schemeClr val="tx1"/>
          </a:fontRef>
        </p:style>
      </p:cxnSp>
      <p:sp>
        <p:nvSpPr>
          <p:cNvPr id="30" name="Arc 29">
            <a:extLst>
              <a:ext uri="{FF2B5EF4-FFF2-40B4-BE49-F238E27FC236}">
                <a16:creationId xmlns:a16="http://schemas.microsoft.com/office/drawing/2014/main" id="{D6231C3C-BCB5-40AE-AD9D-49F1D9395A3C}"/>
              </a:ext>
            </a:extLst>
          </p:cNvPr>
          <p:cNvSpPr/>
          <p:nvPr/>
        </p:nvSpPr>
        <p:spPr>
          <a:xfrm>
            <a:off x="8772532" y="3302421"/>
            <a:ext cx="2032530" cy="554009"/>
          </a:xfrm>
          <a:prstGeom prst="arc">
            <a:avLst>
              <a:gd name="adj1" fmla="val 21298526"/>
              <a:gd name="adj2" fmla="val 9917336"/>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da-DK"/>
          </a:p>
        </p:txBody>
      </p:sp>
      <p:cxnSp>
        <p:nvCxnSpPr>
          <p:cNvPr id="37" name="Straight Connector 36">
            <a:extLst>
              <a:ext uri="{FF2B5EF4-FFF2-40B4-BE49-F238E27FC236}">
                <a16:creationId xmlns:a16="http://schemas.microsoft.com/office/drawing/2014/main" id="{5D6E96DB-52C9-4879-9567-81C6A5C4AA7A}"/>
              </a:ext>
            </a:extLst>
          </p:cNvPr>
          <p:cNvCxnSpPr/>
          <p:nvPr/>
        </p:nvCxnSpPr>
        <p:spPr>
          <a:xfrm>
            <a:off x="6660515" y="4988560"/>
            <a:ext cx="0" cy="596900"/>
          </a:xfrm>
          <a:prstGeom prst="line">
            <a:avLst/>
          </a:prstGeom>
        </p:spPr>
        <p:style>
          <a:lnRef idx="2">
            <a:schemeClr val="dk1"/>
          </a:lnRef>
          <a:fillRef idx="0">
            <a:schemeClr val="dk1"/>
          </a:fillRef>
          <a:effectRef idx="1">
            <a:schemeClr val="dk1"/>
          </a:effectRef>
          <a:fontRef idx="minor">
            <a:schemeClr val="tx1"/>
          </a:fontRef>
        </p:style>
      </p:cxnSp>
      <p:cxnSp>
        <p:nvCxnSpPr>
          <p:cNvPr id="38" name="Straight Connector 37">
            <a:extLst>
              <a:ext uri="{FF2B5EF4-FFF2-40B4-BE49-F238E27FC236}">
                <a16:creationId xmlns:a16="http://schemas.microsoft.com/office/drawing/2014/main" id="{37FE54C8-A32C-442C-A859-F3FC1BD9ABAB}"/>
              </a:ext>
            </a:extLst>
          </p:cNvPr>
          <p:cNvCxnSpPr>
            <a:cxnSpLocks/>
          </p:cNvCxnSpPr>
          <p:nvPr/>
        </p:nvCxnSpPr>
        <p:spPr>
          <a:xfrm>
            <a:off x="6654165" y="4988560"/>
            <a:ext cx="1719580" cy="0"/>
          </a:xfrm>
          <a:prstGeom prst="line">
            <a:avLst/>
          </a:prstGeom>
        </p:spPr>
        <p:style>
          <a:lnRef idx="2">
            <a:schemeClr val="dk1"/>
          </a:lnRef>
          <a:fillRef idx="0">
            <a:schemeClr val="dk1"/>
          </a:fillRef>
          <a:effectRef idx="1">
            <a:schemeClr val="dk1"/>
          </a:effectRef>
          <a:fontRef idx="minor">
            <a:schemeClr val="tx1"/>
          </a:fontRef>
        </p:style>
      </p:cxnSp>
      <p:cxnSp>
        <p:nvCxnSpPr>
          <p:cNvPr id="39" name="Straight Connector 38">
            <a:extLst>
              <a:ext uri="{FF2B5EF4-FFF2-40B4-BE49-F238E27FC236}">
                <a16:creationId xmlns:a16="http://schemas.microsoft.com/office/drawing/2014/main" id="{899F2F87-73C4-436A-8DF3-DCA3C589B875}"/>
              </a:ext>
            </a:extLst>
          </p:cNvPr>
          <p:cNvCxnSpPr/>
          <p:nvPr/>
        </p:nvCxnSpPr>
        <p:spPr>
          <a:xfrm>
            <a:off x="8368665" y="4988560"/>
            <a:ext cx="0" cy="596900"/>
          </a:xfrm>
          <a:prstGeom prst="line">
            <a:avLst/>
          </a:prstGeom>
        </p:spPr>
        <p:style>
          <a:lnRef idx="2">
            <a:schemeClr val="dk1"/>
          </a:lnRef>
          <a:fillRef idx="0">
            <a:schemeClr val="dk1"/>
          </a:fillRef>
          <a:effectRef idx="1">
            <a:schemeClr val="dk1"/>
          </a:effectRef>
          <a:fontRef idx="minor">
            <a:schemeClr val="tx1"/>
          </a:fontRef>
        </p:style>
      </p:cxnSp>
      <p:cxnSp>
        <p:nvCxnSpPr>
          <p:cNvPr id="40" name="Straight Connector 39">
            <a:extLst>
              <a:ext uri="{FF2B5EF4-FFF2-40B4-BE49-F238E27FC236}">
                <a16:creationId xmlns:a16="http://schemas.microsoft.com/office/drawing/2014/main" id="{DED1B578-C631-41F1-A759-9C6CEA957131}"/>
              </a:ext>
            </a:extLst>
          </p:cNvPr>
          <p:cNvCxnSpPr>
            <a:cxnSpLocks/>
          </p:cNvCxnSpPr>
          <p:nvPr/>
        </p:nvCxnSpPr>
        <p:spPr>
          <a:xfrm>
            <a:off x="6654800" y="5578475"/>
            <a:ext cx="1719580" cy="0"/>
          </a:xfrm>
          <a:prstGeom prst="line">
            <a:avLst/>
          </a:prstGeom>
        </p:spPr>
        <p:style>
          <a:lnRef idx="2">
            <a:schemeClr val="dk1"/>
          </a:lnRef>
          <a:fillRef idx="0">
            <a:schemeClr val="dk1"/>
          </a:fillRef>
          <a:effectRef idx="1">
            <a:schemeClr val="dk1"/>
          </a:effectRef>
          <a:fontRef idx="minor">
            <a:schemeClr val="tx1"/>
          </a:fontRef>
        </p:style>
      </p:cxnSp>
      <p:cxnSp>
        <p:nvCxnSpPr>
          <p:cNvPr id="47" name="Straight Connector 46">
            <a:extLst>
              <a:ext uri="{FF2B5EF4-FFF2-40B4-BE49-F238E27FC236}">
                <a16:creationId xmlns:a16="http://schemas.microsoft.com/office/drawing/2014/main" id="{83686BB4-254F-4564-9AD7-95E3710A02C5}"/>
              </a:ext>
            </a:extLst>
          </p:cNvPr>
          <p:cNvCxnSpPr/>
          <p:nvPr/>
        </p:nvCxnSpPr>
        <p:spPr>
          <a:xfrm>
            <a:off x="9060815" y="5567680"/>
            <a:ext cx="0" cy="596900"/>
          </a:xfrm>
          <a:prstGeom prst="line">
            <a:avLst/>
          </a:prstGeom>
        </p:spPr>
        <p:style>
          <a:lnRef idx="2">
            <a:schemeClr val="dk1"/>
          </a:lnRef>
          <a:fillRef idx="0">
            <a:schemeClr val="dk1"/>
          </a:fillRef>
          <a:effectRef idx="1">
            <a:schemeClr val="dk1"/>
          </a:effectRef>
          <a:fontRef idx="minor">
            <a:schemeClr val="tx1"/>
          </a:fontRef>
        </p:style>
      </p:cxnSp>
      <p:cxnSp>
        <p:nvCxnSpPr>
          <p:cNvPr id="48" name="Straight Connector 47">
            <a:extLst>
              <a:ext uri="{FF2B5EF4-FFF2-40B4-BE49-F238E27FC236}">
                <a16:creationId xmlns:a16="http://schemas.microsoft.com/office/drawing/2014/main" id="{EDA71CA2-FA9C-446C-B87F-F8A6A0AF2B7B}"/>
              </a:ext>
            </a:extLst>
          </p:cNvPr>
          <p:cNvCxnSpPr>
            <a:cxnSpLocks/>
          </p:cNvCxnSpPr>
          <p:nvPr/>
        </p:nvCxnSpPr>
        <p:spPr>
          <a:xfrm>
            <a:off x="9054465" y="5567680"/>
            <a:ext cx="1719580" cy="0"/>
          </a:xfrm>
          <a:prstGeom prst="line">
            <a:avLst/>
          </a:prstGeom>
        </p:spPr>
        <p:style>
          <a:lnRef idx="2">
            <a:schemeClr val="dk1"/>
          </a:lnRef>
          <a:fillRef idx="0">
            <a:schemeClr val="dk1"/>
          </a:fillRef>
          <a:effectRef idx="1">
            <a:schemeClr val="dk1"/>
          </a:effectRef>
          <a:fontRef idx="minor">
            <a:schemeClr val="tx1"/>
          </a:fontRef>
        </p:style>
      </p:cxnSp>
      <p:cxnSp>
        <p:nvCxnSpPr>
          <p:cNvPr id="49" name="Straight Connector 48">
            <a:extLst>
              <a:ext uri="{FF2B5EF4-FFF2-40B4-BE49-F238E27FC236}">
                <a16:creationId xmlns:a16="http://schemas.microsoft.com/office/drawing/2014/main" id="{57007129-849D-455C-890B-53B1BA0EE8F3}"/>
              </a:ext>
            </a:extLst>
          </p:cNvPr>
          <p:cNvCxnSpPr/>
          <p:nvPr/>
        </p:nvCxnSpPr>
        <p:spPr>
          <a:xfrm>
            <a:off x="10768965" y="5567680"/>
            <a:ext cx="0" cy="596900"/>
          </a:xfrm>
          <a:prstGeom prst="line">
            <a:avLst/>
          </a:prstGeom>
        </p:spPr>
        <p:style>
          <a:lnRef idx="2">
            <a:schemeClr val="dk1"/>
          </a:lnRef>
          <a:fillRef idx="0">
            <a:schemeClr val="dk1"/>
          </a:fillRef>
          <a:effectRef idx="1">
            <a:schemeClr val="dk1"/>
          </a:effectRef>
          <a:fontRef idx="minor">
            <a:schemeClr val="tx1"/>
          </a:fontRef>
        </p:style>
      </p:cxnSp>
      <p:cxnSp>
        <p:nvCxnSpPr>
          <p:cNvPr id="50" name="Straight Connector 49">
            <a:extLst>
              <a:ext uri="{FF2B5EF4-FFF2-40B4-BE49-F238E27FC236}">
                <a16:creationId xmlns:a16="http://schemas.microsoft.com/office/drawing/2014/main" id="{91CDA906-CCE5-4AE6-A7D9-9E7850A3E576}"/>
              </a:ext>
            </a:extLst>
          </p:cNvPr>
          <p:cNvCxnSpPr>
            <a:cxnSpLocks/>
          </p:cNvCxnSpPr>
          <p:nvPr/>
        </p:nvCxnSpPr>
        <p:spPr>
          <a:xfrm>
            <a:off x="9055100" y="6157595"/>
            <a:ext cx="1719580" cy="0"/>
          </a:xfrm>
          <a:prstGeom prst="line">
            <a:avLst/>
          </a:prstGeom>
        </p:spPr>
        <p:style>
          <a:lnRef idx="2">
            <a:schemeClr val="dk1"/>
          </a:lnRef>
          <a:fillRef idx="0">
            <a:schemeClr val="dk1"/>
          </a:fillRef>
          <a:effectRef idx="1">
            <a:schemeClr val="dk1"/>
          </a:effectRef>
          <a:fontRef idx="minor">
            <a:schemeClr val="tx1"/>
          </a:fontRef>
        </p:style>
      </p:cxnSp>
      <p:sp>
        <p:nvSpPr>
          <p:cNvPr id="51" name="Rectangle 50">
            <a:extLst>
              <a:ext uri="{FF2B5EF4-FFF2-40B4-BE49-F238E27FC236}">
                <a16:creationId xmlns:a16="http://schemas.microsoft.com/office/drawing/2014/main" id="{4BE1AD2B-5816-4AD2-B6D2-40666E399BB7}"/>
              </a:ext>
            </a:extLst>
          </p:cNvPr>
          <p:cNvSpPr/>
          <p:nvPr/>
        </p:nvSpPr>
        <p:spPr>
          <a:xfrm>
            <a:off x="9056370" y="5567680"/>
            <a:ext cx="599928" cy="28573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a-DK"/>
          </a:p>
        </p:txBody>
      </p:sp>
      <p:sp>
        <p:nvSpPr>
          <p:cNvPr id="54" name="Isosceles Triangle 53">
            <a:extLst>
              <a:ext uri="{FF2B5EF4-FFF2-40B4-BE49-F238E27FC236}">
                <a16:creationId xmlns:a16="http://schemas.microsoft.com/office/drawing/2014/main" id="{B569FBC2-0FA9-419C-A317-B0F41097FE5D}"/>
              </a:ext>
            </a:extLst>
          </p:cNvPr>
          <p:cNvSpPr/>
          <p:nvPr/>
        </p:nvSpPr>
        <p:spPr>
          <a:xfrm>
            <a:off x="10067925" y="5839130"/>
            <a:ext cx="304782" cy="311161"/>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a-DK"/>
          </a:p>
        </p:txBody>
      </p:sp>
      <p:sp>
        <p:nvSpPr>
          <p:cNvPr id="55" name="Oval 54">
            <a:extLst>
              <a:ext uri="{FF2B5EF4-FFF2-40B4-BE49-F238E27FC236}">
                <a16:creationId xmlns:a16="http://schemas.microsoft.com/office/drawing/2014/main" id="{A52F6679-3FDE-4A27-9F2B-EB7AFE3EC204}"/>
              </a:ext>
            </a:extLst>
          </p:cNvPr>
          <p:cNvSpPr/>
          <p:nvPr/>
        </p:nvSpPr>
        <p:spPr>
          <a:xfrm>
            <a:off x="9762263" y="5708542"/>
            <a:ext cx="287949" cy="123823"/>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a-DK"/>
          </a:p>
        </p:txBody>
      </p:sp>
      <p:cxnSp>
        <p:nvCxnSpPr>
          <p:cNvPr id="56" name="Straight Connector 55">
            <a:extLst>
              <a:ext uri="{FF2B5EF4-FFF2-40B4-BE49-F238E27FC236}">
                <a16:creationId xmlns:a16="http://schemas.microsoft.com/office/drawing/2014/main" id="{668F680F-5380-43C2-B624-D02001DF4FD5}"/>
              </a:ext>
            </a:extLst>
          </p:cNvPr>
          <p:cNvCxnSpPr/>
          <p:nvPr/>
        </p:nvCxnSpPr>
        <p:spPr>
          <a:xfrm>
            <a:off x="648929" y="2241164"/>
            <a:ext cx="5181509" cy="0"/>
          </a:xfrm>
          <a:prstGeom prst="line">
            <a:avLst/>
          </a:prstGeom>
        </p:spPr>
        <p:style>
          <a:lnRef idx="3">
            <a:schemeClr val="accent2"/>
          </a:lnRef>
          <a:fillRef idx="0">
            <a:schemeClr val="accent2"/>
          </a:fillRef>
          <a:effectRef idx="2">
            <a:schemeClr val="accent2"/>
          </a:effectRef>
          <a:fontRef idx="minor">
            <a:schemeClr val="tx1"/>
          </a:fontRef>
        </p:style>
      </p:cxnSp>
      <p:pic>
        <p:nvPicPr>
          <p:cNvPr id="6" name="Audio 5">
            <a:hlinkClick r:id="" action="ppaction://media"/>
            <a:extLst>
              <a:ext uri="{FF2B5EF4-FFF2-40B4-BE49-F238E27FC236}">
                <a16:creationId xmlns:a16="http://schemas.microsoft.com/office/drawing/2014/main" id="{9B4886F4-C2FD-4212-9AB5-39031FB54CD1}"/>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366500" y="6032500"/>
            <a:ext cx="609600" cy="609600"/>
          </a:xfrm>
          <a:prstGeom prst="rect">
            <a:avLst/>
          </a:prstGeom>
        </p:spPr>
      </p:pic>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C806D1CD-2EA1-440A-AF4C-E559C8592714}"/>
                  </a:ext>
                </a:extLst>
              </p:cNvPr>
              <p:cNvSpPr txBox="1"/>
              <p:nvPr/>
            </p:nvSpPr>
            <p:spPr>
              <a:xfrm>
                <a:off x="6869093" y="5097263"/>
                <a:ext cx="1206423"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1800" i="1" smtClean="0">
                          <a:effectLst/>
                          <a:latin typeface="Cambria Math" panose="02040503050406030204" pitchFamily="18" charset="0"/>
                          <a:ea typeface="Times New Roman" panose="02020603050405020304" pitchFamily="18" charset="0"/>
                          <a:cs typeface="Times New Roman" panose="02020603050405020304" pitchFamily="18" charset="0"/>
                        </a:rPr>
                        <m:t>𝜉</m:t>
                      </m:r>
                      <m:r>
                        <a:rPr lang="da-DK" sz="1800" b="0" i="1" smtClean="0">
                          <a:effectLst/>
                          <a:latin typeface="Cambria Math" panose="02040503050406030204" pitchFamily="18" charset="0"/>
                          <a:ea typeface="Times New Roman" panose="02020603050405020304" pitchFamily="18" charset="0"/>
                          <a:cs typeface="Times New Roman" panose="02020603050405020304" pitchFamily="18" charset="0"/>
                        </a:rPr>
                        <m:t>=0.5</m:t>
                      </m:r>
                    </m:oMath>
                  </m:oMathPara>
                </a14:m>
                <a:endParaRPr lang="da-DK" dirty="0"/>
              </a:p>
            </p:txBody>
          </p:sp>
        </mc:Choice>
        <mc:Fallback xmlns="">
          <p:sp>
            <p:nvSpPr>
              <p:cNvPr id="32" name="TextBox 31">
                <a:extLst>
                  <a:ext uri="{FF2B5EF4-FFF2-40B4-BE49-F238E27FC236}">
                    <a16:creationId xmlns:a16="http://schemas.microsoft.com/office/drawing/2014/main" id="{C806D1CD-2EA1-440A-AF4C-E559C8592714}"/>
                  </a:ext>
                </a:extLst>
              </p:cNvPr>
              <p:cNvSpPr txBox="1">
                <a:spLocks noRot="1" noChangeAspect="1" noMove="1" noResize="1" noEditPoints="1" noAdjustHandles="1" noChangeArrowheads="1" noChangeShapeType="1" noTextEdit="1"/>
              </p:cNvSpPr>
              <p:nvPr/>
            </p:nvSpPr>
            <p:spPr>
              <a:xfrm>
                <a:off x="6869093" y="5097263"/>
                <a:ext cx="1206423" cy="369332"/>
              </a:xfrm>
              <a:prstGeom prst="rect">
                <a:avLst/>
              </a:prstGeom>
              <a:blipFill>
                <a:blip r:embed="rId9"/>
                <a:stretch>
                  <a:fillRect b="-13115"/>
                </a:stretch>
              </a:blipFill>
            </p:spPr>
            <p:txBody>
              <a:bodyPr/>
              <a:lstStyle/>
              <a:p>
                <a:r>
                  <a:rPr lang="da-DK">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D4844061-47B0-4305-9FBE-7ECB7BCE83EA}"/>
                  </a:ext>
                </a:extLst>
              </p:cNvPr>
              <p:cNvSpPr txBox="1"/>
              <p:nvPr/>
            </p:nvSpPr>
            <p:spPr>
              <a:xfrm>
                <a:off x="8785014" y="5526752"/>
                <a:ext cx="1206423"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1800" i="1" smtClean="0">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𝜉</m:t>
                      </m:r>
                      <m:r>
                        <a:rPr lang="da-DK" sz="1800" b="0" i="1" smtClean="0">
                          <a:solidFill>
                            <a:schemeClr val="bg1"/>
                          </a:solidFill>
                          <a:effectLst/>
                          <a:latin typeface="Cambria Math" panose="02040503050406030204" pitchFamily="18" charset="0"/>
                          <a:ea typeface="Times New Roman" panose="02020603050405020304" pitchFamily="18" charset="0"/>
                          <a:cs typeface="Times New Roman" panose="02020603050405020304" pitchFamily="18" charset="0"/>
                        </a:rPr>
                        <m:t>=1</m:t>
                      </m:r>
                    </m:oMath>
                  </m:oMathPara>
                </a14:m>
                <a:endParaRPr lang="da-DK" dirty="0">
                  <a:solidFill>
                    <a:schemeClr val="bg1"/>
                  </a:solidFill>
                </a:endParaRPr>
              </a:p>
            </p:txBody>
          </p:sp>
        </mc:Choice>
        <mc:Fallback xmlns="">
          <p:sp>
            <p:nvSpPr>
              <p:cNvPr id="4" name="TextBox 3">
                <a:extLst>
                  <a:ext uri="{FF2B5EF4-FFF2-40B4-BE49-F238E27FC236}">
                    <a16:creationId xmlns:a16="http://schemas.microsoft.com/office/drawing/2014/main" id="{D4844061-47B0-4305-9FBE-7ECB7BCE83EA}"/>
                  </a:ext>
                </a:extLst>
              </p:cNvPr>
              <p:cNvSpPr txBox="1">
                <a:spLocks noRot="1" noChangeAspect="1" noMove="1" noResize="1" noEditPoints="1" noAdjustHandles="1" noChangeArrowheads="1" noChangeShapeType="1" noTextEdit="1"/>
              </p:cNvSpPr>
              <p:nvPr/>
            </p:nvSpPr>
            <p:spPr>
              <a:xfrm>
                <a:off x="8785014" y="5526752"/>
                <a:ext cx="1206423" cy="369332"/>
              </a:xfrm>
              <a:prstGeom prst="rect">
                <a:avLst/>
              </a:prstGeom>
              <a:blipFill>
                <a:blip r:embed="rId10"/>
                <a:stretch>
                  <a:fillRect b="-13333"/>
                </a:stretch>
              </a:blipFill>
            </p:spPr>
            <p:txBody>
              <a:bodyPr/>
              <a:lstStyle/>
              <a:p>
                <a:r>
                  <a:rPr lang="da-DK">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132BC046-7C81-4567-A88D-A424F92BEE22}"/>
                  </a:ext>
                </a:extLst>
              </p:cNvPr>
              <p:cNvSpPr txBox="1"/>
              <p:nvPr/>
            </p:nvSpPr>
            <p:spPr>
              <a:xfrm>
                <a:off x="9872152" y="5493306"/>
                <a:ext cx="1206423"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1800" i="1" smtClean="0">
                          <a:effectLst/>
                          <a:latin typeface="Cambria Math" panose="02040503050406030204" pitchFamily="18" charset="0"/>
                          <a:ea typeface="Times New Roman" panose="02020603050405020304" pitchFamily="18" charset="0"/>
                          <a:cs typeface="Times New Roman" panose="02020603050405020304" pitchFamily="18" charset="0"/>
                        </a:rPr>
                        <m:t>𝜉</m:t>
                      </m:r>
                      <m:r>
                        <a:rPr lang="da-DK" sz="1800" b="0" i="1" smtClean="0">
                          <a:effectLst/>
                          <a:latin typeface="Cambria Math" panose="02040503050406030204" pitchFamily="18" charset="0"/>
                          <a:ea typeface="Times New Roman" panose="02020603050405020304" pitchFamily="18" charset="0"/>
                          <a:cs typeface="Times New Roman" panose="02020603050405020304" pitchFamily="18" charset="0"/>
                        </a:rPr>
                        <m:t>=0</m:t>
                      </m:r>
                    </m:oMath>
                  </m:oMathPara>
                </a14:m>
                <a:endParaRPr lang="da-DK" dirty="0"/>
              </a:p>
            </p:txBody>
          </p:sp>
        </mc:Choice>
        <mc:Fallback xmlns="">
          <p:sp>
            <p:nvSpPr>
              <p:cNvPr id="5" name="TextBox 4">
                <a:extLst>
                  <a:ext uri="{FF2B5EF4-FFF2-40B4-BE49-F238E27FC236}">
                    <a16:creationId xmlns:a16="http://schemas.microsoft.com/office/drawing/2014/main" id="{132BC046-7C81-4567-A88D-A424F92BEE22}"/>
                  </a:ext>
                </a:extLst>
              </p:cNvPr>
              <p:cNvSpPr txBox="1">
                <a:spLocks noRot="1" noChangeAspect="1" noMove="1" noResize="1" noEditPoints="1" noAdjustHandles="1" noChangeArrowheads="1" noChangeShapeType="1" noTextEdit="1"/>
              </p:cNvSpPr>
              <p:nvPr/>
            </p:nvSpPr>
            <p:spPr>
              <a:xfrm>
                <a:off x="9872152" y="5493306"/>
                <a:ext cx="1206423" cy="369332"/>
              </a:xfrm>
              <a:prstGeom prst="rect">
                <a:avLst/>
              </a:prstGeom>
              <a:blipFill>
                <a:blip r:embed="rId11"/>
                <a:stretch>
                  <a:fillRect b="-13115"/>
                </a:stretch>
              </a:blipFill>
            </p:spPr>
            <p:txBody>
              <a:bodyPr/>
              <a:lstStyle/>
              <a:p>
                <a:r>
                  <a:rPr lang="da-DK">
                    <a:noFill/>
                  </a:rPr>
                  <a:t> </a:t>
                </a:r>
              </a:p>
            </p:txBody>
          </p:sp>
        </mc:Fallback>
      </mc:AlternateContent>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7B5FF055-DF4B-4737-8A83-FC8F6313F7DD}"/>
                  </a:ext>
                </a:extLst>
              </p:cNvPr>
              <p:cNvSpPr txBox="1"/>
              <p:nvPr/>
            </p:nvSpPr>
            <p:spPr>
              <a:xfrm>
                <a:off x="8362950" y="3863734"/>
                <a:ext cx="3757929"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1800" i="1" smtClean="0">
                          <a:effectLst/>
                          <a:latin typeface="Cambria Math" panose="02040503050406030204" pitchFamily="18" charset="0"/>
                          <a:ea typeface="Times New Roman" panose="02020603050405020304" pitchFamily="18" charset="0"/>
                          <a:cs typeface="Times New Roman" panose="02020603050405020304" pitchFamily="18" charset="0"/>
                        </a:rPr>
                        <m:t>𝜉</m:t>
                      </m:r>
                      <m:r>
                        <a:rPr lang="da-DK" sz="1800" b="0" i="1" smtClean="0">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da-DK" sz="1800" b="0" i="1" smtClean="0">
                              <a:effectLst/>
                              <a:latin typeface="Cambria Math" panose="02040503050406030204" pitchFamily="18" charset="0"/>
                              <a:cs typeface="Times New Roman" panose="02020603050405020304" pitchFamily="18" charset="0"/>
                            </a:rPr>
                          </m:ctrlPr>
                        </m:sSubPr>
                        <m:e>
                          <m:r>
                            <a:rPr lang="da-DK" sz="1800" b="0" i="1" smtClean="0">
                              <a:effectLst/>
                              <a:latin typeface="Cambria Math" panose="02040503050406030204" pitchFamily="18" charset="0"/>
                              <a:ea typeface="Cambria Math" panose="02040503050406030204" pitchFamily="18" charset="0"/>
                              <a:cs typeface="Times New Roman" panose="02020603050405020304" pitchFamily="18" charset="0"/>
                            </a:rPr>
                            <m:t>𝛽</m:t>
                          </m:r>
                        </m:e>
                        <m:sub>
                          <m:r>
                            <a:rPr lang="da-DK" sz="1800" b="0" i="1" smtClean="0">
                              <a:effectLst/>
                              <a:latin typeface="Cambria Math" panose="02040503050406030204" pitchFamily="18" charset="0"/>
                              <a:cs typeface="Times New Roman" panose="02020603050405020304" pitchFamily="18" charset="0"/>
                            </a:rPr>
                            <m:t>11</m:t>
                          </m:r>
                        </m:sub>
                      </m:sSub>
                      <m:r>
                        <a:rPr lang="da-DK" sz="1800" b="0" i="1" smtClean="0">
                          <a:effectLst/>
                          <a:latin typeface="Cambria Math" panose="02040503050406030204" pitchFamily="18" charset="0"/>
                          <a:cs typeface="Times New Roman" panose="02020603050405020304" pitchFamily="18" charset="0"/>
                        </a:rPr>
                        <m:t>,</m:t>
                      </m:r>
                      <m:sSub>
                        <m:sSubPr>
                          <m:ctrlPr>
                            <a:rPr lang="da-DK" i="1">
                              <a:latin typeface="Cambria Math" panose="02040503050406030204" pitchFamily="18" charset="0"/>
                              <a:cs typeface="Times New Roman" panose="02020603050405020304" pitchFamily="18" charset="0"/>
                            </a:rPr>
                          </m:ctrlPr>
                        </m:sSubPr>
                        <m:e>
                          <m:r>
                            <a:rPr lang="da-DK" i="1">
                              <a:latin typeface="Cambria Math" panose="02040503050406030204" pitchFamily="18" charset="0"/>
                              <a:ea typeface="Cambria Math" panose="02040503050406030204" pitchFamily="18" charset="0"/>
                              <a:cs typeface="Times New Roman" panose="02020603050405020304" pitchFamily="18" charset="0"/>
                            </a:rPr>
                            <m:t>𝛽</m:t>
                          </m:r>
                        </m:e>
                        <m:sub>
                          <m:r>
                            <a:rPr lang="da-DK" b="0" i="1" smtClean="0">
                              <a:latin typeface="Cambria Math" panose="02040503050406030204" pitchFamily="18" charset="0"/>
                              <a:ea typeface="Cambria Math" panose="02040503050406030204" pitchFamily="18" charset="0"/>
                              <a:cs typeface="Times New Roman" panose="02020603050405020304" pitchFamily="18" charset="0"/>
                            </a:rPr>
                            <m:t>1</m:t>
                          </m:r>
                          <m:r>
                            <a:rPr lang="da-DK" b="0" i="1" smtClean="0">
                              <a:latin typeface="Cambria Math" panose="02040503050406030204" pitchFamily="18" charset="0"/>
                              <a:cs typeface="Times New Roman" panose="02020603050405020304" pitchFamily="18" charset="0"/>
                            </a:rPr>
                            <m:t>2</m:t>
                          </m:r>
                        </m:sub>
                      </m:sSub>
                      <m:r>
                        <a:rPr lang="da-DK" b="0" i="1" smtClean="0">
                          <a:latin typeface="Cambria Math" panose="02040503050406030204" pitchFamily="18" charset="0"/>
                          <a:cs typeface="Times New Roman" panose="02020603050405020304" pitchFamily="18" charset="0"/>
                        </a:rPr>
                        <m:t>,..,</m:t>
                      </m:r>
                      <m:sSub>
                        <m:sSubPr>
                          <m:ctrlPr>
                            <a:rPr lang="da-DK" i="1">
                              <a:latin typeface="Cambria Math" panose="02040503050406030204" pitchFamily="18" charset="0"/>
                              <a:cs typeface="Times New Roman" panose="02020603050405020304" pitchFamily="18" charset="0"/>
                            </a:rPr>
                          </m:ctrlPr>
                        </m:sSubPr>
                        <m:e>
                          <m:r>
                            <a:rPr lang="da-DK" i="1">
                              <a:latin typeface="Cambria Math" panose="02040503050406030204" pitchFamily="18" charset="0"/>
                              <a:ea typeface="Cambria Math" panose="02040503050406030204" pitchFamily="18" charset="0"/>
                              <a:cs typeface="Times New Roman" panose="02020603050405020304" pitchFamily="18" charset="0"/>
                            </a:rPr>
                            <m:t>𝛽</m:t>
                          </m:r>
                        </m:e>
                        <m:sub>
                          <m:r>
                            <a:rPr lang="da-DK" b="0" i="1" smtClean="0">
                              <a:latin typeface="Cambria Math" panose="02040503050406030204" pitchFamily="18" charset="0"/>
                              <a:ea typeface="Cambria Math" panose="02040503050406030204" pitchFamily="18" charset="0"/>
                              <a:cs typeface="Times New Roman" panose="02020603050405020304" pitchFamily="18" charset="0"/>
                            </a:rPr>
                            <m:t>21</m:t>
                          </m:r>
                        </m:sub>
                      </m:sSub>
                      <m:r>
                        <a:rPr lang="da-DK" b="0" i="1" smtClean="0">
                          <a:latin typeface="Cambria Math" panose="02040503050406030204" pitchFamily="18" charset="0"/>
                          <a:cs typeface="Times New Roman" panose="02020603050405020304" pitchFamily="18" charset="0"/>
                        </a:rPr>
                        <m:t>,</m:t>
                      </m:r>
                      <m:sSub>
                        <m:sSubPr>
                          <m:ctrlPr>
                            <a:rPr lang="da-DK" i="1">
                              <a:latin typeface="Cambria Math" panose="02040503050406030204" pitchFamily="18" charset="0"/>
                              <a:cs typeface="Times New Roman" panose="02020603050405020304" pitchFamily="18" charset="0"/>
                            </a:rPr>
                          </m:ctrlPr>
                        </m:sSubPr>
                        <m:e>
                          <m:r>
                            <a:rPr lang="da-DK" i="1">
                              <a:latin typeface="Cambria Math" panose="02040503050406030204" pitchFamily="18" charset="0"/>
                              <a:ea typeface="Cambria Math" panose="02040503050406030204" pitchFamily="18" charset="0"/>
                              <a:cs typeface="Times New Roman" panose="02020603050405020304" pitchFamily="18" charset="0"/>
                            </a:rPr>
                            <m:t>𝛽</m:t>
                          </m:r>
                        </m:e>
                        <m:sub>
                          <m:r>
                            <a:rPr lang="da-DK" b="0" i="1" smtClean="0">
                              <a:latin typeface="Cambria Math" panose="02040503050406030204" pitchFamily="18" charset="0"/>
                              <a:ea typeface="Cambria Math" panose="02040503050406030204" pitchFamily="18" charset="0"/>
                              <a:cs typeface="Times New Roman" panose="02020603050405020304" pitchFamily="18" charset="0"/>
                            </a:rPr>
                            <m:t>2</m:t>
                          </m:r>
                          <m:r>
                            <a:rPr lang="da-DK" i="1">
                              <a:latin typeface="Cambria Math" panose="02040503050406030204" pitchFamily="18" charset="0"/>
                              <a:cs typeface="Times New Roman" panose="02020603050405020304" pitchFamily="18" charset="0"/>
                            </a:rPr>
                            <m:t>2</m:t>
                          </m:r>
                        </m:sub>
                      </m:sSub>
                      <m:r>
                        <a:rPr lang="da-DK" b="0" i="1" smtClean="0">
                          <a:latin typeface="Cambria Math" panose="02040503050406030204" pitchFamily="18" charset="0"/>
                          <a:cs typeface="Times New Roman" panose="02020603050405020304" pitchFamily="18" charset="0"/>
                        </a:rPr>
                        <m:t>,…</m:t>
                      </m:r>
                      <m:sSub>
                        <m:sSubPr>
                          <m:ctrlPr>
                            <a:rPr lang="da-DK" i="1">
                              <a:latin typeface="Cambria Math" panose="02040503050406030204" pitchFamily="18" charset="0"/>
                              <a:cs typeface="Times New Roman" panose="02020603050405020304" pitchFamily="18" charset="0"/>
                            </a:rPr>
                          </m:ctrlPr>
                        </m:sSubPr>
                        <m:e>
                          <m:r>
                            <a:rPr lang="da-DK" i="1">
                              <a:latin typeface="Cambria Math" panose="02040503050406030204" pitchFamily="18" charset="0"/>
                              <a:ea typeface="Cambria Math" panose="02040503050406030204" pitchFamily="18" charset="0"/>
                              <a:cs typeface="Times New Roman" panose="02020603050405020304" pitchFamily="18" charset="0"/>
                            </a:rPr>
                            <m:t>𝛽</m:t>
                          </m:r>
                        </m:e>
                        <m:sub>
                          <m:r>
                            <a:rPr lang="da-DK" b="0" i="1" smtClean="0">
                              <a:latin typeface="Cambria Math" panose="02040503050406030204" pitchFamily="18" charset="0"/>
                              <a:ea typeface="Cambria Math" panose="02040503050406030204" pitchFamily="18" charset="0"/>
                              <a:cs typeface="Times New Roman" panose="02020603050405020304" pitchFamily="18" charset="0"/>
                            </a:rPr>
                            <m:t>𝑚𝑛</m:t>
                          </m:r>
                        </m:sub>
                      </m:sSub>
                      <m:r>
                        <a:rPr lang="da-DK" sz="1800" b="0" i="1" smtClean="0">
                          <a:effectLst/>
                          <a:latin typeface="Cambria Math" panose="02040503050406030204" pitchFamily="18" charset="0"/>
                          <a:ea typeface="Times New Roman" panose="02020603050405020304" pitchFamily="18" charset="0"/>
                          <a:cs typeface="Times New Roman" panose="02020603050405020304" pitchFamily="18" charset="0"/>
                        </a:rPr>
                        <m:t>]</m:t>
                      </m:r>
                    </m:oMath>
                  </m:oMathPara>
                </a14:m>
                <a:endParaRPr lang="da-DK" dirty="0"/>
              </a:p>
            </p:txBody>
          </p:sp>
        </mc:Choice>
        <mc:Fallback xmlns="">
          <p:sp>
            <p:nvSpPr>
              <p:cNvPr id="42" name="TextBox 41">
                <a:extLst>
                  <a:ext uri="{FF2B5EF4-FFF2-40B4-BE49-F238E27FC236}">
                    <a16:creationId xmlns:a16="http://schemas.microsoft.com/office/drawing/2014/main" id="{7B5FF055-DF4B-4737-8A83-FC8F6313F7DD}"/>
                  </a:ext>
                </a:extLst>
              </p:cNvPr>
              <p:cNvSpPr txBox="1">
                <a:spLocks noRot="1" noChangeAspect="1" noMove="1" noResize="1" noEditPoints="1" noAdjustHandles="1" noChangeArrowheads="1" noChangeShapeType="1" noTextEdit="1"/>
              </p:cNvSpPr>
              <p:nvPr/>
            </p:nvSpPr>
            <p:spPr>
              <a:xfrm>
                <a:off x="8362950" y="3863734"/>
                <a:ext cx="3757929" cy="369332"/>
              </a:xfrm>
              <a:prstGeom prst="rect">
                <a:avLst/>
              </a:prstGeom>
              <a:blipFill>
                <a:blip r:embed="rId12"/>
                <a:stretch>
                  <a:fillRect b="-16667"/>
                </a:stretch>
              </a:blipFill>
            </p:spPr>
            <p:txBody>
              <a:bodyPr/>
              <a:lstStyle/>
              <a:p>
                <a:r>
                  <a:rPr lang="da-DK">
                    <a:noFill/>
                  </a:rPr>
                  <a:t> </a:t>
                </a:r>
              </a:p>
            </p:txBody>
          </p:sp>
        </mc:Fallback>
      </mc:AlternateContent>
    </p:spTree>
    <p:extLst>
      <p:ext uri="{BB962C8B-B14F-4D97-AF65-F5344CB8AC3E}">
        <p14:creationId xmlns:p14="http://schemas.microsoft.com/office/powerpoint/2010/main" val="275464926"/>
      </p:ext>
    </p:extLst>
  </p:cSld>
  <p:clrMapOvr>
    <a:masterClrMapping/>
  </p:clrMapOvr>
  <mc:AlternateContent xmlns:mc="http://schemas.openxmlformats.org/markup-compatibility/2006" xmlns:p14="http://schemas.microsoft.com/office/powerpoint/2010/main">
    <mc:Choice Requires="p14">
      <p:transition spd="slow" p14:dur="2000" advTm="62283"/>
    </mc:Choice>
    <mc:Fallback xmlns="">
      <p:transition spd="slow" advTm="6228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3" name="Rectangle 30">
            <a:extLst>
              <a:ext uri="{FF2B5EF4-FFF2-40B4-BE49-F238E27FC236}">
                <a16:creationId xmlns:a16="http://schemas.microsoft.com/office/drawing/2014/main" id="{99192C51-B764-4A9B-9587-5EF8B628B8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F57385F-1011-4DAC-ADF8-95244C846F16}"/>
              </a:ext>
            </a:extLst>
          </p:cNvPr>
          <p:cNvSpPr>
            <a:spLocks noGrp="1"/>
          </p:cNvSpPr>
          <p:nvPr>
            <p:ph type="title"/>
          </p:nvPr>
        </p:nvSpPr>
        <p:spPr>
          <a:xfrm>
            <a:off x="648929" y="730926"/>
            <a:ext cx="5181510" cy="1671569"/>
          </a:xfrm>
        </p:spPr>
        <p:txBody>
          <a:bodyPr>
            <a:normAutofit/>
          </a:bodyPr>
          <a:lstStyle/>
          <a:p>
            <a:pPr algn="ctr"/>
            <a:r>
              <a:rPr lang="en-US" sz="3000" dirty="0"/>
              <a:t>Shape Optimization</a:t>
            </a:r>
            <a:br>
              <a:rPr lang="en-US" sz="3000" dirty="0"/>
            </a:br>
            <a:r>
              <a:rPr lang="en-US" sz="3000" i="1" dirty="0"/>
              <a:t>Acoustic</a:t>
            </a:r>
            <a:br>
              <a:rPr lang="en-US" sz="3000" i="1" dirty="0"/>
            </a:br>
            <a:r>
              <a:rPr lang="en-US" sz="3000" b="1" dirty="0"/>
              <a:t>Compression Driver Phase Plug</a:t>
            </a:r>
          </a:p>
        </p:txBody>
      </p:sp>
      <mc:AlternateContent xmlns:mc="http://schemas.openxmlformats.org/markup-compatibility/2006" xmlns:a14="http://schemas.microsoft.com/office/drawing/2010/main">
        <mc:Choice Requires="a14">
          <p:sp>
            <p:nvSpPr>
              <p:cNvPr id="23" name="Content Placeholder 22">
                <a:extLst>
                  <a:ext uri="{FF2B5EF4-FFF2-40B4-BE49-F238E27FC236}">
                    <a16:creationId xmlns:a16="http://schemas.microsoft.com/office/drawing/2014/main" id="{445ACC41-882C-4124-A0B6-231A80282965}"/>
                  </a:ext>
                </a:extLst>
              </p:cNvPr>
              <p:cNvSpPr>
                <a:spLocks noGrp="1"/>
              </p:cNvSpPr>
              <p:nvPr>
                <p:ph idx="1"/>
              </p:nvPr>
            </p:nvSpPr>
            <p:spPr>
              <a:xfrm>
                <a:off x="648930" y="2406650"/>
                <a:ext cx="5181508" cy="3722438"/>
              </a:xfrm>
            </p:spPr>
            <p:txBody>
              <a:bodyPr>
                <a:normAutofit/>
              </a:bodyPr>
              <a:lstStyle/>
              <a:p>
                <a:r>
                  <a:rPr lang="en-US" sz="2000" dirty="0"/>
                  <a:t>Minimize variance between target response and actual response</a:t>
                </a:r>
              </a:p>
              <a:p>
                <a:pPr lvl="1"/>
                <a:r>
                  <a:rPr lang="en-US" sz="1600" dirty="0"/>
                  <a:t>A smoother response is desired</a:t>
                </a:r>
              </a:p>
              <a:p>
                <a:pPr lvl="1"/>
                <a:endParaRPr lang="en-US" sz="1600" dirty="0"/>
              </a:p>
              <a:p>
                <a:r>
                  <a:rPr lang="en-US" sz="1800" dirty="0">
                    <a:effectLst/>
                    <a:ea typeface="Times New Roman" panose="02020603050405020304" pitchFamily="18" charset="0"/>
                    <a:cs typeface="Times New Roman" panose="02020603050405020304" pitchFamily="18" charset="0"/>
                  </a:rPr>
                  <a:t>Governing equation</a:t>
                </a:r>
              </a:p>
              <a:p>
                <a:pPr marL="0" indent="0" algn="ctr">
                  <a:buNone/>
                </a:pPr>
                <a14:m>
                  <m:oMathPara xmlns:m="http://schemas.openxmlformats.org/officeDocument/2006/math">
                    <m:oMathParaPr>
                      <m:jc m:val="centerGroup"/>
                    </m:oMathParaPr>
                    <m:oMath xmlns:m="http://schemas.openxmlformats.org/officeDocument/2006/math">
                      <m:r>
                        <m:rPr>
                          <m:sty m:val="p"/>
                        </m:rPr>
                        <a:rPr lang="en-US" sz="1800" b="0" i="0">
                          <a:latin typeface="Cambria Math" panose="02040503050406030204" pitchFamily="18" charset="0"/>
                        </a:rPr>
                        <m:t>∇</m:t>
                      </m:r>
                      <m:r>
                        <a:rPr lang="en-US" sz="1800" b="0">
                          <a:latin typeface="Cambria Math" panose="02040503050406030204" pitchFamily="18" charset="0"/>
                        </a:rPr>
                        <m:t>∙</m:t>
                      </m:r>
                      <m:d>
                        <m:dPr>
                          <m:ctrlPr>
                            <a:rPr lang="da-DK" sz="1800" i="1">
                              <a:latin typeface="Cambria Math" panose="02040503050406030204" pitchFamily="18" charset="0"/>
                            </a:rPr>
                          </m:ctrlPr>
                        </m:dPr>
                        <m:e>
                          <m:f>
                            <m:fPr>
                              <m:ctrlPr>
                                <a:rPr lang="da-DK" sz="1800" i="1">
                                  <a:latin typeface="Cambria Math" panose="02040503050406030204" pitchFamily="18" charset="0"/>
                                </a:rPr>
                              </m:ctrlPr>
                            </m:fPr>
                            <m:num>
                              <m:r>
                                <a:rPr lang="en-US" sz="1800" b="0" i="1">
                                  <a:latin typeface="Cambria Math" panose="02040503050406030204" pitchFamily="18" charset="0"/>
                                </a:rPr>
                                <m:t>1</m:t>
                              </m:r>
                            </m:num>
                            <m:den>
                              <m:r>
                                <a:rPr lang="en-US" sz="1800" b="0" i="1">
                                  <a:latin typeface="Cambria Math" panose="02040503050406030204" pitchFamily="18" charset="0"/>
                                </a:rPr>
                                <m:t>𝜌</m:t>
                              </m:r>
                            </m:den>
                          </m:f>
                          <m:r>
                            <m:rPr>
                              <m:sty m:val="p"/>
                            </m:rPr>
                            <a:rPr lang="en-US" sz="1800" b="0" i="0">
                              <a:latin typeface="Cambria Math" panose="02040503050406030204" pitchFamily="18" charset="0"/>
                            </a:rPr>
                            <m:t>∇</m:t>
                          </m:r>
                          <m:r>
                            <a:rPr lang="en-US" sz="1800" b="1" i="1">
                              <a:latin typeface="Cambria Math" panose="02040503050406030204" pitchFamily="18" charset="0"/>
                            </a:rPr>
                            <m:t>𝒑</m:t>
                          </m:r>
                        </m:e>
                      </m:d>
                      <m:r>
                        <a:rPr lang="en-US" sz="1800" b="0">
                          <a:latin typeface="Cambria Math" panose="02040503050406030204" pitchFamily="18" charset="0"/>
                        </a:rPr>
                        <m:t>+</m:t>
                      </m:r>
                      <m:f>
                        <m:fPr>
                          <m:ctrlPr>
                            <a:rPr lang="da-DK" sz="1800" i="1">
                              <a:latin typeface="Cambria Math" panose="02040503050406030204" pitchFamily="18" charset="0"/>
                            </a:rPr>
                          </m:ctrlPr>
                        </m:fPr>
                        <m:num>
                          <m:sSup>
                            <m:sSupPr>
                              <m:ctrlPr>
                                <a:rPr lang="da-DK" sz="1800" i="1">
                                  <a:latin typeface="Cambria Math" panose="02040503050406030204" pitchFamily="18" charset="0"/>
                                </a:rPr>
                              </m:ctrlPr>
                            </m:sSupPr>
                            <m:e>
                              <m:r>
                                <a:rPr lang="en-US" sz="1800" b="0" i="1">
                                  <a:latin typeface="Cambria Math" panose="02040503050406030204" pitchFamily="18" charset="0"/>
                                </a:rPr>
                                <m:t>𝜔</m:t>
                              </m:r>
                            </m:e>
                            <m:sup>
                              <m:r>
                                <a:rPr lang="en-US" sz="1800" b="0" i="1">
                                  <a:latin typeface="Cambria Math" panose="02040503050406030204" pitchFamily="18" charset="0"/>
                                </a:rPr>
                                <m:t>2</m:t>
                              </m:r>
                            </m:sup>
                          </m:sSup>
                        </m:num>
                        <m:den>
                          <m:r>
                            <a:rPr lang="en-US" sz="1800" b="0" i="1">
                              <a:latin typeface="Cambria Math" panose="02040503050406030204" pitchFamily="18" charset="0"/>
                            </a:rPr>
                            <m:t>𝐾</m:t>
                          </m:r>
                        </m:den>
                      </m:f>
                      <m:r>
                        <a:rPr lang="en-US" sz="1800" b="1" i="1">
                          <a:latin typeface="Cambria Math" panose="02040503050406030204" pitchFamily="18" charset="0"/>
                        </a:rPr>
                        <m:t>𝒑</m:t>
                      </m:r>
                      <m:r>
                        <a:rPr lang="en-US" sz="1800" b="0">
                          <a:latin typeface="Cambria Math" panose="02040503050406030204" pitchFamily="18" charset="0"/>
                        </a:rPr>
                        <m:t>=</m:t>
                      </m:r>
                      <m:r>
                        <a:rPr lang="en-US" sz="1800" b="0" i="1">
                          <a:latin typeface="Cambria Math" panose="02040503050406030204" pitchFamily="18" charset="0"/>
                        </a:rPr>
                        <m:t>0</m:t>
                      </m:r>
                    </m:oMath>
                  </m:oMathPara>
                </a14:m>
                <a:endParaRPr lang="en-US" sz="1800" dirty="0"/>
              </a:p>
              <a:p>
                <a:pPr marL="0" indent="0" algn="ctr">
                  <a:buNone/>
                </a:pPr>
                <a:endParaRPr lang="en-US" sz="1800" dirty="0"/>
              </a:p>
              <a:p>
                <a:r>
                  <a:rPr lang="en-US" sz="1800" dirty="0">
                    <a:ea typeface="Times New Roman" panose="02020603050405020304" pitchFamily="18" charset="0"/>
                    <a:cs typeface="Times New Roman" panose="02020603050405020304" pitchFamily="18" charset="0"/>
                  </a:rPr>
                  <a:t>Objective function</a:t>
                </a:r>
              </a:p>
              <a:p>
                <a:pPr marL="0" indent="0">
                  <a:buNone/>
                </a:pPr>
                <a14:m>
                  <m:oMathPara xmlns:m="http://schemas.openxmlformats.org/officeDocument/2006/math">
                    <m:oMathParaPr>
                      <m:jc m:val="centerGroup"/>
                    </m:oMathParaPr>
                    <m:oMath xmlns:m="http://schemas.openxmlformats.org/officeDocument/2006/math">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Φ</m:t>
                      </m:r>
                      <m:sSup>
                        <m:sSupPr>
                          <m:ctrlPr>
                            <a:rPr lang="da-DK" sz="1800" i="1">
                              <a:latin typeface="Cambria Math" panose="02040503050406030204" pitchFamily="18" charset="0"/>
                              <a:cs typeface="Times New Roman" panose="02020603050405020304" pitchFamily="18" charset="0"/>
                            </a:rPr>
                          </m:ctrlPr>
                        </m:sSupPr>
                        <m:e>
                          <m:r>
                            <a:rPr lang="en-US" sz="1800" i="1">
                              <a:latin typeface="Cambria Math" panose="02040503050406030204" pitchFamily="18" charset="0"/>
                              <a:ea typeface="Cambria Math" panose="02040503050406030204" pitchFamily="18" charset="0"/>
                              <a:cs typeface="Times New Roman" panose="02020603050405020304" pitchFamily="18" charset="0"/>
                            </a:rPr>
                            <m:t>∝</m:t>
                          </m:r>
                          <m:d>
                            <m:dPr>
                              <m:ctrlPr>
                                <a:rPr lang="da-DK" sz="1800" i="1">
                                  <a:latin typeface="Cambria Math" panose="02040503050406030204" pitchFamily="18" charset="0"/>
                                  <a:ea typeface="Times New Roman" panose="02020603050405020304" pitchFamily="18" charset="0"/>
                                  <a:cs typeface="Times New Roman" panose="02020603050405020304" pitchFamily="18" charset="0"/>
                                </a:rPr>
                              </m:ctrlPr>
                            </m:dPr>
                            <m:e>
                              <m:r>
                                <a:rPr lang="da-DK" sz="1800" i="1">
                                  <a:latin typeface="Cambria Math" panose="02040503050406030204" pitchFamily="18" charset="0"/>
                                  <a:ea typeface="Times New Roman" panose="02020603050405020304" pitchFamily="18" charset="0"/>
                                  <a:cs typeface="Times New Roman" panose="02020603050405020304" pitchFamily="18" charset="0"/>
                                </a:rPr>
                                <m:t>𝑆𝑃𝐿</m:t>
                              </m:r>
                              <m:r>
                                <a:rPr lang="da-DK" sz="1800">
                                  <a:latin typeface="Cambria Math" panose="02040503050406030204" pitchFamily="18" charset="0"/>
                                  <a:ea typeface="Times New Roman" panose="02020603050405020304" pitchFamily="18" charset="0"/>
                                  <a:cs typeface="Times New Roman" panose="02020603050405020304" pitchFamily="18" charset="0"/>
                                </a:rPr>
                                <m:t>−</m:t>
                              </m:r>
                              <m:sSub>
                                <m:sSubPr>
                                  <m:ctrlPr>
                                    <a:rPr lang="da-DK" sz="1800" i="1">
                                      <a:latin typeface="Cambria Math" panose="02040503050406030204" pitchFamily="18" charset="0"/>
                                      <a:cs typeface="Times New Roman" panose="02020603050405020304" pitchFamily="18" charset="0"/>
                                    </a:rPr>
                                  </m:ctrlPr>
                                </m:sSubPr>
                                <m:e>
                                  <m:r>
                                    <a:rPr lang="da-DK" sz="1800" i="1">
                                      <a:latin typeface="Cambria Math" panose="02040503050406030204" pitchFamily="18" charset="0"/>
                                      <a:cs typeface="Times New Roman" panose="02020603050405020304" pitchFamily="18" charset="0"/>
                                    </a:rPr>
                                    <m:t>𝑆𝑃𝐿</m:t>
                                  </m:r>
                                </m:e>
                                <m:sub>
                                  <m:r>
                                    <a:rPr lang="da-DK" sz="1800" i="1">
                                      <a:latin typeface="Cambria Math" panose="02040503050406030204" pitchFamily="18" charset="0"/>
                                      <a:cs typeface="Times New Roman" panose="02020603050405020304" pitchFamily="18" charset="0"/>
                                    </a:rPr>
                                    <m:t>𝑡𝑎𝑟𝑔𝑒𝑡</m:t>
                                  </m:r>
                                </m:sub>
                              </m:sSub>
                            </m:e>
                          </m:d>
                        </m:e>
                        <m:sup>
                          <m:r>
                            <a:rPr lang="da-DK" sz="1800" i="1">
                              <a:latin typeface="Cambria Math" panose="02040503050406030204" pitchFamily="18" charset="0"/>
                              <a:cs typeface="Times New Roman" panose="02020603050405020304" pitchFamily="18" charset="0"/>
                            </a:rPr>
                            <m:t>2</m:t>
                          </m:r>
                        </m:sup>
                      </m:sSup>
                    </m:oMath>
                  </m:oMathPara>
                </a14:m>
                <a:endParaRPr lang="en-US" sz="1800" dirty="0"/>
              </a:p>
              <a:p>
                <a:pPr marL="0" indent="0">
                  <a:buNone/>
                </a:pPr>
                <a:endParaRPr lang="en-US" sz="2000" dirty="0"/>
              </a:p>
            </p:txBody>
          </p:sp>
        </mc:Choice>
        <mc:Fallback xmlns="">
          <p:sp>
            <p:nvSpPr>
              <p:cNvPr id="23" name="Content Placeholder 22">
                <a:extLst>
                  <a:ext uri="{FF2B5EF4-FFF2-40B4-BE49-F238E27FC236}">
                    <a16:creationId xmlns:a16="http://schemas.microsoft.com/office/drawing/2014/main" id="{445ACC41-882C-4124-A0B6-231A80282965}"/>
                  </a:ext>
                </a:extLst>
              </p:cNvPr>
              <p:cNvSpPr>
                <a:spLocks noGrp="1" noRot="1" noChangeAspect="1" noMove="1" noResize="1" noEditPoints="1" noAdjustHandles="1" noChangeArrowheads="1" noChangeShapeType="1" noTextEdit="1"/>
              </p:cNvSpPr>
              <p:nvPr>
                <p:ph idx="1"/>
              </p:nvPr>
            </p:nvSpPr>
            <p:spPr>
              <a:xfrm>
                <a:off x="648930" y="2406650"/>
                <a:ext cx="5181508" cy="3722438"/>
              </a:xfrm>
              <a:blipFill>
                <a:blip r:embed="rId5"/>
                <a:stretch>
                  <a:fillRect l="-1059" t="-1803"/>
                </a:stretch>
              </a:blipFill>
            </p:spPr>
            <p:txBody>
              <a:bodyPr/>
              <a:lstStyle/>
              <a:p>
                <a:r>
                  <a:rPr lang="da-DK">
                    <a:noFill/>
                  </a:rPr>
                  <a:t> </a:t>
                </a:r>
              </a:p>
            </p:txBody>
          </p:sp>
        </mc:Fallback>
      </mc:AlternateContent>
      <p:pic>
        <p:nvPicPr>
          <p:cNvPr id="27" name="Image 2">
            <a:extLst>
              <a:ext uri="{FF2B5EF4-FFF2-40B4-BE49-F238E27FC236}">
                <a16:creationId xmlns:a16="http://schemas.microsoft.com/office/drawing/2014/main" id="{E3E3961B-FE61-4956-BE82-98F8A36789C2}"/>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1820" y="70990"/>
            <a:ext cx="2008505" cy="820420"/>
          </a:xfrm>
          <a:prstGeom prst="rect">
            <a:avLst/>
          </a:prstGeom>
          <a:noFill/>
          <a:ln>
            <a:noFill/>
          </a:ln>
        </p:spPr>
      </p:pic>
      <p:pic>
        <p:nvPicPr>
          <p:cNvPr id="28" name="Picture 27">
            <a:extLst>
              <a:ext uri="{FF2B5EF4-FFF2-40B4-BE49-F238E27FC236}">
                <a16:creationId xmlns:a16="http://schemas.microsoft.com/office/drawing/2014/main" id="{C54BE64D-8A8D-4DA1-9065-250A983B66E5}"/>
              </a:ext>
            </a:extLst>
          </p:cNvPr>
          <p:cNvPicPr>
            <a:picLocks noChangeAspect="1"/>
          </p:cNvPicPr>
          <p:nvPr/>
        </p:nvPicPr>
        <p:blipFill>
          <a:blip r:embed="rId7"/>
          <a:stretch>
            <a:fillRect/>
          </a:stretch>
        </p:blipFill>
        <p:spPr>
          <a:xfrm>
            <a:off x="10537902" y="295042"/>
            <a:ext cx="1219200" cy="647700"/>
          </a:xfrm>
          <a:prstGeom prst="rect">
            <a:avLst/>
          </a:prstGeom>
        </p:spPr>
      </p:pic>
      <p:pic>
        <p:nvPicPr>
          <p:cNvPr id="43" name="Picture 42">
            <a:extLst>
              <a:ext uri="{FF2B5EF4-FFF2-40B4-BE49-F238E27FC236}">
                <a16:creationId xmlns:a16="http://schemas.microsoft.com/office/drawing/2014/main" id="{3CCDC929-18FB-4DE1-A97D-28E034A251F8}"/>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210544" y="129387"/>
            <a:ext cx="2089150" cy="2874645"/>
          </a:xfrm>
          <a:prstGeom prst="rect">
            <a:avLst/>
          </a:prstGeom>
          <a:noFill/>
          <a:ln>
            <a:noFill/>
          </a:ln>
        </p:spPr>
      </p:pic>
      <p:pic>
        <p:nvPicPr>
          <p:cNvPr id="46" name="Picture 45">
            <a:extLst>
              <a:ext uri="{FF2B5EF4-FFF2-40B4-BE49-F238E27FC236}">
                <a16:creationId xmlns:a16="http://schemas.microsoft.com/office/drawing/2014/main" id="{D2E305DD-3F36-485B-A6CD-E219BF5B8132}"/>
              </a:ext>
            </a:extLst>
          </p:cNvPr>
          <p:cNvPicPr>
            <a:picLocks noChangeAspect="1"/>
          </p:cNvPicPr>
          <p:nvPr/>
        </p:nvPicPr>
        <p:blipFill>
          <a:blip r:embed="rId9"/>
          <a:stretch>
            <a:fillRect/>
          </a:stretch>
        </p:blipFill>
        <p:spPr>
          <a:xfrm>
            <a:off x="9181689" y="4041076"/>
            <a:ext cx="3002075" cy="2521882"/>
          </a:xfrm>
          <a:prstGeom prst="rect">
            <a:avLst/>
          </a:prstGeom>
        </p:spPr>
      </p:pic>
      <p:sp>
        <p:nvSpPr>
          <p:cNvPr id="57" name="Arrow: Down 56">
            <a:extLst>
              <a:ext uri="{FF2B5EF4-FFF2-40B4-BE49-F238E27FC236}">
                <a16:creationId xmlns:a16="http://schemas.microsoft.com/office/drawing/2014/main" id="{FEB04502-DB05-4AB9-8779-21256E30A4D0}"/>
              </a:ext>
            </a:extLst>
          </p:cNvPr>
          <p:cNvSpPr/>
          <p:nvPr/>
        </p:nvSpPr>
        <p:spPr>
          <a:xfrm>
            <a:off x="8245894" y="2854322"/>
            <a:ext cx="2436832" cy="94232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Optimized</a:t>
            </a:r>
          </a:p>
        </p:txBody>
      </p:sp>
      <p:cxnSp>
        <p:nvCxnSpPr>
          <p:cNvPr id="12" name="Straight Connector 11">
            <a:extLst>
              <a:ext uri="{FF2B5EF4-FFF2-40B4-BE49-F238E27FC236}">
                <a16:creationId xmlns:a16="http://schemas.microsoft.com/office/drawing/2014/main" id="{31859813-1E6A-468C-815D-A3AB04A9C51E}"/>
              </a:ext>
            </a:extLst>
          </p:cNvPr>
          <p:cNvCxnSpPr/>
          <p:nvPr/>
        </p:nvCxnSpPr>
        <p:spPr>
          <a:xfrm>
            <a:off x="648929" y="2241164"/>
            <a:ext cx="5181509" cy="0"/>
          </a:xfrm>
          <a:prstGeom prst="line">
            <a:avLst/>
          </a:prstGeom>
        </p:spPr>
        <p:style>
          <a:lnRef idx="3">
            <a:schemeClr val="accent2"/>
          </a:lnRef>
          <a:fillRef idx="0">
            <a:schemeClr val="accent2"/>
          </a:fillRef>
          <a:effectRef idx="2">
            <a:schemeClr val="accent2"/>
          </a:effectRef>
          <a:fontRef idx="minor">
            <a:schemeClr val="tx1"/>
          </a:fontRef>
        </p:style>
      </p:cxnSp>
      <p:pic>
        <p:nvPicPr>
          <p:cNvPr id="13" name="Audio 3">
            <a:hlinkClick r:id="" action="ppaction://media"/>
            <a:extLst>
              <a:ext uri="{FF2B5EF4-FFF2-40B4-BE49-F238E27FC236}">
                <a16:creationId xmlns:a16="http://schemas.microsoft.com/office/drawing/2014/main" id="{21032DF6-961A-41A0-B913-527D18FBED11}"/>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11518900" y="6184900"/>
            <a:ext cx="609600" cy="609600"/>
          </a:xfrm>
          <a:prstGeom prst="rect">
            <a:avLst/>
          </a:prstGeom>
        </p:spPr>
      </p:pic>
      <p:sp>
        <p:nvSpPr>
          <p:cNvPr id="14" name="TextBox 13">
            <a:extLst>
              <a:ext uri="{FF2B5EF4-FFF2-40B4-BE49-F238E27FC236}">
                <a16:creationId xmlns:a16="http://schemas.microsoft.com/office/drawing/2014/main" id="{11A6F9C6-9653-41F4-A3EA-5733CCB0B349}"/>
              </a:ext>
            </a:extLst>
          </p:cNvPr>
          <p:cNvSpPr txBox="1"/>
          <p:nvPr/>
        </p:nvSpPr>
        <p:spPr>
          <a:xfrm>
            <a:off x="9763432" y="1225501"/>
            <a:ext cx="2365068" cy="1015663"/>
          </a:xfrm>
          <a:prstGeom prst="rect">
            <a:avLst/>
          </a:prstGeom>
          <a:noFill/>
        </p:spPr>
        <p:txBody>
          <a:bodyPr wrap="square">
            <a:spAutoFit/>
          </a:bodyPr>
          <a:lstStyle/>
          <a:p>
            <a:r>
              <a:rPr lang="en-US" sz="1000" dirty="0">
                <a:effectLst/>
                <a:latin typeface="Times New Roman" panose="02020603050405020304" pitchFamily="18" charset="0"/>
                <a:ea typeface="Times New Roman" panose="02020603050405020304" pitchFamily="18" charset="0"/>
              </a:rPr>
              <a:t>Recreated from:</a:t>
            </a:r>
          </a:p>
          <a:p>
            <a:r>
              <a:rPr lang="en-US" sz="1000" dirty="0">
                <a:effectLst/>
                <a:latin typeface="Times New Roman" panose="02020603050405020304" pitchFamily="18" charset="0"/>
                <a:ea typeface="Times New Roman" panose="02020603050405020304" pitchFamily="18" charset="0"/>
              </a:rPr>
              <a:t>“Numerical Optimization Strategies for Acoustic Elements in Loudspeaker Design”. </a:t>
            </a:r>
            <a:r>
              <a:rPr lang="en-US" sz="1000" dirty="0" err="1">
                <a:effectLst/>
                <a:latin typeface="Times New Roman" panose="02020603050405020304" pitchFamily="18" charset="0"/>
                <a:ea typeface="Times New Roman" panose="02020603050405020304" pitchFamily="18" charset="0"/>
              </a:rPr>
              <a:t>Bezzola</a:t>
            </a:r>
            <a:r>
              <a:rPr lang="en-US" sz="1000" dirty="0">
                <a:effectLst/>
                <a:latin typeface="Times New Roman" panose="02020603050405020304" pitchFamily="18" charset="0"/>
                <a:ea typeface="Times New Roman" panose="02020603050405020304" pitchFamily="18" charset="0"/>
              </a:rPr>
              <a:t>, </a:t>
            </a:r>
            <a:r>
              <a:rPr lang="en-US" sz="1000" dirty="0" err="1">
                <a:effectLst/>
                <a:latin typeface="Times New Roman" panose="02020603050405020304" pitchFamily="18" charset="0"/>
                <a:ea typeface="Times New Roman" panose="02020603050405020304" pitchFamily="18" charset="0"/>
              </a:rPr>
              <a:t>Andri</a:t>
            </a:r>
            <a:r>
              <a:rPr lang="en-US" sz="1000" dirty="0">
                <a:effectLst/>
                <a:latin typeface="Times New Roman" panose="02020603050405020304" pitchFamily="18" charset="0"/>
                <a:ea typeface="Times New Roman" panose="02020603050405020304" pitchFamily="18" charset="0"/>
              </a:rPr>
              <a:t>. New York, NY, USA : Audio Engineering Society, 2018. AES 145th Convention. pp. 1-12.</a:t>
            </a:r>
            <a:endParaRPr lang="da-DK" sz="1000" dirty="0"/>
          </a:p>
        </p:txBody>
      </p:sp>
      <p:pic>
        <p:nvPicPr>
          <p:cNvPr id="4" name="Picture 3">
            <a:extLst>
              <a:ext uri="{FF2B5EF4-FFF2-40B4-BE49-F238E27FC236}">
                <a16:creationId xmlns:a16="http://schemas.microsoft.com/office/drawing/2014/main" id="{D518281C-4745-4FEB-9EAC-17D2785E5F34}"/>
              </a:ext>
            </a:extLst>
          </p:cNvPr>
          <p:cNvPicPr>
            <a:picLocks noChangeAspect="1"/>
          </p:cNvPicPr>
          <p:nvPr/>
        </p:nvPicPr>
        <p:blipFill>
          <a:blip r:embed="rId11"/>
          <a:stretch>
            <a:fillRect/>
          </a:stretch>
        </p:blipFill>
        <p:spPr>
          <a:xfrm>
            <a:off x="5000041" y="4348308"/>
            <a:ext cx="4115913" cy="2167791"/>
          </a:xfrm>
          <a:prstGeom prst="rect">
            <a:avLst/>
          </a:prstGeom>
        </p:spPr>
      </p:pic>
    </p:spTree>
    <p:extLst>
      <p:ext uri="{BB962C8B-B14F-4D97-AF65-F5344CB8AC3E}">
        <p14:creationId xmlns:p14="http://schemas.microsoft.com/office/powerpoint/2010/main" val="3405553033"/>
      </p:ext>
    </p:extLst>
  </p:cSld>
  <p:clrMapOvr>
    <a:masterClrMapping/>
  </p:clrMapOvr>
  <mc:AlternateContent xmlns:mc="http://schemas.openxmlformats.org/markup-compatibility/2006" xmlns:p14="http://schemas.microsoft.com/office/powerpoint/2010/main">
    <mc:Choice Requires="p14">
      <p:transition spd="slow" p14:dur="2000" advTm="41877"/>
    </mc:Choice>
    <mc:Fallback xmlns="">
      <p:transition spd="slow" advTm="4187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1819"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57385F-1011-4DAC-ADF8-95244C846F16}"/>
              </a:ext>
            </a:extLst>
          </p:cNvPr>
          <p:cNvSpPr>
            <a:spLocks noGrp="1"/>
          </p:cNvSpPr>
          <p:nvPr>
            <p:ph type="title"/>
          </p:nvPr>
        </p:nvSpPr>
        <p:spPr>
          <a:xfrm>
            <a:off x="648929" y="730926"/>
            <a:ext cx="5181510" cy="1671569"/>
          </a:xfrm>
        </p:spPr>
        <p:txBody>
          <a:bodyPr>
            <a:normAutofit/>
          </a:bodyPr>
          <a:lstStyle/>
          <a:p>
            <a:pPr algn="ctr"/>
            <a:r>
              <a:rPr lang="en-US" sz="3000" dirty="0"/>
              <a:t>Shape Optimization</a:t>
            </a:r>
            <a:br>
              <a:rPr lang="en-US" sz="3000" dirty="0"/>
            </a:br>
            <a:r>
              <a:rPr lang="en-US" sz="3000" i="1" dirty="0"/>
              <a:t>Acoustic</a:t>
            </a:r>
            <a:br>
              <a:rPr lang="en-US" sz="3000" i="1" dirty="0"/>
            </a:br>
            <a:r>
              <a:rPr lang="en-US" sz="3000" b="1" dirty="0"/>
              <a:t>Waveguide</a:t>
            </a:r>
          </a:p>
        </p:txBody>
      </p:sp>
      <p:sp>
        <p:nvSpPr>
          <p:cNvPr id="23" name="Content Placeholder 22">
            <a:extLst>
              <a:ext uri="{FF2B5EF4-FFF2-40B4-BE49-F238E27FC236}">
                <a16:creationId xmlns:a16="http://schemas.microsoft.com/office/drawing/2014/main" id="{445ACC41-882C-4124-A0B6-231A80282965}"/>
              </a:ext>
            </a:extLst>
          </p:cNvPr>
          <p:cNvSpPr>
            <a:spLocks noGrp="1"/>
          </p:cNvSpPr>
          <p:nvPr>
            <p:ph idx="1"/>
          </p:nvPr>
        </p:nvSpPr>
        <p:spPr>
          <a:xfrm>
            <a:off x="648930" y="2406650"/>
            <a:ext cx="5181508" cy="3722438"/>
          </a:xfrm>
        </p:spPr>
        <p:txBody>
          <a:bodyPr>
            <a:normAutofit/>
          </a:bodyPr>
          <a:lstStyle/>
          <a:p>
            <a:r>
              <a:rPr lang="en-US" sz="2000" dirty="0"/>
              <a:t>Of course also possible for external problem</a:t>
            </a:r>
            <a:r>
              <a:rPr lang="da-DK" sz="2000" dirty="0"/>
              <a:t>s, </a:t>
            </a:r>
            <a:r>
              <a:rPr lang="en-US" sz="2000" dirty="0"/>
              <a:t>such as waveguides and phase plugs</a:t>
            </a:r>
          </a:p>
          <a:p>
            <a:pPr lvl="1"/>
            <a:r>
              <a:rPr lang="en-US" sz="1600" dirty="0">
                <a:effectLst/>
                <a:ea typeface="Times New Roman" panose="02020603050405020304" pitchFamily="18" charset="0"/>
                <a:cs typeface="Times New Roman" panose="02020603050405020304" pitchFamily="18" charset="0"/>
              </a:rPr>
              <a:t>Directional index can be used in</a:t>
            </a:r>
            <a:r>
              <a:rPr lang="en-US" sz="1600" dirty="0">
                <a:ea typeface="Times New Roman" panose="02020603050405020304" pitchFamily="18" charset="0"/>
                <a:cs typeface="Times New Roman" panose="02020603050405020304" pitchFamily="18" charset="0"/>
              </a:rPr>
              <a:t> objective function</a:t>
            </a:r>
            <a:endParaRPr lang="en-US" sz="1600" dirty="0">
              <a:effectLst/>
              <a:ea typeface="Times New Roman" panose="02020603050405020304" pitchFamily="18" charset="0"/>
              <a:cs typeface="Times New Roman" panose="02020603050405020304" pitchFamily="18" charset="0"/>
            </a:endParaRPr>
          </a:p>
          <a:p>
            <a:pPr marL="0" indent="0">
              <a:buNone/>
            </a:pPr>
            <a:endParaRPr lang="en-US" sz="2000" dirty="0"/>
          </a:p>
          <a:p>
            <a:pPr marL="0" indent="0">
              <a:buNone/>
            </a:pPr>
            <a:endParaRPr lang="en-US" sz="2000" dirty="0"/>
          </a:p>
        </p:txBody>
      </p:sp>
      <p:pic>
        <p:nvPicPr>
          <p:cNvPr id="27" name="Image 2">
            <a:extLst>
              <a:ext uri="{FF2B5EF4-FFF2-40B4-BE49-F238E27FC236}">
                <a16:creationId xmlns:a16="http://schemas.microsoft.com/office/drawing/2014/main" id="{E3E3961B-FE61-4956-BE82-98F8A36789C2}"/>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820" y="70990"/>
            <a:ext cx="2008505" cy="820420"/>
          </a:xfrm>
          <a:prstGeom prst="rect">
            <a:avLst/>
          </a:prstGeom>
          <a:noFill/>
          <a:ln>
            <a:noFill/>
          </a:ln>
        </p:spPr>
      </p:pic>
      <p:pic>
        <p:nvPicPr>
          <p:cNvPr id="28" name="Picture 27">
            <a:extLst>
              <a:ext uri="{FF2B5EF4-FFF2-40B4-BE49-F238E27FC236}">
                <a16:creationId xmlns:a16="http://schemas.microsoft.com/office/drawing/2014/main" id="{C54BE64D-8A8D-4DA1-9065-250A983B66E5}"/>
              </a:ext>
            </a:extLst>
          </p:cNvPr>
          <p:cNvPicPr>
            <a:picLocks noChangeAspect="1"/>
          </p:cNvPicPr>
          <p:nvPr/>
        </p:nvPicPr>
        <p:blipFill>
          <a:blip r:embed="rId6"/>
          <a:stretch>
            <a:fillRect/>
          </a:stretch>
        </p:blipFill>
        <p:spPr>
          <a:xfrm>
            <a:off x="10537902" y="295042"/>
            <a:ext cx="1219200" cy="647700"/>
          </a:xfrm>
          <a:prstGeom prst="rect">
            <a:avLst/>
          </a:prstGeom>
        </p:spPr>
      </p:pic>
      <p:pic>
        <p:nvPicPr>
          <p:cNvPr id="55" name="Picture 54">
            <a:extLst>
              <a:ext uri="{FF2B5EF4-FFF2-40B4-BE49-F238E27FC236}">
                <a16:creationId xmlns:a16="http://schemas.microsoft.com/office/drawing/2014/main" id="{C5D7F967-7D40-45BE-983A-65F9C6DE85A5}"/>
              </a:ext>
            </a:extLst>
          </p:cNvPr>
          <p:cNvPicPr>
            <a:picLocks noChangeAspect="1"/>
          </p:cNvPicPr>
          <p:nvPr/>
        </p:nvPicPr>
        <p:blipFill>
          <a:blip r:embed="rId7"/>
          <a:stretch>
            <a:fillRect/>
          </a:stretch>
        </p:blipFill>
        <p:spPr>
          <a:xfrm>
            <a:off x="6397548" y="2249239"/>
            <a:ext cx="5019711" cy="3193094"/>
          </a:xfrm>
          <a:prstGeom prst="rect">
            <a:avLst/>
          </a:prstGeom>
        </p:spPr>
      </p:pic>
      <p:cxnSp>
        <p:nvCxnSpPr>
          <p:cNvPr id="8" name="Straight Connector 7">
            <a:extLst>
              <a:ext uri="{FF2B5EF4-FFF2-40B4-BE49-F238E27FC236}">
                <a16:creationId xmlns:a16="http://schemas.microsoft.com/office/drawing/2014/main" id="{12B6E063-4B8A-4505-82BD-99BCE0A1B950}"/>
              </a:ext>
            </a:extLst>
          </p:cNvPr>
          <p:cNvCxnSpPr/>
          <p:nvPr/>
        </p:nvCxnSpPr>
        <p:spPr>
          <a:xfrm>
            <a:off x="648929" y="2241164"/>
            <a:ext cx="5181509" cy="0"/>
          </a:xfrm>
          <a:prstGeom prst="line">
            <a:avLst/>
          </a:prstGeom>
        </p:spPr>
        <p:style>
          <a:lnRef idx="3">
            <a:schemeClr val="accent2"/>
          </a:lnRef>
          <a:fillRef idx="0">
            <a:schemeClr val="accent2"/>
          </a:fillRef>
          <a:effectRef idx="2">
            <a:schemeClr val="accent2"/>
          </a:effectRef>
          <a:fontRef idx="minor">
            <a:schemeClr val="tx1"/>
          </a:fontRef>
        </p:style>
      </p:cxnSp>
      <p:pic>
        <p:nvPicPr>
          <p:cNvPr id="5" name="Audio 4">
            <a:hlinkClick r:id="" action="ppaction://media"/>
            <a:extLst>
              <a:ext uri="{FF2B5EF4-FFF2-40B4-BE49-F238E27FC236}">
                <a16:creationId xmlns:a16="http://schemas.microsoft.com/office/drawing/2014/main" id="{1A6425E7-6F8B-41F2-949A-72CF5B3793D7}"/>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366500" y="6032500"/>
            <a:ext cx="609600" cy="609600"/>
          </a:xfrm>
          <a:prstGeom prst="rect">
            <a:avLst/>
          </a:prstGeom>
        </p:spPr>
      </p:pic>
    </p:spTree>
    <p:extLst>
      <p:ext uri="{BB962C8B-B14F-4D97-AF65-F5344CB8AC3E}">
        <p14:creationId xmlns:p14="http://schemas.microsoft.com/office/powerpoint/2010/main" val="1890491194"/>
      </p:ext>
    </p:extLst>
  </p:cSld>
  <p:clrMapOvr>
    <a:masterClrMapping/>
  </p:clrMapOvr>
  <mc:AlternateContent xmlns:mc="http://schemas.openxmlformats.org/markup-compatibility/2006" xmlns:p14="http://schemas.microsoft.com/office/powerpoint/2010/main">
    <mc:Choice Requires="p14">
      <p:transition spd="slow" p14:dur="2000" advTm="15512"/>
    </mc:Choice>
    <mc:Fallback xmlns="">
      <p:transition spd="slow" advTm="1551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57385F-1011-4DAC-ADF8-95244C846F16}"/>
              </a:ext>
            </a:extLst>
          </p:cNvPr>
          <p:cNvSpPr>
            <a:spLocks noGrp="1"/>
          </p:cNvSpPr>
          <p:nvPr>
            <p:ph type="title"/>
          </p:nvPr>
        </p:nvSpPr>
        <p:spPr>
          <a:xfrm>
            <a:off x="648929" y="730926"/>
            <a:ext cx="5181510" cy="1671569"/>
          </a:xfrm>
        </p:spPr>
        <p:txBody>
          <a:bodyPr>
            <a:normAutofit/>
          </a:bodyPr>
          <a:lstStyle/>
          <a:p>
            <a:pPr algn="ctr"/>
            <a:r>
              <a:rPr lang="en-US" sz="3000" dirty="0"/>
              <a:t>Shape Optimization</a:t>
            </a:r>
            <a:br>
              <a:rPr lang="en-US" sz="3000" dirty="0"/>
            </a:br>
            <a:r>
              <a:rPr lang="en-US" sz="3000" i="1" dirty="0"/>
              <a:t>Magnetostatics</a:t>
            </a:r>
            <a:br>
              <a:rPr lang="en-US" sz="3000" i="1" dirty="0"/>
            </a:br>
            <a:r>
              <a:rPr lang="en-US" sz="3000" b="1" dirty="0"/>
              <a:t>Woofer Magnet System</a:t>
            </a:r>
          </a:p>
        </p:txBody>
      </p:sp>
      <mc:AlternateContent xmlns:mc="http://schemas.openxmlformats.org/markup-compatibility/2006" xmlns:a14="http://schemas.microsoft.com/office/drawing/2010/main">
        <mc:Choice Requires="a14">
          <p:sp>
            <p:nvSpPr>
              <p:cNvPr id="23" name="Content Placeholder 22">
                <a:extLst>
                  <a:ext uri="{FF2B5EF4-FFF2-40B4-BE49-F238E27FC236}">
                    <a16:creationId xmlns:a16="http://schemas.microsoft.com/office/drawing/2014/main" id="{445ACC41-882C-4124-A0B6-231A80282965}"/>
                  </a:ext>
                </a:extLst>
              </p:cNvPr>
              <p:cNvSpPr>
                <a:spLocks noGrp="1"/>
              </p:cNvSpPr>
              <p:nvPr>
                <p:ph idx="1"/>
              </p:nvPr>
            </p:nvSpPr>
            <p:spPr>
              <a:xfrm>
                <a:off x="648930" y="2432050"/>
                <a:ext cx="5181508" cy="3722438"/>
              </a:xfrm>
            </p:spPr>
            <p:txBody>
              <a:bodyPr>
                <a:normAutofit lnSpcReduction="10000"/>
              </a:bodyPr>
              <a:lstStyle/>
              <a:p>
                <a:r>
                  <a:rPr lang="en-US" sz="2000" dirty="0"/>
                  <a:t>Maximize force factor, Bl</a:t>
                </a:r>
              </a:p>
              <a:p>
                <a:pPr lvl="1"/>
                <a:r>
                  <a:rPr lang="en-US" sz="1600" dirty="0"/>
                  <a:t>Important parameter in a loudspeaker</a:t>
                </a:r>
              </a:p>
              <a:p>
                <a:pPr lvl="1"/>
                <a:endParaRPr lang="en-US" sz="1600" dirty="0"/>
              </a:p>
              <a:p>
                <a:r>
                  <a:rPr lang="en-US" sz="1800" dirty="0">
                    <a:effectLst/>
                    <a:ea typeface="Times New Roman" panose="02020603050405020304" pitchFamily="18" charset="0"/>
                    <a:cs typeface="Times New Roman" panose="02020603050405020304" pitchFamily="18" charset="0"/>
                  </a:rPr>
                  <a:t>Governing equations</a:t>
                </a:r>
              </a:p>
              <a:p>
                <a:pPr marL="0" indent="0">
                  <a:buNone/>
                </a:pPr>
                <a:endParaRPr lang="en-US" sz="1800" dirty="0">
                  <a:effectLst/>
                  <a:ea typeface="Times New Roman" panose="02020603050405020304" pitchFamily="18" charset="0"/>
                  <a:cs typeface="Times New Roman" panose="02020603050405020304" pitchFamily="18" charset="0"/>
                </a:endParaRPr>
              </a:p>
              <a:p>
                <a:pPr marL="0" indent="0" algn="ctr">
                  <a:buNone/>
                </a:pPr>
                <a14:m>
                  <m:oMathPara xmlns:m="http://schemas.openxmlformats.org/officeDocument/2006/math">
                    <m:oMathParaPr>
                      <m:jc m:val="centerGroup"/>
                    </m:oMathParaPr>
                    <m:oMath xmlns:m="http://schemas.openxmlformats.org/officeDocument/2006/math">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smtClean="0">
                          <a:effectLst/>
                          <a:latin typeface="Cambria Math" panose="02040503050406030204" pitchFamily="18" charset="0"/>
                          <a:ea typeface="Cambria Math" panose="02040503050406030204" pitchFamily="18" charset="0"/>
                          <a:cs typeface="Times New Roman" panose="02020603050405020304" pitchFamily="18" charset="0"/>
                        </a:rPr>
                        <m:t>×</m:t>
                      </m:r>
                      <m:r>
                        <a:rPr lang="da-DK" sz="1800" b="1" i="1" smtClean="0">
                          <a:effectLst/>
                          <a:latin typeface="Cambria Math" panose="02040503050406030204" pitchFamily="18" charset="0"/>
                          <a:ea typeface="Times New Roman" panose="02020603050405020304" pitchFamily="18" charset="0"/>
                          <a:cs typeface="Times New Roman" panose="02020603050405020304" pitchFamily="18" charset="0"/>
                        </a:rPr>
                        <m:t>𝑯</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da-DK" sz="1800" b="1" i="1" smtClean="0">
                          <a:effectLst/>
                          <a:latin typeface="Cambria Math" panose="02040503050406030204" pitchFamily="18" charset="0"/>
                          <a:ea typeface="Times New Roman" panose="02020603050405020304" pitchFamily="18" charset="0"/>
                          <a:cs typeface="Times New Roman" panose="02020603050405020304" pitchFamily="18" charset="0"/>
                        </a:rPr>
                        <m:t>𝑱</m:t>
                      </m:r>
                    </m:oMath>
                  </m:oMathPara>
                </a14:m>
                <a:endParaRPr lang="da-DK" sz="1800" b="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lgn="ctr">
                  <a:buNone/>
                </a:pPr>
                <a14:m>
                  <m:oMathPara xmlns:m="http://schemas.openxmlformats.org/officeDocument/2006/math">
                    <m:oMathParaPr>
                      <m:jc m:val="centerGroup"/>
                    </m:oMathParaPr>
                    <m:oMath xmlns:m="http://schemas.openxmlformats.org/officeDocument/2006/math">
                      <m:r>
                        <a:rPr lang="da-DK" sz="1800" b="1" i="1">
                          <a:latin typeface="Cambria Math" panose="02040503050406030204" pitchFamily="18" charset="0"/>
                          <a:ea typeface="Times New Roman" panose="02020603050405020304" pitchFamily="18" charset="0"/>
                          <a:cs typeface="Times New Roman" panose="02020603050405020304" pitchFamily="18" charset="0"/>
                        </a:rPr>
                        <m:t>𝐁</m:t>
                      </m:r>
                      <m:r>
                        <a:rPr lang="da-DK" sz="1800" b="0" i="0" smtClean="0">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1800"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smtClean="0">
                          <a:effectLst/>
                          <a:latin typeface="Cambria Math" panose="02040503050406030204" pitchFamily="18" charset="0"/>
                          <a:ea typeface="Cambria Math" panose="02040503050406030204" pitchFamily="18" charset="0"/>
                          <a:cs typeface="Times New Roman" panose="02020603050405020304" pitchFamily="18" charset="0"/>
                        </a:rPr>
                        <m:t>×</m:t>
                      </m:r>
                      <m:r>
                        <a:rPr lang="da-DK" sz="1800" b="1" i="1" smtClean="0">
                          <a:effectLst/>
                          <a:latin typeface="Cambria Math" panose="02040503050406030204" pitchFamily="18" charset="0"/>
                          <a:ea typeface="Cambria Math" panose="02040503050406030204" pitchFamily="18" charset="0"/>
                          <a:cs typeface="Times New Roman" panose="02020603050405020304" pitchFamily="18" charset="0"/>
                        </a:rPr>
                        <m:t>𝑨</m:t>
                      </m:r>
                    </m:oMath>
                  </m:oMathPara>
                </a14:m>
                <a:endParaRPr lang="da-DK" sz="1800" b="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lgn="ctr">
                  <a:buNone/>
                </a:pPr>
                <a14:m>
                  <m:oMathPara xmlns:m="http://schemas.openxmlformats.org/officeDocument/2006/math">
                    <m:oMathParaPr>
                      <m:jc m:val="centerGroup"/>
                    </m:oMathParaPr>
                    <m:oMath xmlns:m="http://schemas.openxmlformats.org/officeDocument/2006/math">
                      <m:r>
                        <a:rPr lang="da-DK" sz="1800" b="1" i="1" smtClean="0">
                          <a:effectLst/>
                          <a:latin typeface="Cambria Math" panose="02040503050406030204" pitchFamily="18" charset="0"/>
                          <a:ea typeface="Times New Roman" panose="02020603050405020304" pitchFamily="18" charset="0"/>
                          <a:cs typeface="Times New Roman" panose="02020603050405020304" pitchFamily="18" charset="0"/>
                        </a:rPr>
                        <m:t>𝑱</m:t>
                      </m:r>
                      <m:r>
                        <a:rPr lang="da-DK" sz="1800" b="1" i="1"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da-DK" sz="1800" b="0" i="1" smtClean="0">
                          <a:effectLst/>
                          <a:latin typeface="Cambria Math" panose="02040503050406030204" pitchFamily="18" charset="0"/>
                          <a:ea typeface="Cambria Math" panose="02040503050406030204" pitchFamily="18" charset="0"/>
                          <a:cs typeface="Times New Roman" panose="02020603050405020304" pitchFamily="18" charset="0"/>
                        </a:rPr>
                        <m:t>𝜎</m:t>
                      </m:r>
                      <m:r>
                        <a:rPr lang="da-DK" sz="1800" b="1" i="1" smtClean="0">
                          <a:effectLst/>
                          <a:latin typeface="Cambria Math" panose="02040503050406030204" pitchFamily="18" charset="0"/>
                          <a:ea typeface="Cambria Math" panose="02040503050406030204" pitchFamily="18" charset="0"/>
                          <a:cs typeface="Times New Roman" panose="02020603050405020304" pitchFamily="18" charset="0"/>
                        </a:rPr>
                        <m:t>𝑬</m:t>
                      </m:r>
                    </m:oMath>
                  </m:oMathPara>
                </a14:m>
                <a:endParaRPr lang="da-DK" sz="1800" b="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lgn="ctr">
                  <a:buNone/>
                </a:pPr>
                <a:endParaRPr lang="en-US" sz="2000" dirty="0"/>
              </a:p>
              <a:p>
                <a:r>
                  <a:rPr lang="en-US" sz="1800" dirty="0">
                    <a:ea typeface="Times New Roman" panose="02020603050405020304" pitchFamily="18" charset="0"/>
                    <a:cs typeface="Times New Roman" panose="02020603050405020304" pitchFamily="18" charset="0"/>
                  </a:rPr>
                  <a:t>Objective function</a:t>
                </a:r>
              </a:p>
              <a:p>
                <a:pPr marL="0" indent="0">
                  <a:buNone/>
                </a:pPr>
                <a14:m>
                  <m:oMathPara xmlns:m="http://schemas.openxmlformats.org/officeDocument/2006/math">
                    <m:oMathParaPr>
                      <m:jc m:val="centerGroup"/>
                    </m:oMathParaPr>
                    <m:oMath xmlns:m="http://schemas.openxmlformats.org/officeDocument/2006/math">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Φ</m:t>
                      </m:r>
                      <m:r>
                        <a:rPr lang="en-US" sz="1800">
                          <a:effectLst/>
                          <a:latin typeface="Cambria Math" panose="02040503050406030204" pitchFamily="18" charset="0"/>
                          <a:ea typeface="Times New Roman" panose="02020603050405020304" pitchFamily="18" charset="0"/>
                          <a:cs typeface="Times New Roman" panose="02020603050405020304" pitchFamily="18" charset="0"/>
                        </a:rPr>
                        <m:t>=</m:t>
                      </m:r>
                      <m:nary>
                        <m:naryPr>
                          <m:limLoc m:val="undOvr"/>
                          <m:supHide m:val="on"/>
                          <m:ctrlPr>
                            <a:rPr lang="da-DK" sz="1200" i="1">
                              <a:effectLst/>
                              <a:latin typeface="Cambria Math" panose="02040503050406030204" pitchFamily="18" charset="0"/>
                            </a:rPr>
                          </m:ctrlPr>
                        </m:naryPr>
                        <m:sub>
                          <m:sSub>
                            <m:sSubPr>
                              <m:ctrlPr>
                                <a:rPr lang="en-US" sz="1800" i="1" smtClean="0">
                                  <a:effectLst/>
                                  <a:latin typeface="Cambria Math" panose="02040503050406030204" pitchFamily="18" charset="0"/>
                                  <a:cs typeface="Times New Roman" panose="02020603050405020304" pitchFamily="18" charset="0"/>
                                </a:rPr>
                              </m:ctrlPr>
                            </m:sSubPr>
                            <m:e>
                              <m:r>
                                <m:rPr>
                                  <m:sty m:val="p"/>
                                </m:rPr>
                                <a:rPr lang="en-US" sz="1800">
                                  <a:latin typeface="Cambria Math" panose="02040503050406030204" pitchFamily="18" charset="0"/>
                                  <a:ea typeface="Times New Roman" panose="02020603050405020304" pitchFamily="18" charset="0"/>
                                  <a:cs typeface="Times New Roman" panose="02020603050405020304" pitchFamily="18" charset="0"/>
                                </a:rPr>
                                <m:t>Ω</m:t>
                              </m:r>
                            </m:e>
                            <m:sub>
                              <m:r>
                                <m:rPr>
                                  <m:sty m:val="p"/>
                                </m:rPr>
                                <a:rPr lang="da-DK" sz="1800">
                                  <a:latin typeface="Cambria Math" panose="02040503050406030204" pitchFamily="18" charset="0"/>
                                  <a:ea typeface="Times New Roman" panose="02020603050405020304" pitchFamily="18" charset="0"/>
                                  <a:cs typeface="Times New Roman" panose="02020603050405020304" pitchFamily="18" charset="0"/>
                                </a:rPr>
                                <m:t>coil</m:t>
                              </m:r>
                            </m:sub>
                          </m:sSub>
                        </m:sub>
                        <m:sup/>
                        <m:e>
                          <m:r>
                            <a:rPr lang="da-DK" sz="1800" b="0" i="1"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da-DK" sz="1800" b="0" i="1" smtClean="0">
                              <a:effectLst/>
                              <a:latin typeface="Cambria Math" panose="02040503050406030204" pitchFamily="18" charset="0"/>
                              <a:ea typeface="Times New Roman" panose="02020603050405020304" pitchFamily="18" charset="0"/>
                              <a:cs typeface="Times New Roman" panose="02020603050405020304" pitchFamily="18" charset="0"/>
                            </a:rPr>
                            <m:t>𝐵𝑑</m:t>
                          </m:r>
                          <m:sSub>
                            <m:sSubPr>
                              <m:ctrlPr>
                                <a:rPr lang="en-US" sz="1800" i="1" smtClean="0">
                                  <a:effectLst/>
                                  <a:latin typeface="Cambria Math" panose="02040503050406030204" pitchFamily="18" charset="0"/>
                                  <a:cs typeface="Times New Roman" panose="02020603050405020304" pitchFamily="18" charset="0"/>
                                </a:rPr>
                              </m:ctrlPr>
                            </m:sSubPr>
                            <m:e>
                              <m:r>
                                <m:rPr>
                                  <m:sty m:val="p"/>
                                </m:rPr>
                                <a:rPr lang="en-US" sz="1800">
                                  <a:latin typeface="Cambria Math" panose="02040503050406030204" pitchFamily="18" charset="0"/>
                                  <a:ea typeface="Times New Roman" panose="02020603050405020304" pitchFamily="18" charset="0"/>
                                  <a:cs typeface="Times New Roman" panose="02020603050405020304" pitchFamily="18" charset="0"/>
                                </a:rPr>
                                <m:t>Ω</m:t>
                              </m:r>
                            </m:e>
                            <m:sub>
                              <m:r>
                                <a:rPr lang="da-DK" sz="1800" b="0" i="1" smtClean="0">
                                  <a:effectLst/>
                                  <a:latin typeface="Cambria Math" panose="02040503050406030204" pitchFamily="18" charset="0"/>
                                  <a:cs typeface="Times New Roman" panose="02020603050405020304" pitchFamily="18" charset="0"/>
                                </a:rPr>
                                <m:t>𝑐𝑜𝑖𝑙</m:t>
                              </m:r>
                            </m:sub>
                          </m:sSub>
                        </m:e>
                      </m:nary>
                    </m:oMath>
                  </m:oMathPara>
                </a14:m>
                <a:endParaRPr lang="en-US" sz="1800" dirty="0">
                  <a:effectLst/>
                  <a:ea typeface="Times New Roman" panose="02020603050405020304" pitchFamily="18" charset="0"/>
                  <a:cs typeface="Times New Roman" panose="02020603050405020304" pitchFamily="18" charset="0"/>
                </a:endParaRPr>
              </a:p>
              <a:p>
                <a:pPr marL="0" indent="0">
                  <a:buNone/>
                </a:pPr>
                <a:endParaRPr lang="en-US" sz="2000" dirty="0"/>
              </a:p>
              <a:p>
                <a:pPr marL="0" indent="0">
                  <a:buNone/>
                </a:pPr>
                <a:endParaRPr lang="en-US" sz="2000" dirty="0"/>
              </a:p>
            </p:txBody>
          </p:sp>
        </mc:Choice>
        <mc:Fallback xmlns="">
          <p:sp>
            <p:nvSpPr>
              <p:cNvPr id="23" name="Content Placeholder 22">
                <a:extLst>
                  <a:ext uri="{FF2B5EF4-FFF2-40B4-BE49-F238E27FC236}">
                    <a16:creationId xmlns:a16="http://schemas.microsoft.com/office/drawing/2014/main" id="{445ACC41-882C-4124-A0B6-231A80282965}"/>
                  </a:ext>
                </a:extLst>
              </p:cNvPr>
              <p:cNvSpPr>
                <a:spLocks noGrp="1" noRot="1" noChangeAspect="1" noMove="1" noResize="1" noEditPoints="1" noAdjustHandles="1" noChangeArrowheads="1" noChangeShapeType="1" noTextEdit="1"/>
              </p:cNvSpPr>
              <p:nvPr>
                <p:ph idx="1"/>
              </p:nvPr>
            </p:nvSpPr>
            <p:spPr>
              <a:xfrm>
                <a:off x="648930" y="2432050"/>
                <a:ext cx="5181508" cy="3722438"/>
              </a:xfrm>
              <a:blipFill>
                <a:blip r:embed="rId5"/>
                <a:stretch>
                  <a:fillRect l="-1059" t="-2455" b="-20458"/>
                </a:stretch>
              </a:blipFill>
            </p:spPr>
            <p:txBody>
              <a:bodyPr/>
              <a:lstStyle/>
              <a:p>
                <a:r>
                  <a:rPr lang="da-DK">
                    <a:noFill/>
                  </a:rPr>
                  <a:t> </a:t>
                </a:r>
              </a:p>
            </p:txBody>
          </p:sp>
        </mc:Fallback>
      </mc:AlternateContent>
      <p:pic>
        <p:nvPicPr>
          <p:cNvPr id="27" name="Image 2">
            <a:extLst>
              <a:ext uri="{FF2B5EF4-FFF2-40B4-BE49-F238E27FC236}">
                <a16:creationId xmlns:a16="http://schemas.microsoft.com/office/drawing/2014/main" id="{E3E3961B-FE61-4956-BE82-98F8A36789C2}"/>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1820" y="70990"/>
            <a:ext cx="2008505" cy="820420"/>
          </a:xfrm>
          <a:prstGeom prst="rect">
            <a:avLst/>
          </a:prstGeom>
          <a:noFill/>
          <a:ln>
            <a:noFill/>
          </a:ln>
        </p:spPr>
      </p:pic>
      <p:pic>
        <p:nvPicPr>
          <p:cNvPr id="28" name="Picture 27">
            <a:extLst>
              <a:ext uri="{FF2B5EF4-FFF2-40B4-BE49-F238E27FC236}">
                <a16:creationId xmlns:a16="http://schemas.microsoft.com/office/drawing/2014/main" id="{C54BE64D-8A8D-4DA1-9065-250A983B66E5}"/>
              </a:ext>
            </a:extLst>
          </p:cNvPr>
          <p:cNvPicPr>
            <a:picLocks noChangeAspect="1"/>
          </p:cNvPicPr>
          <p:nvPr/>
        </p:nvPicPr>
        <p:blipFill>
          <a:blip r:embed="rId7"/>
          <a:stretch>
            <a:fillRect/>
          </a:stretch>
        </p:blipFill>
        <p:spPr>
          <a:xfrm>
            <a:off x="10537902" y="295042"/>
            <a:ext cx="1219200" cy="647700"/>
          </a:xfrm>
          <a:prstGeom prst="rect">
            <a:avLst/>
          </a:prstGeom>
        </p:spPr>
      </p:pic>
      <p:pic>
        <p:nvPicPr>
          <p:cNvPr id="3" name="Picture 2">
            <a:extLst>
              <a:ext uri="{FF2B5EF4-FFF2-40B4-BE49-F238E27FC236}">
                <a16:creationId xmlns:a16="http://schemas.microsoft.com/office/drawing/2014/main" id="{96C37DEC-A7E9-4011-8A4E-4F3FEB370E35}"/>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6797788" y="834390"/>
            <a:ext cx="2743200" cy="2594610"/>
          </a:xfrm>
          <a:prstGeom prst="rect">
            <a:avLst/>
          </a:prstGeom>
          <a:noFill/>
          <a:ln>
            <a:noFill/>
          </a:ln>
        </p:spPr>
      </p:pic>
      <p:pic>
        <p:nvPicPr>
          <p:cNvPr id="4" name="Picture 3">
            <a:extLst>
              <a:ext uri="{FF2B5EF4-FFF2-40B4-BE49-F238E27FC236}">
                <a16:creationId xmlns:a16="http://schemas.microsoft.com/office/drawing/2014/main" id="{123F4E49-3540-4257-9525-162B68E8CB37}"/>
              </a:ext>
            </a:extLst>
          </p:cNvPr>
          <p:cNvPicPr>
            <a:picLocks noChangeAspect="1"/>
          </p:cNvPicPr>
          <p:nvPr/>
        </p:nvPicPr>
        <p:blipFill>
          <a:blip r:embed="rId9"/>
          <a:stretch>
            <a:fillRect/>
          </a:stretch>
        </p:blipFill>
        <p:spPr>
          <a:xfrm>
            <a:off x="7852131" y="4267869"/>
            <a:ext cx="4164245" cy="2284551"/>
          </a:xfrm>
          <a:prstGeom prst="rect">
            <a:avLst/>
          </a:prstGeom>
        </p:spPr>
      </p:pic>
      <p:sp>
        <p:nvSpPr>
          <p:cNvPr id="6" name="Arrow: Down 5">
            <a:extLst>
              <a:ext uri="{FF2B5EF4-FFF2-40B4-BE49-F238E27FC236}">
                <a16:creationId xmlns:a16="http://schemas.microsoft.com/office/drawing/2014/main" id="{E1C32E31-07C5-4535-A2F7-AAF65A46FFA3}"/>
              </a:ext>
            </a:extLst>
          </p:cNvPr>
          <p:cNvSpPr/>
          <p:nvPr/>
        </p:nvSpPr>
        <p:spPr>
          <a:xfrm>
            <a:off x="8613884" y="3294581"/>
            <a:ext cx="2436832" cy="94232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Optimized</a:t>
            </a:r>
          </a:p>
        </p:txBody>
      </p:sp>
      <p:cxnSp>
        <p:nvCxnSpPr>
          <p:cNvPr id="10" name="Straight Connector 9">
            <a:extLst>
              <a:ext uri="{FF2B5EF4-FFF2-40B4-BE49-F238E27FC236}">
                <a16:creationId xmlns:a16="http://schemas.microsoft.com/office/drawing/2014/main" id="{5807D812-BBB2-4F61-A963-0D734F9F061D}"/>
              </a:ext>
            </a:extLst>
          </p:cNvPr>
          <p:cNvCxnSpPr/>
          <p:nvPr/>
        </p:nvCxnSpPr>
        <p:spPr>
          <a:xfrm>
            <a:off x="648929" y="2241164"/>
            <a:ext cx="5181509" cy="0"/>
          </a:xfrm>
          <a:prstGeom prst="line">
            <a:avLst/>
          </a:prstGeom>
        </p:spPr>
        <p:style>
          <a:lnRef idx="3">
            <a:schemeClr val="accent2"/>
          </a:lnRef>
          <a:fillRef idx="0">
            <a:schemeClr val="accent2"/>
          </a:fillRef>
          <a:effectRef idx="2">
            <a:schemeClr val="accent2"/>
          </a:effectRef>
          <a:fontRef idx="minor">
            <a:schemeClr val="tx1"/>
          </a:fontRef>
        </p:style>
      </p:cxnSp>
      <p:pic>
        <p:nvPicPr>
          <p:cNvPr id="7" name="Audio 6">
            <a:hlinkClick r:id="" action="ppaction://media"/>
            <a:extLst>
              <a:ext uri="{FF2B5EF4-FFF2-40B4-BE49-F238E27FC236}">
                <a16:creationId xmlns:a16="http://schemas.microsoft.com/office/drawing/2014/main" id="{F736B9FC-A964-488B-8529-E8A03B81664F}"/>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11366500" y="6032500"/>
            <a:ext cx="609600" cy="609600"/>
          </a:xfrm>
          <a:prstGeom prst="rect">
            <a:avLst/>
          </a:prstGeom>
        </p:spPr>
      </p:pic>
      <p:sp>
        <p:nvSpPr>
          <p:cNvPr id="5" name="TextBox 4">
            <a:extLst>
              <a:ext uri="{FF2B5EF4-FFF2-40B4-BE49-F238E27FC236}">
                <a16:creationId xmlns:a16="http://schemas.microsoft.com/office/drawing/2014/main" id="{040A0041-7DD5-4DA7-9F2A-02E74FDBE9CF}"/>
              </a:ext>
            </a:extLst>
          </p:cNvPr>
          <p:cNvSpPr txBox="1"/>
          <p:nvPr/>
        </p:nvSpPr>
        <p:spPr>
          <a:xfrm>
            <a:off x="9763432" y="1225501"/>
            <a:ext cx="2365068" cy="553998"/>
          </a:xfrm>
          <a:prstGeom prst="rect">
            <a:avLst/>
          </a:prstGeom>
          <a:noFill/>
        </p:spPr>
        <p:txBody>
          <a:bodyPr wrap="square">
            <a:spAutoFit/>
          </a:bodyPr>
          <a:lstStyle/>
          <a:p>
            <a:r>
              <a:rPr lang="en-US" sz="1000" dirty="0">
                <a:effectLst/>
                <a:latin typeface="Times New Roman" panose="02020603050405020304" pitchFamily="18" charset="0"/>
                <a:ea typeface="Times New Roman" panose="02020603050405020304" pitchFamily="18" charset="0"/>
              </a:rPr>
              <a:t>Based on:</a:t>
            </a:r>
          </a:p>
          <a:p>
            <a:r>
              <a:rPr lang="en-US" sz="1000" dirty="0">
                <a:effectLst/>
                <a:latin typeface="Times New Roman" panose="02020603050405020304" pitchFamily="18" charset="0"/>
                <a:ea typeface="Times New Roman" panose="02020603050405020304" pitchFamily="18" charset="0"/>
              </a:rPr>
              <a:t>“Topology Optimization of a Magnetic Circuit” – Application Library Model</a:t>
            </a:r>
            <a:endParaRPr lang="da-DK" sz="1000" dirty="0"/>
          </a:p>
        </p:txBody>
      </p:sp>
    </p:spTree>
    <p:extLst>
      <p:ext uri="{BB962C8B-B14F-4D97-AF65-F5344CB8AC3E}">
        <p14:creationId xmlns:p14="http://schemas.microsoft.com/office/powerpoint/2010/main" val="826245451"/>
      </p:ext>
    </p:extLst>
  </p:cSld>
  <p:clrMapOvr>
    <a:masterClrMapping/>
  </p:clrMapOvr>
  <mc:AlternateContent xmlns:mc="http://schemas.openxmlformats.org/markup-compatibility/2006" xmlns:p14="http://schemas.microsoft.com/office/powerpoint/2010/main">
    <mc:Choice Requires="p14">
      <p:transition spd="slow" p14:dur="2000" advTm="37424"/>
    </mc:Choice>
    <mc:Fallback xmlns="">
      <p:transition spd="slow" advTm="3742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57385F-1011-4DAC-ADF8-95244C846F16}"/>
              </a:ext>
            </a:extLst>
          </p:cNvPr>
          <p:cNvSpPr>
            <a:spLocks noGrp="1"/>
          </p:cNvSpPr>
          <p:nvPr>
            <p:ph type="title"/>
          </p:nvPr>
        </p:nvSpPr>
        <p:spPr>
          <a:xfrm>
            <a:off x="648929" y="730926"/>
            <a:ext cx="5181510" cy="1671569"/>
          </a:xfrm>
        </p:spPr>
        <p:txBody>
          <a:bodyPr>
            <a:normAutofit/>
          </a:bodyPr>
          <a:lstStyle/>
          <a:p>
            <a:pPr algn="ctr"/>
            <a:r>
              <a:rPr lang="en-US" sz="3000" dirty="0"/>
              <a:t>Topology Optimization</a:t>
            </a:r>
            <a:br>
              <a:rPr lang="en-US" sz="3000" dirty="0"/>
            </a:br>
            <a:r>
              <a:rPr lang="en-US" sz="3000" i="1" dirty="0"/>
              <a:t>Solid Mechanics</a:t>
            </a:r>
            <a:br>
              <a:rPr lang="en-US" sz="3000" i="1" dirty="0"/>
            </a:br>
            <a:r>
              <a:rPr lang="en-US" sz="3000" b="1" dirty="0"/>
              <a:t>Woofer Basket</a:t>
            </a:r>
          </a:p>
        </p:txBody>
      </p:sp>
      <mc:AlternateContent xmlns:mc="http://schemas.openxmlformats.org/markup-compatibility/2006" xmlns:a14="http://schemas.microsoft.com/office/drawing/2010/main">
        <mc:Choice Requires="a14">
          <p:sp>
            <p:nvSpPr>
              <p:cNvPr id="23" name="Content Placeholder 22">
                <a:extLst>
                  <a:ext uri="{FF2B5EF4-FFF2-40B4-BE49-F238E27FC236}">
                    <a16:creationId xmlns:a16="http://schemas.microsoft.com/office/drawing/2014/main" id="{445ACC41-882C-4124-A0B6-231A80282965}"/>
                  </a:ext>
                </a:extLst>
              </p:cNvPr>
              <p:cNvSpPr>
                <a:spLocks noGrp="1"/>
              </p:cNvSpPr>
              <p:nvPr>
                <p:ph idx="1"/>
              </p:nvPr>
            </p:nvSpPr>
            <p:spPr>
              <a:xfrm>
                <a:off x="648930" y="2406650"/>
                <a:ext cx="5181508" cy="3722438"/>
              </a:xfrm>
            </p:spPr>
            <p:txBody>
              <a:bodyPr>
                <a:normAutofit/>
              </a:bodyPr>
              <a:lstStyle/>
              <a:p>
                <a:r>
                  <a:rPr lang="en-US" sz="2000" dirty="0"/>
                  <a:t>Minimize compliance of basket</a:t>
                </a:r>
              </a:p>
              <a:p>
                <a:pPr lvl="1"/>
                <a:r>
                  <a:rPr lang="en-US" sz="1600" dirty="0"/>
                  <a:t>A stiffer basket is always desirable, while having openings to release pressure</a:t>
                </a:r>
              </a:p>
              <a:p>
                <a:pPr lvl="1"/>
                <a:endParaRPr lang="en-US" sz="1600" dirty="0"/>
              </a:p>
              <a:p>
                <a:r>
                  <a:rPr lang="en-US" sz="1800" dirty="0">
                    <a:effectLst/>
                    <a:ea typeface="Times New Roman" panose="02020603050405020304" pitchFamily="18" charset="0"/>
                    <a:cs typeface="Times New Roman" panose="02020603050405020304" pitchFamily="18" charset="0"/>
                  </a:rPr>
                  <a:t>Governing equation</a:t>
                </a:r>
              </a:p>
              <a:p>
                <a:pPr marL="0" indent="0" algn="ctr">
                  <a:buNone/>
                </a:pPr>
                <a14:m>
                  <m:oMath xmlns:m="http://schemas.openxmlformats.org/officeDocument/2006/math">
                    <m:r>
                      <a:rPr lang="da-DK" sz="1800" b="0" i="0" smtClean="0">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1800">
                        <a:latin typeface="Cambria Math" panose="02040503050406030204" pitchFamily="18" charset="0"/>
                        <a:ea typeface="Times New Roman" panose="02020603050405020304" pitchFamily="18" charset="0"/>
                        <a:cs typeface="Times New Roman" panose="02020603050405020304" pitchFamily="18" charset="0"/>
                      </a:rPr>
                      <m:t>∇</m:t>
                    </m:r>
                    <m:r>
                      <a:rPr lang="en-US" sz="1800" i="1" smtClean="0">
                        <a:latin typeface="Cambria Math" panose="02040503050406030204" pitchFamily="18" charset="0"/>
                        <a:ea typeface="Cambria Math" panose="02040503050406030204" pitchFamily="18" charset="0"/>
                        <a:cs typeface="Times New Roman" panose="02020603050405020304" pitchFamily="18" charset="0"/>
                      </a:rPr>
                      <m:t>∙</m:t>
                    </m:r>
                    <m:d>
                      <m:dPr>
                        <m:ctrlPr>
                          <a:rPr lang="da-DK" sz="1800" i="1">
                            <a:latin typeface="Cambria Math" panose="02040503050406030204" pitchFamily="18" charset="0"/>
                            <a:ea typeface="Cambria Math" panose="02040503050406030204" pitchFamily="18" charset="0"/>
                            <a:cs typeface="Times New Roman" panose="02020603050405020304" pitchFamily="18" charset="0"/>
                          </a:rPr>
                        </m:ctrlPr>
                      </m:dPr>
                      <m:e>
                        <m:r>
                          <a:rPr lang="da-DK" sz="1800" i="1">
                            <a:latin typeface="Cambria Math" panose="02040503050406030204" pitchFamily="18" charset="0"/>
                            <a:ea typeface="Cambria Math" panose="02040503050406030204" pitchFamily="18" charset="0"/>
                            <a:cs typeface="Times New Roman" panose="02020603050405020304" pitchFamily="18" charset="0"/>
                          </a:rPr>
                          <m:t>𝐶</m:t>
                        </m:r>
                        <m:r>
                          <a:rPr lang="da-DK" sz="1800" i="1">
                            <a:latin typeface="Cambria Math" panose="02040503050406030204" pitchFamily="18" charset="0"/>
                            <a:ea typeface="Cambria Math" panose="02040503050406030204" pitchFamily="18" charset="0"/>
                            <a:cs typeface="Times New Roman" panose="02020603050405020304" pitchFamily="18" charset="0"/>
                          </a:rPr>
                          <m:t>:</m:t>
                        </m:r>
                        <m:sSub>
                          <m:sSubPr>
                            <m:ctrlPr>
                              <a:rPr lang="en-US" sz="1800" i="1">
                                <a:latin typeface="Cambria Math" panose="02040503050406030204" pitchFamily="18" charset="0"/>
                                <a:ea typeface="Cambria Math" panose="02040503050406030204" pitchFamily="18" charset="0"/>
                                <a:cs typeface="Times New Roman" panose="02020603050405020304" pitchFamily="18" charset="0"/>
                              </a:rPr>
                            </m:ctrlPr>
                          </m:sSubPr>
                          <m:e>
                            <m:r>
                              <a:rPr lang="en-US" sz="1800" i="1">
                                <a:latin typeface="Cambria Math" panose="02040503050406030204" pitchFamily="18" charset="0"/>
                                <a:ea typeface="Cambria Math" panose="02040503050406030204" pitchFamily="18" charset="0"/>
                                <a:cs typeface="Times New Roman" panose="02020603050405020304" pitchFamily="18" charset="0"/>
                              </a:rPr>
                              <m:t>𝜀</m:t>
                            </m:r>
                          </m:e>
                          <m:sub>
                            <m:r>
                              <a:rPr lang="da-DK" sz="1800" i="1">
                                <a:latin typeface="Cambria Math" panose="02040503050406030204" pitchFamily="18" charset="0"/>
                                <a:ea typeface="Cambria Math" panose="02040503050406030204" pitchFamily="18" charset="0"/>
                                <a:cs typeface="Times New Roman" panose="02020603050405020304" pitchFamily="18" charset="0"/>
                              </a:rPr>
                              <m:t>𝑒𝑙</m:t>
                            </m:r>
                          </m:sub>
                        </m:sSub>
                      </m:e>
                    </m:d>
                  </m:oMath>
                </a14:m>
                <a:r>
                  <a:rPr lang="en-US" sz="1800" dirty="0"/>
                  <a:t>=</a:t>
                </a:r>
                <a:r>
                  <a:rPr lang="en-US" sz="1800" b="1" dirty="0"/>
                  <a:t>F</a:t>
                </a:r>
              </a:p>
              <a:p>
                <a:pPr marL="0" indent="0" algn="ctr">
                  <a:buNone/>
                </a:pPr>
                <a:endParaRPr lang="en-US" sz="1800" dirty="0"/>
              </a:p>
              <a:p>
                <a:r>
                  <a:rPr lang="en-US" sz="1800" dirty="0">
                    <a:ea typeface="Times New Roman" panose="02020603050405020304" pitchFamily="18" charset="0"/>
                    <a:cs typeface="Times New Roman" panose="02020603050405020304" pitchFamily="18" charset="0"/>
                  </a:rPr>
                  <a:t>Objective function</a:t>
                </a:r>
              </a:p>
              <a:p>
                <a:pPr marL="0" indent="0">
                  <a:buNone/>
                </a:pPr>
                <a14:m>
                  <m:oMathPara xmlns:m="http://schemas.openxmlformats.org/officeDocument/2006/math">
                    <m:oMathParaPr>
                      <m:jc m:val="centerGroup"/>
                    </m:oMathParaPr>
                    <m:oMath xmlns:m="http://schemas.openxmlformats.org/officeDocument/2006/math">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Φ</m:t>
                      </m:r>
                      <m:r>
                        <a:rPr lang="en-US" sz="1800">
                          <a:effectLst/>
                          <a:latin typeface="Cambria Math" panose="02040503050406030204" pitchFamily="18" charset="0"/>
                          <a:ea typeface="Times New Roman" panose="02020603050405020304" pitchFamily="18" charset="0"/>
                          <a:cs typeface="Times New Roman" panose="02020603050405020304" pitchFamily="18" charset="0"/>
                        </a:rPr>
                        <m:t>=</m:t>
                      </m:r>
                      <m:nary>
                        <m:naryPr>
                          <m:supHide m:val="on"/>
                          <m:ctrlPr>
                            <a:rPr lang="en-US" sz="1800" i="1" smtClean="0">
                              <a:effectLst/>
                              <a:latin typeface="Cambria Math" panose="02040503050406030204" pitchFamily="18" charset="0"/>
                              <a:cs typeface="Times New Roman" panose="02020603050405020304" pitchFamily="18" charset="0"/>
                            </a:rPr>
                          </m:ctrlPr>
                        </m:naryPr>
                        <m:sub>
                          <m:r>
                            <m:rPr>
                              <m:brk m:alnAt="23"/>
                            </m:rPr>
                            <a:rPr lang="da-DK" sz="1800" b="0" i="1" smtClean="0">
                              <a:effectLst/>
                              <a:latin typeface="Cambria Math" panose="02040503050406030204" pitchFamily="18" charset="0"/>
                              <a:cs typeface="Times New Roman" panose="02020603050405020304" pitchFamily="18" charset="0"/>
                            </a:rPr>
                            <m:t>𝑉</m:t>
                          </m:r>
                        </m:sub>
                        <m:sup/>
                        <m:e>
                          <m:f>
                            <m:fPr>
                              <m:ctrlPr>
                                <a:rPr lang="en-US" sz="1800" i="1" smtClean="0">
                                  <a:effectLst/>
                                  <a:latin typeface="Cambria Math" panose="02040503050406030204" pitchFamily="18" charset="0"/>
                                  <a:cs typeface="Times New Roman" panose="02020603050405020304" pitchFamily="18" charset="0"/>
                                </a:rPr>
                              </m:ctrlPr>
                            </m:fPr>
                            <m:num>
                              <m:r>
                                <a:rPr lang="da-DK" sz="1800" b="0" i="1" smtClean="0">
                                  <a:effectLst/>
                                  <a:latin typeface="Cambria Math" panose="02040503050406030204" pitchFamily="18" charset="0"/>
                                  <a:cs typeface="Times New Roman" panose="02020603050405020304" pitchFamily="18" charset="0"/>
                                </a:rPr>
                                <m:t>1</m:t>
                              </m:r>
                            </m:num>
                            <m:den>
                              <m:r>
                                <a:rPr lang="da-DK" sz="1800" b="0" i="1" smtClean="0">
                                  <a:effectLst/>
                                  <a:latin typeface="Cambria Math" panose="02040503050406030204" pitchFamily="18" charset="0"/>
                                  <a:cs typeface="Times New Roman" panose="02020603050405020304" pitchFamily="18" charset="0"/>
                                </a:rPr>
                                <m:t>2</m:t>
                              </m:r>
                            </m:den>
                          </m:f>
                          <m:sSub>
                            <m:sSubPr>
                              <m:ctrlPr>
                                <a:rPr lang="en-US" sz="1800" i="1">
                                  <a:latin typeface="Cambria Math" panose="02040503050406030204" pitchFamily="18" charset="0"/>
                                  <a:ea typeface="Cambria Math" panose="02040503050406030204" pitchFamily="18" charset="0"/>
                                  <a:cs typeface="Times New Roman" panose="02020603050405020304" pitchFamily="18" charset="0"/>
                                </a:rPr>
                              </m:ctrlPr>
                            </m:sSubPr>
                            <m:e>
                              <m:r>
                                <a:rPr lang="en-US" sz="1800" i="1">
                                  <a:latin typeface="Cambria Math" panose="02040503050406030204" pitchFamily="18" charset="0"/>
                                  <a:ea typeface="Cambria Math" panose="02040503050406030204" pitchFamily="18" charset="0"/>
                                  <a:cs typeface="Times New Roman" panose="02020603050405020304" pitchFamily="18" charset="0"/>
                                </a:rPr>
                                <m:t>𝜀</m:t>
                              </m:r>
                            </m:e>
                            <m:sub>
                              <m:r>
                                <a:rPr lang="da-DK" sz="1800" i="1">
                                  <a:latin typeface="Cambria Math" panose="02040503050406030204" pitchFamily="18" charset="0"/>
                                  <a:ea typeface="Cambria Math" panose="02040503050406030204" pitchFamily="18" charset="0"/>
                                  <a:cs typeface="Times New Roman" panose="02020603050405020304" pitchFamily="18" charset="0"/>
                                </a:rPr>
                                <m:t>𝑒𝑙</m:t>
                              </m:r>
                            </m:sub>
                          </m:sSub>
                          <m:r>
                            <a:rPr lang="da-DK" sz="1800" b="0" i="1" smtClean="0">
                              <a:effectLst/>
                              <a:latin typeface="Cambria Math" panose="02040503050406030204" pitchFamily="18" charset="0"/>
                              <a:ea typeface="Cambria Math" panose="02040503050406030204" pitchFamily="18" charset="0"/>
                              <a:cs typeface="Times New Roman" panose="02020603050405020304" pitchFamily="18" charset="0"/>
                            </a:rPr>
                            <m:t>:</m:t>
                          </m:r>
                          <m:d>
                            <m:dPr>
                              <m:ctrlPr>
                                <a:rPr lang="da-DK" sz="1800" b="0" i="1" smtClean="0">
                                  <a:effectLst/>
                                  <a:latin typeface="Cambria Math" panose="02040503050406030204" pitchFamily="18" charset="0"/>
                                  <a:ea typeface="Cambria Math" panose="02040503050406030204" pitchFamily="18" charset="0"/>
                                  <a:cs typeface="Times New Roman" panose="02020603050405020304" pitchFamily="18" charset="0"/>
                                </a:rPr>
                              </m:ctrlPr>
                            </m:dPr>
                            <m:e>
                              <m:r>
                                <a:rPr lang="da-DK" sz="1800" b="0" i="1" smtClean="0">
                                  <a:effectLst/>
                                  <a:latin typeface="Cambria Math" panose="02040503050406030204" pitchFamily="18" charset="0"/>
                                  <a:ea typeface="Cambria Math" panose="02040503050406030204" pitchFamily="18" charset="0"/>
                                  <a:cs typeface="Times New Roman" panose="02020603050405020304" pitchFamily="18" charset="0"/>
                                </a:rPr>
                                <m:t>𝐶</m:t>
                              </m:r>
                              <m:r>
                                <a:rPr lang="da-DK" sz="1800" b="0" i="1" smtClean="0">
                                  <a:effectLst/>
                                  <a:latin typeface="Cambria Math" panose="02040503050406030204" pitchFamily="18" charset="0"/>
                                  <a:ea typeface="Cambria Math" panose="02040503050406030204" pitchFamily="18" charset="0"/>
                                  <a:cs typeface="Times New Roman" panose="02020603050405020304" pitchFamily="18" charset="0"/>
                                </a:rPr>
                                <m:t>(</m:t>
                              </m:r>
                              <m:r>
                                <a:rPr lang="en-US" sz="1800" i="1">
                                  <a:latin typeface="Cambria Math" panose="02040503050406030204" pitchFamily="18" charset="0"/>
                                  <a:ea typeface="Times New Roman" panose="02020603050405020304" pitchFamily="18" charset="0"/>
                                  <a:cs typeface="Times New Roman" panose="02020603050405020304" pitchFamily="18" charset="0"/>
                                </a:rPr>
                                <m:t>𝜉</m:t>
                              </m:r>
                              <m:r>
                                <a:rPr lang="da-DK" sz="1800" b="0" i="1" smtClean="0">
                                  <a:effectLst/>
                                  <a:latin typeface="Cambria Math" panose="02040503050406030204" pitchFamily="18" charset="0"/>
                                  <a:ea typeface="Cambria Math" panose="02040503050406030204" pitchFamily="18" charset="0"/>
                                  <a:cs typeface="Times New Roman" panose="02020603050405020304" pitchFamily="18" charset="0"/>
                                </a:rPr>
                                <m:t>):</m:t>
                              </m:r>
                              <m:sSub>
                                <m:sSubPr>
                                  <m:ctrlPr>
                                    <a:rPr lang="en-US" sz="1800" i="1">
                                      <a:latin typeface="Cambria Math" panose="02040503050406030204" pitchFamily="18" charset="0"/>
                                      <a:ea typeface="Cambria Math" panose="02040503050406030204" pitchFamily="18" charset="0"/>
                                      <a:cs typeface="Times New Roman" panose="02020603050405020304" pitchFamily="18" charset="0"/>
                                    </a:rPr>
                                  </m:ctrlPr>
                                </m:sSubPr>
                                <m:e>
                                  <m:r>
                                    <a:rPr lang="en-US" sz="1800" i="1">
                                      <a:latin typeface="Cambria Math" panose="02040503050406030204" pitchFamily="18" charset="0"/>
                                      <a:ea typeface="Cambria Math" panose="02040503050406030204" pitchFamily="18" charset="0"/>
                                      <a:cs typeface="Times New Roman" panose="02020603050405020304" pitchFamily="18" charset="0"/>
                                    </a:rPr>
                                    <m:t>𝜀</m:t>
                                  </m:r>
                                </m:e>
                                <m:sub>
                                  <m:r>
                                    <a:rPr lang="da-DK" sz="1800" i="1">
                                      <a:latin typeface="Cambria Math" panose="02040503050406030204" pitchFamily="18" charset="0"/>
                                      <a:ea typeface="Cambria Math" panose="02040503050406030204" pitchFamily="18" charset="0"/>
                                      <a:cs typeface="Times New Roman" panose="02020603050405020304" pitchFamily="18" charset="0"/>
                                    </a:rPr>
                                    <m:t>𝑒𝑙</m:t>
                                  </m:r>
                                </m:sub>
                              </m:sSub>
                            </m:e>
                          </m:d>
                          <m:r>
                            <a:rPr lang="da-DK" sz="1800" b="0" i="1" smtClean="0">
                              <a:effectLst/>
                              <a:latin typeface="Cambria Math" panose="02040503050406030204" pitchFamily="18" charset="0"/>
                              <a:ea typeface="Cambria Math" panose="02040503050406030204" pitchFamily="18" charset="0"/>
                              <a:cs typeface="Times New Roman" panose="02020603050405020304" pitchFamily="18" charset="0"/>
                            </a:rPr>
                            <m:t>𝑑𝑉</m:t>
                          </m:r>
                        </m:e>
                      </m:nary>
                    </m:oMath>
                  </m:oMathPara>
                </a14:m>
                <a:endParaRPr lang="en-US" sz="2000" dirty="0"/>
              </a:p>
            </p:txBody>
          </p:sp>
        </mc:Choice>
        <mc:Fallback xmlns="">
          <p:sp>
            <p:nvSpPr>
              <p:cNvPr id="23" name="Content Placeholder 22">
                <a:extLst>
                  <a:ext uri="{FF2B5EF4-FFF2-40B4-BE49-F238E27FC236}">
                    <a16:creationId xmlns:a16="http://schemas.microsoft.com/office/drawing/2014/main" id="{445ACC41-882C-4124-A0B6-231A80282965}"/>
                  </a:ext>
                </a:extLst>
              </p:cNvPr>
              <p:cNvSpPr>
                <a:spLocks noGrp="1" noRot="1" noChangeAspect="1" noMove="1" noResize="1" noEditPoints="1" noAdjustHandles="1" noChangeArrowheads="1" noChangeShapeType="1" noTextEdit="1"/>
              </p:cNvSpPr>
              <p:nvPr>
                <p:ph idx="1"/>
              </p:nvPr>
            </p:nvSpPr>
            <p:spPr>
              <a:xfrm>
                <a:off x="648930" y="2406650"/>
                <a:ext cx="5181508" cy="3722438"/>
              </a:xfrm>
              <a:blipFill>
                <a:blip r:embed="rId5"/>
                <a:stretch>
                  <a:fillRect l="-1059" t="-1803" b="-30492"/>
                </a:stretch>
              </a:blipFill>
            </p:spPr>
            <p:txBody>
              <a:bodyPr/>
              <a:lstStyle/>
              <a:p>
                <a:r>
                  <a:rPr lang="da-DK">
                    <a:noFill/>
                  </a:rPr>
                  <a:t> </a:t>
                </a:r>
              </a:p>
            </p:txBody>
          </p:sp>
        </mc:Fallback>
      </mc:AlternateContent>
      <p:pic>
        <p:nvPicPr>
          <p:cNvPr id="27" name="Image 2">
            <a:extLst>
              <a:ext uri="{FF2B5EF4-FFF2-40B4-BE49-F238E27FC236}">
                <a16:creationId xmlns:a16="http://schemas.microsoft.com/office/drawing/2014/main" id="{E3E3961B-FE61-4956-BE82-98F8A36789C2}"/>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1820" y="70990"/>
            <a:ext cx="2008505" cy="820420"/>
          </a:xfrm>
          <a:prstGeom prst="rect">
            <a:avLst/>
          </a:prstGeom>
          <a:noFill/>
          <a:ln>
            <a:noFill/>
          </a:ln>
        </p:spPr>
      </p:pic>
      <p:pic>
        <p:nvPicPr>
          <p:cNvPr id="28" name="Picture 27">
            <a:extLst>
              <a:ext uri="{FF2B5EF4-FFF2-40B4-BE49-F238E27FC236}">
                <a16:creationId xmlns:a16="http://schemas.microsoft.com/office/drawing/2014/main" id="{C54BE64D-8A8D-4DA1-9065-250A983B66E5}"/>
              </a:ext>
            </a:extLst>
          </p:cNvPr>
          <p:cNvPicPr>
            <a:picLocks noChangeAspect="1"/>
          </p:cNvPicPr>
          <p:nvPr/>
        </p:nvPicPr>
        <p:blipFill>
          <a:blip r:embed="rId7"/>
          <a:stretch>
            <a:fillRect/>
          </a:stretch>
        </p:blipFill>
        <p:spPr>
          <a:xfrm>
            <a:off x="10537902" y="295042"/>
            <a:ext cx="1219200" cy="647700"/>
          </a:xfrm>
          <a:prstGeom prst="rect">
            <a:avLst/>
          </a:prstGeom>
        </p:spPr>
      </p:pic>
      <p:pic>
        <p:nvPicPr>
          <p:cNvPr id="4" name="Picture 3">
            <a:extLst>
              <a:ext uri="{FF2B5EF4-FFF2-40B4-BE49-F238E27FC236}">
                <a16:creationId xmlns:a16="http://schemas.microsoft.com/office/drawing/2014/main" id="{5F1A7738-CAE2-41DC-9065-7C109A39DCC4}"/>
              </a:ext>
            </a:extLst>
          </p:cNvPr>
          <p:cNvPicPr>
            <a:picLocks noChangeAspect="1"/>
          </p:cNvPicPr>
          <p:nvPr/>
        </p:nvPicPr>
        <p:blipFill>
          <a:blip r:embed="rId8"/>
          <a:stretch>
            <a:fillRect/>
          </a:stretch>
        </p:blipFill>
        <p:spPr>
          <a:xfrm>
            <a:off x="7208473" y="3667856"/>
            <a:ext cx="4394146" cy="3025044"/>
          </a:xfrm>
          <a:prstGeom prst="rect">
            <a:avLst/>
          </a:prstGeom>
        </p:spPr>
      </p:pic>
      <p:sp>
        <p:nvSpPr>
          <p:cNvPr id="5" name="Arrow: Down 4">
            <a:extLst>
              <a:ext uri="{FF2B5EF4-FFF2-40B4-BE49-F238E27FC236}">
                <a16:creationId xmlns:a16="http://schemas.microsoft.com/office/drawing/2014/main" id="{33913BAB-25AF-4F7B-8A29-2341A4521FA5}"/>
              </a:ext>
            </a:extLst>
          </p:cNvPr>
          <p:cNvSpPr/>
          <p:nvPr/>
        </p:nvSpPr>
        <p:spPr>
          <a:xfrm>
            <a:off x="8101070" y="2763637"/>
            <a:ext cx="2436832" cy="94232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Optimized</a:t>
            </a:r>
          </a:p>
        </p:txBody>
      </p:sp>
      <p:pic>
        <p:nvPicPr>
          <p:cNvPr id="7" name="Picture 6">
            <a:extLst>
              <a:ext uri="{FF2B5EF4-FFF2-40B4-BE49-F238E27FC236}">
                <a16:creationId xmlns:a16="http://schemas.microsoft.com/office/drawing/2014/main" id="{953114FF-1A2C-469E-89BF-3ED58A3430E3}"/>
              </a:ext>
            </a:extLst>
          </p:cNvPr>
          <p:cNvPicPr>
            <a:picLocks noChangeAspect="1"/>
          </p:cNvPicPr>
          <p:nvPr/>
        </p:nvPicPr>
        <p:blipFill rotWithShape="1">
          <a:blip r:embed="rId9"/>
          <a:srcRect l="8922" r="11709"/>
          <a:stretch/>
        </p:blipFill>
        <p:spPr>
          <a:xfrm>
            <a:off x="6198264" y="70990"/>
            <a:ext cx="3971812" cy="2621612"/>
          </a:xfrm>
          <a:prstGeom prst="rect">
            <a:avLst/>
          </a:prstGeom>
        </p:spPr>
      </p:pic>
      <p:cxnSp>
        <p:nvCxnSpPr>
          <p:cNvPr id="14" name="Straight Connector 13">
            <a:extLst>
              <a:ext uri="{FF2B5EF4-FFF2-40B4-BE49-F238E27FC236}">
                <a16:creationId xmlns:a16="http://schemas.microsoft.com/office/drawing/2014/main" id="{F2DFCDEC-8C05-4821-9C79-DA58F5693FC9}"/>
              </a:ext>
            </a:extLst>
          </p:cNvPr>
          <p:cNvCxnSpPr/>
          <p:nvPr/>
        </p:nvCxnSpPr>
        <p:spPr>
          <a:xfrm>
            <a:off x="648929" y="2241164"/>
            <a:ext cx="5181509" cy="0"/>
          </a:xfrm>
          <a:prstGeom prst="line">
            <a:avLst/>
          </a:prstGeom>
        </p:spPr>
        <p:style>
          <a:lnRef idx="3">
            <a:schemeClr val="accent2"/>
          </a:lnRef>
          <a:fillRef idx="0">
            <a:schemeClr val="accent2"/>
          </a:fillRef>
          <a:effectRef idx="2">
            <a:schemeClr val="accent2"/>
          </a:effectRef>
          <a:fontRef idx="minor">
            <a:schemeClr val="tx1"/>
          </a:fontRef>
        </p:style>
      </p:cxnSp>
      <p:pic>
        <p:nvPicPr>
          <p:cNvPr id="3" name="Audio 2">
            <a:hlinkClick r:id="" action="ppaction://media"/>
            <a:extLst>
              <a:ext uri="{FF2B5EF4-FFF2-40B4-BE49-F238E27FC236}">
                <a16:creationId xmlns:a16="http://schemas.microsoft.com/office/drawing/2014/main" id="{DEF88A85-FA14-4127-B9F5-D62B12A8B7F7}"/>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11366500" y="6032500"/>
            <a:ext cx="609600" cy="609600"/>
          </a:xfrm>
          <a:prstGeom prst="rect">
            <a:avLst/>
          </a:prstGeom>
        </p:spPr>
      </p:pic>
    </p:spTree>
    <p:extLst>
      <p:ext uri="{BB962C8B-B14F-4D97-AF65-F5344CB8AC3E}">
        <p14:creationId xmlns:p14="http://schemas.microsoft.com/office/powerpoint/2010/main" val="1917669986"/>
      </p:ext>
    </p:extLst>
  </p:cSld>
  <p:clrMapOvr>
    <a:masterClrMapping/>
  </p:clrMapOvr>
  <mc:AlternateContent xmlns:mc="http://schemas.openxmlformats.org/markup-compatibility/2006" xmlns:p14="http://schemas.microsoft.com/office/powerpoint/2010/main">
    <mc:Choice Requires="p14">
      <p:transition spd="slow" p14:dur="2000" advTm="50424"/>
    </mc:Choice>
    <mc:Fallback xmlns="">
      <p:transition spd="slow" advTm="5042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57385F-1011-4DAC-ADF8-95244C846F16}"/>
              </a:ext>
            </a:extLst>
          </p:cNvPr>
          <p:cNvSpPr>
            <a:spLocks noGrp="1"/>
          </p:cNvSpPr>
          <p:nvPr>
            <p:ph type="title"/>
          </p:nvPr>
        </p:nvSpPr>
        <p:spPr>
          <a:xfrm>
            <a:off x="648929" y="730926"/>
            <a:ext cx="5181510" cy="1671569"/>
          </a:xfrm>
        </p:spPr>
        <p:txBody>
          <a:bodyPr>
            <a:normAutofit/>
          </a:bodyPr>
          <a:lstStyle/>
          <a:p>
            <a:pPr algn="ctr"/>
            <a:r>
              <a:rPr lang="en-US" sz="3000" dirty="0"/>
              <a:t>Shape Optimization</a:t>
            </a:r>
            <a:br>
              <a:rPr lang="en-US" sz="3000" dirty="0"/>
            </a:br>
            <a:r>
              <a:rPr lang="en-US" sz="3000" i="1" dirty="0"/>
              <a:t>Solid Mechanics</a:t>
            </a:r>
            <a:br>
              <a:rPr lang="en-US" sz="3000" i="1" dirty="0"/>
            </a:br>
            <a:r>
              <a:rPr lang="en-US" sz="3000" b="1" dirty="0"/>
              <a:t>Woofer Basket</a:t>
            </a:r>
          </a:p>
        </p:txBody>
      </p:sp>
      <mc:AlternateContent xmlns:mc="http://schemas.openxmlformats.org/markup-compatibility/2006" xmlns:a14="http://schemas.microsoft.com/office/drawing/2010/main">
        <mc:Choice Requires="a14">
          <p:sp>
            <p:nvSpPr>
              <p:cNvPr id="23" name="Content Placeholder 22">
                <a:extLst>
                  <a:ext uri="{FF2B5EF4-FFF2-40B4-BE49-F238E27FC236}">
                    <a16:creationId xmlns:a16="http://schemas.microsoft.com/office/drawing/2014/main" id="{445ACC41-882C-4124-A0B6-231A80282965}"/>
                  </a:ext>
                </a:extLst>
              </p:cNvPr>
              <p:cNvSpPr>
                <a:spLocks noGrp="1"/>
              </p:cNvSpPr>
              <p:nvPr>
                <p:ph idx="1"/>
              </p:nvPr>
            </p:nvSpPr>
            <p:spPr>
              <a:xfrm>
                <a:off x="648930" y="2406650"/>
                <a:ext cx="5181508" cy="3722438"/>
              </a:xfrm>
            </p:spPr>
            <p:txBody>
              <a:bodyPr>
                <a:normAutofit/>
              </a:bodyPr>
              <a:lstStyle/>
              <a:p>
                <a:r>
                  <a:rPr lang="en-US" sz="2000" dirty="0"/>
                  <a:t>Minimize compliance of basket</a:t>
                </a:r>
              </a:p>
              <a:p>
                <a:pPr lvl="1"/>
                <a:r>
                  <a:rPr lang="en-US" sz="1600" dirty="0"/>
                  <a:t>A stiffer basket is always desirable, while having openings to release pressure</a:t>
                </a:r>
              </a:p>
              <a:p>
                <a:pPr lvl="1"/>
                <a:endParaRPr lang="en-US" sz="1600" dirty="0"/>
              </a:p>
              <a:p>
                <a:r>
                  <a:rPr lang="en-US" sz="1800" dirty="0">
                    <a:effectLst/>
                    <a:ea typeface="Times New Roman" panose="02020603050405020304" pitchFamily="18" charset="0"/>
                    <a:cs typeface="Times New Roman" panose="02020603050405020304" pitchFamily="18" charset="0"/>
                  </a:rPr>
                  <a:t>Governing equation</a:t>
                </a:r>
              </a:p>
              <a:p>
                <a:pPr marL="0" indent="0" algn="ctr">
                  <a:buNone/>
                </a:pPr>
                <a14:m>
                  <m:oMath xmlns:m="http://schemas.openxmlformats.org/officeDocument/2006/math">
                    <m:r>
                      <a:rPr lang="da-DK" sz="1800">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1800">
                        <a:latin typeface="Cambria Math" panose="02040503050406030204" pitchFamily="18" charset="0"/>
                        <a:ea typeface="Times New Roman" panose="02020603050405020304" pitchFamily="18" charset="0"/>
                        <a:cs typeface="Times New Roman" panose="02020603050405020304" pitchFamily="18" charset="0"/>
                      </a:rPr>
                      <m:t>∇</m:t>
                    </m:r>
                    <m:r>
                      <a:rPr lang="en-US" sz="1800" i="1">
                        <a:latin typeface="Cambria Math" panose="02040503050406030204" pitchFamily="18" charset="0"/>
                        <a:ea typeface="Cambria Math" panose="02040503050406030204" pitchFamily="18" charset="0"/>
                        <a:cs typeface="Times New Roman" panose="02020603050405020304" pitchFamily="18" charset="0"/>
                      </a:rPr>
                      <m:t>∙</m:t>
                    </m:r>
                    <m:d>
                      <m:dPr>
                        <m:ctrlPr>
                          <a:rPr lang="da-DK" sz="1800" i="1">
                            <a:latin typeface="Cambria Math" panose="02040503050406030204" pitchFamily="18" charset="0"/>
                            <a:ea typeface="Cambria Math" panose="02040503050406030204" pitchFamily="18" charset="0"/>
                            <a:cs typeface="Times New Roman" panose="02020603050405020304" pitchFamily="18" charset="0"/>
                          </a:rPr>
                        </m:ctrlPr>
                      </m:dPr>
                      <m:e>
                        <m:r>
                          <a:rPr lang="da-DK" sz="1800" i="1">
                            <a:latin typeface="Cambria Math" panose="02040503050406030204" pitchFamily="18" charset="0"/>
                            <a:ea typeface="Cambria Math" panose="02040503050406030204" pitchFamily="18" charset="0"/>
                            <a:cs typeface="Times New Roman" panose="02020603050405020304" pitchFamily="18" charset="0"/>
                          </a:rPr>
                          <m:t>𝐶</m:t>
                        </m:r>
                        <m:r>
                          <a:rPr lang="da-DK" sz="1800" i="1">
                            <a:latin typeface="Cambria Math" panose="02040503050406030204" pitchFamily="18" charset="0"/>
                            <a:ea typeface="Cambria Math" panose="02040503050406030204" pitchFamily="18" charset="0"/>
                            <a:cs typeface="Times New Roman" panose="02020603050405020304" pitchFamily="18" charset="0"/>
                          </a:rPr>
                          <m:t>:</m:t>
                        </m:r>
                        <m:sSub>
                          <m:sSubPr>
                            <m:ctrlPr>
                              <a:rPr lang="en-US" sz="1800" i="1">
                                <a:latin typeface="Cambria Math" panose="02040503050406030204" pitchFamily="18" charset="0"/>
                                <a:ea typeface="Cambria Math" panose="02040503050406030204" pitchFamily="18" charset="0"/>
                                <a:cs typeface="Times New Roman" panose="02020603050405020304" pitchFamily="18" charset="0"/>
                              </a:rPr>
                            </m:ctrlPr>
                          </m:sSubPr>
                          <m:e>
                            <m:r>
                              <a:rPr lang="en-US" sz="1800" i="1">
                                <a:latin typeface="Cambria Math" panose="02040503050406030204" pitchFamily="18" charset="0"/>
                                <a:ea typeface="Cambria Math" panose="02040503050406030204" pitchFamily="18" charset="0"/>
                                <a:cs typeface="Times New Roman" panose="02020603050405020304" pitchFamily="18" charset="0"/>
                              </a:rPr>
                              <m:t>𝜀</m:t>
                            </m:r>
                          </m:e>
                          <m:sub>
                            <m:r>
                              <a:rPr lang="da-DK" sz="1800" i="1">
                                <a:latin typeface="Cambria Math" panose="02040503050406030204" pitchFamily="18" charset="0"/>
                                <a:ea typeface="Cambria Math" panose="02040503050406030204" pitchFamily="18" charset="0"/>
                                <a:cs typeface="Times New Roman" panose="02020603050405020304" pitchFamily="18" charset="0"/>
                              </a:rPr>
                              <m:t>𝑒𝑙</m:t>
                            </m:r>
                          </m:sub>
                        </m:sSub>
                      </m:e>
                    </m:d>
                  </m:oMath>
                </a14:m>
                <a:r>
                  <a:rPr lang="en-US" sz="1800" dirty="0"/>
                  <a:t>=</a:t>
                </a:r>
                <a:r>
                  <a:rPr lang="en-US" sz="1800" b="1" dirty="0"/>
                  <a:t>F</a:t>
                </a:r>
              </a:p>
              <a:p>
                <a:pPr marL="0" indent="0" algn="ctr">
                  <a:buNone/>
                </a:pPr>
                <a:endParaRPr lang="en-US" sz="1800" dirty="0"/>
              </a:p>
              <a:p>
                <a:r>
                  <a:rPr lang="en-US" sz="1800" dirty="0">
                    <a:ea typeface="Times New Roman" panose="02020603050405020304" pitchFamily="18" charset="0"/>
                    <a:cs typeface="Times New Roman" panose="02020603050405020304" pitchFamily="18" charset="0"/>
                  </a:rPr>
                  <a:t>Objective function</a:t>
                </a:r>
              </a:p>
              <a:p>
                <a:pPr marL="0" indent="0">
                  <a:buNone/>
                </a:pPr>
                <a14:m>
                  <m:oMathPara xmlns:m="http://schemas.openxmlformats.org/officeDocument/2006/math">
                    <m:oMathParaPr>
                      <m:jc m:val="centerGroup"/>
                    </m:oMathParaPr>
                    <m:oMath xmlns:m="http://schemas.openxmlformats.org/officeDocument/2006/math">
                      <m:r>
                        <m:rPr>
                          <m:sty m:val="p"/>
                        </m:rPr>
                        <a:rPr lang="en-US" sz="1800" smtClean="0">
                          <a:effectLst/>
                          <a:latin typeface="Cambria Math" panose="02040503050406030204" pitchFamily="18" charset="0"/>
                          <a:ea typeface="Times New Roman" panose="02020603050405020304" pitchFamily="18" charset="0"/>
                          <a:cs typeface="Times New Roman" panose="02020603050405020304" pitchFamily="18" charset="0"/>
                        </a:rPr>
                        <m:t>Φ</m:t>
                      </m:r>
                      <m:r>
                        <a:rPr lang="en-US" sz="1800" smtClean="0">
                          <a:effectLst/>
                          <a:latin typeface="Cambria Math" panose="02040503050406030204" pitchFamily="18" charset="0"/>
                          <a:ea typeface="Times New Roman" panose="02020603050405020304" pitchFamily="18" charset="0"/>
                          <a:cs typeface="Times New Roman" panose="02020603050405020304" pitchFamily="18" charset="0"/>
                        </a:rPr>
                        <m:t>=</m:t>
                      </m:r>
                      <m:nary>
                        <m:naryPr>
                          <m:supHide m:val="on"/>
                          <m:ctrlPr>
                            <a:rPr lang="en-US" sz="1800" i="1" smtClean="0">
                              <a:effectLst/>
                              <a:latin typeface="Cambria Math" panose="02040503050406030204" pitchFamily="18" charset="0"/>
                              <a:cs typeface="Times New Roman" panose="02020603050405020304" pitchFamily="18" charset="0"/>
                            </a:rPr>
                          </m:ctrlPr>
                        </m:naryPr>
                        <m:sub>
                          <m:r>
                            <m:rPr>
                              <m:brk m:alnAt="23"/>
                            </m:rPr>
                            <a:rPr lang="da-DK" sz="1800" b="0" i="1" smtClean="0">
                              <a:effectLst/>
                              <a:latin typeface="Cambria Math" panose="02040503050406030204" pitchFamily="18" charset="0"/>
                              <a:cs typeface="Times New Roman" panose="02020603050405020304" pitchFamily="18" charset="0"/>
                            </a:rPr>
                            <m:t>𝑉</m:t>
                          </m:r>
                        </m:sub>
                        <m:sup/>
                        <m:e>
                          <m:f>
                            <m:fPr>
                              <m:ctrlPr>
                                <a:rPr lang="en-US" sz="1800" i="1" smtClean="0">
                                  <a:effectLst/>
                                  <a:latin typeface="Cambria Math" panose="02040503050406030204" pitchFamily="18" charset="0"/>
                                  <a:cs typeface="Times New Roman" panose="02020603050405020304" pitchFamily="18" charset="0"/>
                                </a:rPr>
                              </m:ctrlPr>
                            </m:fPr>
                            <m:num>
                              <m:r>
                                <a:rPr lang="da-DK" sz="1800" b="0" i="1" smtClean="0">
                                  <a:effectLst/>
                                  <a:latin typeface="Cambria Math" panose="02040503050406030204" pitchFamily="18" charset="0"/>
                                  <a:cs typeface="Times New Roman" panose="02020603050405020304" pitchFamily="18" charset="0"/>
                                </a:rPr>
                                <m:t>1</m:t>
                              </m:r>
                            </m:num>
                            <m:den>
                              <m:r>
                                <a:rPr lang="da-DK" sz="1800" b="0" i="1" smtClean="0">
                                  <a:effectLst/>
                                  <a:latin typeface="Cambria Math" panose="02040503050406030204" pitchFamily="18" charset="0"/>
                                  <a:cs typeface="Times New Roman" panose="02020603050405020304" pitchFamily="18" charset="0"/>
                                </a:rPr>
                                <m:t>2</m:t>
                              </m:r>
                            </m:den>
                          </m:f>
                          <m:sSub>
                            <m:sSubPr>
                              <m:ctrlPr>
                                <a:rPr lang="en-US" sz="1800" i="1">
                                  <a:latin typeface="Cambria Math" panose="02040503050406030204" pitchFamily="18" charset="0"/>
                                  <a:ea typeface="Cambria Math" panose="02040503050406030204" pitchFamily="18" charset="0"/>
                                  <a:cs typeface="Times New Roman" panose="02020603050405020304" pitchFamily="18" charset="0"/>
                                </a:rPr>
                              </m:ctrlPr>
                            </m:sSubPr>
                            <m:e>
                              <m:r>
                                <a:rPr lang="en-US" sz="1800" i="1">
                                  <a:latin typeface="Cambria Math" panose="02040503050406030204" pitchFamily="18" charset="0"/>
                                  <a:ea typeface="Cambria Math" panose="02040503050406030204" pitchFamily="18" charset="0"/>
                                  <a:cs typeface="Times New Roman" panose="02020603050405020304" pitchFamily="18" charset="0"/>
                                </a:rPr>
                                <m:t>𝜀</m:t>
                              </m:r>
                            </m:e>
                            <m:sub>
                              <m:r>
                                <a:rPr lang="da-DK" sz="1800" i="1">
                                  <a:latin typeface="Cambria Math" panose="02040503050406030204" pitchFamily="18" charset="0"/>
                                  <a:ea typeface="Cambria Math" panose="02040503050406030204" pitchFamily="18" charset="0"/>
                                  <a:cs typeface="Times New Roman" panose="02020603050405020304" pitchFamily="18" charset="0"/>
                                </a:rPr>
                                <m:t>𝑒𝑙</m:t>
                              </m:r>
                            </m:sub>
                          </m:sSub>
                          <m:r>
                            <a:rPr lang="da-DK" sz="1800" b="0" i="1" smtClean="0">
                              <a:effectLst/>
                              <a:latin typeface="Cambria Math" panose="02040503050406030204" pitchFamily="18" charset="0"/>
                              <a:ea typeface="Cambria Math" panose="02040503050406030204" pitchFamily="18" charset="0"/>
                              <a:cs typeface="Times New Roman" panose="02020603050405020304" pitchFamily="18" charset="0"/>
                            </a:rPr>
                            <m:t>:</m:t>
                          </m:r>
                          <m:d>
                            <m:dPr>
                              <m:ctrlPr>
                                <a:rPr lang="da-DK" sz="1800" b="0" i="1" smtClean="0">
                                  <a:effectLst/>
                                  <a:latin typeface="Cambria Math" panose="02040503050406030204" pitchFamily="18" charset="0"/>
                                  <a:ea typeface="Cambria Math" panose="02040503050406030204" pitchFamily="18" charset="0"/>
                                  <a:cs typeface="Times New Roman" panose="02020603050405020304" pitchFamily="18" charset="0"/>
                                </a:rPr>
                              </m:ctrlPr>
                            </m:dPr>
                            <m:e>
                              <m:r>
                                <a:rPr lang="da-DK" sz="1800" b="0" i="1" smtClean="0">
                                  <a:effectLst/>
                                  <a:latin typeface="Cambria Math" panose="02040503050406030204" pitchFamily="18" charset="0"/>
                                  <a:ea typeface="Cambria Math" panose="02040503050406030204" pitchFamily="18" charset="0"/>
                                  <a:cs typeface="Times New Roman" panose="02020603050405020304" pitchFamily="18" charset="0"/>
                                </a:rPr>
                                <m:t>𝐶</m:t>
                              </m:r>
                              <m:r>
                                <a:rPr lang="da-DK" sz="1800" b="0" i="1" smtClean="0">
                                  <a:effectLst/>
                                  <a:latin typeface="Cambria Math" panose="02040503050406030204" pitchFamily="18" charset="0"/>
                                  <a:ea typeface="Cambria Math" panose="02040503050406030204" pitchFamily="18" charset="0"/>
                                  <a:cs typeface="Times New Roman" panose="02020603050405020304" pitchFamily="18" charset="0"/>
                                </a:rPr>
                                <m:t>:</m:t>
                              </m:r>
                              <m:sSub>
                                <m:sSubPr>
                                  <m:ctrlPr>
                                    <a:rPr lang="en-US" sz="1800" i="1">
                                      <a:latin typeface="Cambria Math" panose="02040503050406030204" pitchFamily="18" charset="0"/>
                                      <a:ea typeface="Cambria Math" panose="02040503050406030204" pitchFamily="18" charset="0"/>
                                      <a:cs typeface="Times New Roman" panose="02020603050405020304" pitchFamily="18" charset="0"/>
                                    </a:rPr>
                                  </m:ctrlPr>
                                </m:sSubPr>
                                <m:e>
                                  <m:r>
                                    <a:rPr lang="en-US" sz="1800" i="1">
                                      <a:latin typeface="Cambria Math" panose="02040503050406030204" pitchFamily="18" charset="0"/>
                                      <a:ea typeface="Cambria Math" panose="02040503050406030204" pitchFamily="18" charset="0"/>
                                      <a:cs typeface="Times New Roman" panose="02020603050405020304" pitchFamily="18" charset="0"/>
                                    </a:rPr>
                                    <m:t>𝜀</m:t>
                                  </m:r>
                                </m:e>
                                <m:sub>
                                  <m:r>
                                    <a:rPr lang="da-DK" sz="1800" i="1">
                                      <a:latin typeface="Cambria Math" panose="02040503050406030204" pitchFamily="18" charset="0"/>
                                      <a:ea typeface="Cambria Math" panose="02040503050406030204" pitchFamily="18" charset="0"/>
                                      <a:cs typeface="Times New Roman" panose="02020603050405020304" pitchFamily="18" charset="0"/>
                                    </a:rPr>
                                    <m:t>𝑒𝑙</m:t>
                                  </m:r>
                                </m:sub>
                              </m:sSub>
                            </m:e>
                          </m:d>
                          <m:r>
                            <a:rPr lang="da-DK" sz="1800" b="0" i="1" smtClean="0">
                              <a:effectLst/>
                              <a:latin typeface="Cambria Math" panose="02040503050406030204" pitchFamily="18" charset="0"/>
                              <a:ea typeface="Cambria Math" panose="02040503050406030204" pitchFamily="18" charset="0"/>
                              <a:cs typeface="Times New Roman" panose="02020603050405020304" pitchFamily="18" charset="0"/>
                            </a:rPr>
                            <m:t>𝑑𝑉</m:t>
                          </m:r>
                        </m:e>
                      </m:nary>
                    </m:oMath>
                  </m:oMathPara>
                </a14:m>
                <a:endParaRPr lang="en-US" sz="1800" dirty="0"/>
              </a:p>
              <a:p>
                <a:pPr marL="0" indent="0">
                  <a:buNone/>
                </a:pPr>
                <a:endParaRPr lang="en-US" sz="2000" dirty="0"/>
              </a:p>
            </p:txBody>
          </p:sp>
        </mc:Choice>
        <mc:Fallback xmlns="">
          <p:sp>
            <p:nvSpPr>
              <p:cNvPr id="23" name="Content Placeholder 22">
                <a:extLst>
                  <a:ext uri="{FF2B5EF4-FFF2-40B4-BE49-F238E27FC236}">
                    <a16:creationId xmlns:a16="http://schemas.microsoft.com/office/drawing/2014/main" id="{445ACC41-882C-4124-A0B6-231A80282965}"/>
                  </a:ext>
                </a:extLst>
              </p:cNvPr>
              <p:cNvSpPr>
                <a:spLocks noGrp="1" noRot="1" noChangeAspect="1" noMove="1" noResize="1" noEditPoints="1" noAdjustHandles="1" noChangeArrowheads="1" noChangeShapeType="1" noTextEdit="1"/>
              </p:cNvSpPr>
              <p:nvPr>
                <p:ph idx="1"/>
              </p:nvPr>
            </p:nvSpPr>
            <p:spPr>
              <a:xfrm>
                <a:off x="648930" y="2406650"/>
                <a:ext cx="5181508" cy="3722438"/>
              </a:xfrm>
              <a:blipFill>
                <a:blip r:embed="rId5"/>
                <a:stretch>
                  <a:fillRect l="-1059" t="-1803" b="-30492"/>
                </a:stretch>
              </a:blipFill>
            </p:spPr>
            <p:txBody>
              <a:bodyPr/>
              <a:lstStyle/>
              <a:p>
                <a:r>
                  <a:rPr lang="da-DK">
                    <a:noFill/>
                  </a:rPr>
                  <a:t> </a:t>
                </a:r>
              </a:p>
            </p:txBody>
          </p:sp>
        </mc:Fallback>
      </mc:AlternateContent>
      <p:pic>
        <p:nvPicPr>
          <p:cNvPr id="27" name="Image 2">
            <a:extLst>
              <a:ext uri="{FF2B5EF4-FFF2-40B4-BE49-F238E27FC236}">
                <a16:creationId xmlns:a16="http://schemas.microsoft.com/office/drawing/2014/main" id="{E3E3961B-FE61-4956-BE82-98F8A36789C2}"/>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1820" y="70990"/>
            <a:ext cx="2008505" cy="820420"/>
          </a:xfrm>
          <a:prstGeom prst="rect">
            <a:avLst/>
          </a:prstGeom>
          <a:noFill/>
          <a:ln>
            <a:noFill/>
          </a:ln>
        </p:spPr>
      </p:pic>
      <p:pic>
        <p:nvPicPr>
          <p:cNvPr id="28" name="Picture 27">
            <a:extLst>
              <a:ext uri="{FF2B5EF4-FFF2-40B4-BE49-F238E27FC236}">
                <a16:creationId xmlns:a16="http://schemas.microsoft.com/office/drawing/2014/main" id="{C54BE64D-8A8D-4DA1-9065-250A983B66E5}"/>
              </a:ext>
            </a:extLst>
          </p:cNvPr>
          <p:cNvPicPr>
            <a:picLocks noChangeAspect="1"/>
          </p:cNvPicPr>
          <p:nvPr/>
        </p:nvPicPr>
        <p:blipFill>
          <a:blip r:embed="rId7"/>
          <a:stretch>
            <a:fillRect/>
          </a:stretch>
        </p:blipFill>
        <p:spPr>
          <a:xfrm>
            <a:off x="10537902" y="295042"/>
            <a:ext cx="1219200" cy="647700"/>
          </a:xfrm>
          <a:prstGeom prst="rect">
            <a:avLst/>
          </a:prstGeom>
        </p:spPr>
      </p:pic>
      <p:pic>
        <p:nvPicPr>
          <p:cNvPr id="3" name="Picture 2">
            <a:extLst>
              <a:ext uri="{FF2B5EF4-FFF2-40B4-BE49-F238E27FC236}">
                <a16:creationId xmlns:a16="http://schemas.microsoft.com/office/drawing/2014/main" id="{7C2EBB84-F4E8-4F54-859D-9A9F7B9BBEF3}"/>
              </a:ext>
            </a:extLst>
          </p:cNvPr>
          <p:cNvPicPr>
            <a:picLocks noChangeAspect="1"/>
          </p:cNvPicPr>
          <p:nvPr/>
        </p:nvPicPr>
        <p:blipFill>
          <a:blip r:embed="rId8"/>
          <a:stretch>
            <a:fillRect/>
          </a:stretch>
        </p:blipFill>
        <p:spPr>
          <a:xfrm>
            <a:off x="7239587" y="3623203"/>
            <a:ext cx="4303483" cy="3073205"/>
          </a:xfrm>
          <a:prstGeom prst="rect">
            <a:avLst/>
          </a:prstGeom>
        </p:spPr>
      </p:pic>
      <p:cxnSp>
        <p:nvCxnSpPr>
          <p:cNvPr id="8" name="Straight Connector 7">
            <a:extLst>
              <a:ext uri="{FF2B5EF4-FFF2-40B4-BE49-F238E27FC236}">
                <a16:creationId xmlns:a16="http://schemas.microsoft.com/office/drawing/2014/main" id="{5E0FE2D1-E9D2-4483-A4E5-05C28A567AA9}"/>
              </a:ext>
            </a:extLst>
          </p:cNvPr>
          <p:cNvCxnSpPr/>
          <p:nvPr/>
        </p:nvCxnSpPr>
        <p:spPr>
          <a:xfrm>
            <a:off x="648929" y="2241164"/>
            <a:ext cx="5181509" cy="0"/>
          </a:xfrm>
          <a:prstGeom prst="line">
            <a:avLst/>
          </a:prstGeom>
        </p:spPr>
        <p:style>
          <a:lnRef idx="3">
            <a:schemeClr val="accent2"/>
          </a:lnRef>
          <a:fillRef idx="0">
            <a:schemeClr val="accent2"/>
          </a:fillRef>
          <a:effectRef idx="2">
            <a:schemeClr val="accent2"/>
          </a:effectRef>
          <a:fontRef idx="minor">
            <a:schemeClr val="tx1"/>
          </a:fontRef>
        </p:style>
      </p:cxnSp>
      <p:sp>
        <p:nvSpPr>
          <p:cNvPr id="4" name="Arrow: Down 3">
            <a:extLst>
              <a:ext uri="{FF2B5EF4-FFF2-40B4-BE49-F238E27FC236}">
                <a16:creationId xmlns:a16="http://schemas.microsoft.com/office/drawing/2014/main" id="{3532A9A5-E337-4444-97E4-2666E967D351}"/>
              </a:ext>
            </a:extLst>
          </p:cNvPr>
          <p:cNvSpPr/>
          <p:nvPr/>
        </p:nvSpPr>
        <p:spPr>
          <a:xfrm>
            <a:off x="8101070" y="2763637"/>
            <a:ext cx="2436832" cy="94232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Optimized</a:t>
            </a:r>
          </a:p>
        </p:txBody>
      </p:sp>
      <p:pic>
        <p:nvPicPr>
          <p:cNvPr id="6" name="Picture 5">
            <a:extLst>
              <a:ext uri="{FF2B5EF4-FFF2-40B4-BE49-F238E27FC236}">
                <a16:creationId xmlns:a16="http://schemas.microsoft.com/office/drawing/2014/main" id="{EAD6B7E6-7D30-45D7-BA89-2BB886FC49E6}"/>
              </a:ext>
            </a:extLst>
          </p:cNvPr>
          <p:cNvPicPr>
            <a:picLocks noChangeAspect="1"/>
          </p:cNvPicPr>
          <p:nvPr/>
        </p:nvPicPr>
        <p:blipFill rotWithShape="1">
          <a:blip r:embed="rId9"/>
          <a:srcRect l="16493" t="3184" r="25104" b="11866"/>
          <a:stretch/>
        </p:blipFill>
        <p:spPr>
          <a:xfrm>
            <a:off x="6397548" y="942742"/>
            <a:ext cx="2315920" cy="1670134"/>
          </a:xfrm>
          <a:prstGeom prst="rect">
            <a:avLst/>
          </a:prstGeom>
        </p:spPr>
      </p:pic>
      <p:pic>
        <p:nvPicPr>
          <p:cNvPr id="7" name="Picture 6">
            <a:extLst>
              <a:ext uri="{FF2B5EF4-FFF2-40B4-BE49-F238E27FC236}">
                <a16:creationId xmlns:a16="http://schemas.microsoft.com/office/drawing/2014/main" id="{A3273872-8D41-4E8B-8CBA-4FCC0ED19CC5}"/>
              </a:ext>
            </a:extLst>
          </p:cNvPr>
          <p:cNvPicPr>
            <a:picLocks noChangeAspect="1"/>
          </p:cNvPicPr>
          <p:nvPr/>
        </p:nvPicPr>
        <p:blipFill rotWithShape="1">
          <a:blip r:embed="rId10"/>
          <a:srcRect l="16493" t="3183" r="23628"/>
          <a:stretch/>
        </p:blipFill>
        <p:spPr>
          <a:xfrm>
            <a:off x="8967284" y="1052560"/>
            <a:ext cx="1997509" cy="1601258"/>
          </a:xfrm>
          <a:prstGeom prst="rect">
            <a:avLst/>
          </a:prstGeom>
        </p:spPr>
      </p:pic>
      <p:pic>
        <p:nvPicPr>
          <p:cNvPr id="9" name="Audio 8">
            <a:hlinkClick r:id="" action="ppaction://media"/>
            <a:extLst>
              <a:ext uri="{FF2B5EF4-FFF2-40B4-BE49-F238E27FC236}">
                <a16:creationId xmlns:a16="http://schemas.microsoft.com/office/drawing/2014/main" id="{544117FE-8CBD-45D6-8ADF-D95F488C6E03}"/>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11366500" y="6032500"/>
            <a:ext cx="609600" cy="609600"/>
          </a:xfrm>
          <a:prstGeom prst="rect">
            <a:avLst/>
          </a:prstGeom>
        </p:spPr>
      </p:pic>
    </p:spTree>
    <p:extLst>
      <p:ext uri="{BB962C8B-B14F-4D97-AF65-F5344CB8AC3E}">
        <p14:creationId xmlns:p14="http://schemas.microsoft.com/office/powerpoint/2010/main" val="3796605492"/>
      </p:ext>
    </p:extLst>
  </p:cSld>
  <p:clrMapOvr>
    <a:masterClrMapping/>
  </p:clrMapOvr>
  <mc:AlternateContent xmlns:mc="http://schemas.openxmlformats.org/markup-compatibility/2006" xmlns:p14="http://schemas.microsoft.com/office/powerpoint/2010/main">
    <mc:Choice Requires="p14">
      <p:transition spd="slow" p14:dur="2000" advTm="29694"/>
    </mc:Choice>
    <mc:Fallback xmlns="">
      <p:transition spd="slow" advTm="2969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57385F-1011-4DAC-ADF8-95244C846F16}"/>
              </a:ext>
            </a:extLst>
          </p:cNvPr>
          <p:cNvSpPr>
            <a:spLocks noGrp="1"/>
          </p:cNvSpPr>
          <p:nvPr>
            <p:ph type="title"/>
          </p:nvPr>
        </p:nvSpPr>
        <p:spPr>
          <a:xfrm>
            <a:off x="648929" y="730926"/>
            <a:ext cx="5181510" cy="1671569"/>
          </a:xfrm>
        </p:spPr>
        <p:txBody>
          <a:bodyPr>
            <a:normAutofit/>
          </a:bodyPr>
          <a:lstStyle/>
          <a:p>
            <a:pPr algn="ctr"/>
            <a:r>
              <a:rPr lang="en-US" sz="3000" dirty="0"/>
              <a:t>Shape Optimization</a:t>
            </a:r>
            <a:br>
              <a:rPr lang="en-US" sz="3000" dirty="0"/>
            </a:br>
            <a:r>
              <a:rPr lang="en-US" sz="3000" i="1" dirty="0"/>
              <a:t>Vibroacoustics</a:t>
            </a:r>
            <a:br>
              <a:rPr lang="en-US" sz="3000" i="1" dirty="0"/>
            </a:br>
            <a:r>
              <a:rPr lang="en-US" sz="3000" b="1" dirty="0"/>
              <a:t>Woofer Cone</a:t>
            </a:r>
          </a:p>
        </p:txBody>
      </p:sp>
      <mc:AlternateContent xmlns:mc="http://schemas.openxmlformats.org/markup-compatibility/2006" xmlns:a14="http://schemas.microsoft.com/office/drawing/2010/main">
        <mc:Choice Requires="a14">
          <p:sp>
            <p:nvSpPr>
              <p:cNvPr id="23" name="Content Placeholder 22">
                <a:extLst>
                  <a:ext uri="{FF2B5EF4-FFF2-40B4-BE49-F238E27FC236}">
                    <a16:creationId xmlns:a16="http://schemas.microsoft.com/office/drawing/2014/main" id="{445ACC41-882C-4124-A0B6-231A80282965}"/>
                  </a:ext>
                </a:extLst>
              </p:cNvPr>
              <p:cNvSpPr>
                <a:spLocks noGrp="1"/>
              </p:cNvSpPr>
              <p:nvPr>
                <p:ph idx="1"/>
              </p:nvPr>
            </p:nvSpPr>
            <p:spPr>
              <a:xfrm>
                <a:off x="648930" y="2406650"/>
                <a:ext cx="5181508" cy="3722438"/>
              </a:xfrm>
            </p:spPr>
            <p:txBody>
              <a:bodyPr>
                <a:normAutofit fontScale="92500" lnSpcReduction="10000"/>
              </a:bodyPr>
              <a:lstStyle/>
              <a:p>
                <a:r>
                  <a:rPr lang="en-US" sz="2200" dirty="0"/>
                  <a:t>Minimize variance between target response and actual response</a:t>
                </a:r>
              </a:p>
              <a:p>
                <a:pPr lvl="1"/>
                <a:r>
                  <a:rPr lang="en-US" sz="1600" dirty="0"/>
                  <a:t>A flatter response is desired</a:t>
                </a:r>
              </a:p>
              <a:p>
                <a:pPr lvl="1"/>
                <a:endParaRPr lang="en-US" sz="1600" dirty="0"/>
              </a:p>
              <a:p>
                <a:r>
                  <a:rPr lang="en-US" sz="1800" dirty="0">
                    <a:effectLst/>
                    <a:ea typeface="Times New Roman" panose="02020603050405020304" pitchFamily="18" charset="0"/>
                    <a:cs typeface="Times New Roman" panose="02020603050405020304" pitchFamily="18" charset="0"/>
                  </a:rPr>
                  <a:t>Governing equations</a:t>
                </a:r>
              </a:p>
              <a:p>
                <a:pPr marL="0" indent="0" algn="ctr">
                  <a:buNone/>
                </a:pPr>
                <a14:m>
                  <m:oMath xmlns:m="http://schemas.openxmlformats.org/officeDocument/2006/math">
                    <m:r>
                      <a:rPr lang="da-DK" sz="1800">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1800">
                        <a:latin typeface="Cambria Math" panose="02040503050406030204" pitchFamily="18" charset="0"/>
                        <a:ea typeface="Times New Roman" panose="02020603050405020304" pitchFamily="18" charset="0"/>
                        <a:cs typeface="Times New Roman" panose="02020603050405020304" pitchFamily="18" charset="0"/>
                      </a:rPr>
                      <m:t>∇</m:t>
                    </m:r>
                    <m:r>
                      <a:rPr lang="en-US" sz="1800" i="1">
                        <a:latin typeface="Cambria Math" panose="02040503050406030204" pitchFamily="18" charset="0"/>
                        <a:ea typeface="Cambria Math" panose="02040503050406030204" pitchFamily="18" charset="0"/>
                        <a:cs typeface="Times New Roman" panose="02020603050405020304" pitchFamily="18" charset="0"/>
                      </a:rPr>
                      <m:t>∙</m:t>
                    </m:r>
                    <m:d>
                      <m:dPr>
                        <m:ctrlPr>
                          <a:rPr lang="da-DK" sz="1800" i="1">
                            <a:latin typeface="Cambria Math" panose="02040503050406030204" pitchFamily="18" charset="0"/>
                            <a:ea typeface="Cambria Math" panose="02040503050406030204" pitchFamily="18" charset="0"/>
                            <a:cs typeface="Times New Roman" panose="02020603050405020304" pitchFamily="18" charset="0"/>
                          </a:rPr>
                        </m:ctrlPr>
                      </m:dPr>
                      <m:e>
                        <m:r>
                          <a:rPr lang="da-DK" sz="1800" i="1">
                            <a:latin typeface="Cambria Math" panose="02040503050406030204" pitchFamily="18" charset="0"/>
                            <a:ea typeface="Cambria Math" panose="02040503050406030204" pitchFamily="18" charset="0"/>
                            <a:cs typeface="Times New Roman" panose="02020603050405020304" pitchFamily="18" charset="0"/>
                          </a:rPr>
                          <m:t>𝐶</m:t>
                        </m:r>
                        <m:r>
                          <a:rPr lang="da-DK" sz="1800" i="1">
                            <a:latin typeface="Cambria Math" panose="02040503050406030204" pitchFamily="18" charset="0"/>
                            <a:ea typeface="Cambria Math" panose="02040503050406030204" pitchFamily="18" charset="0"/>
                            <a:cs typeface="Times New Roman" panose="02020603050405020304" pitchFamily="18" charset="0"/>
                          </a:rPr>
                          <m:t>:</m:t>
                        </m:r>
                        <m:sSub>
                          <m:sSubPr>
                            <m:ctrlPr>
                              <a:rPr lang="en-US" sz="1800" i="1">
                                <a:latin typeface="Cambria Math" panose="02040503050406030204" pitchFamily="18" charset="0"/>
                                <a:ea typeface="Cambria Math" panose="02040503050406030204" pitchFamily="18" charset="0"/>
                                <a:cs typeface="Times New Roman" panose="02020603050405020304" pitchFamily="18" charset="0"/>
                              </a:rPr>
                            </m:ctrlPr>
                          </m:sSubPr>
                          <m:e>
                            <m:r>
                              <a:rPr lang="en-US" sz="1800" i="1">
                                <a:latin typeface="Cambria Math" panose="02040503050406030204" pitchFamily="18" charset="0"/>
                                <a:ea typeface="Cambria Math" panose="02040503050406030204" pitchFamily="18" charset="0"/>
                                <a:cs typeface="Times New Roman" panose="02020603050405020304" pitchFamily="18" charset="0"/>
                              </a:rPr>
                              <m:t>𝜀</m:t>
                            </m:r>
                          </m:e>
                          <m:sub>
                            <m:r>
                              <a:rPr lang="da-DK" sz="1800" i="1">
                                <a:latin typeface="Cambria Math" panose="02040503050406030204" pitchFamily="18" charset="0"/>
                                <a:ea typeface="Cambria Math" panose="02040503050406030204" pitchFamily="18" charset="0"/>
                                <a:cs typeface="Times New Roman" panose="02020603050405020304" pitchFamily="18" charset="0"/>
                              </a:rPr>
                              <m:t>𝑒𝑙</m:t>
                            </m:r>
                          </m:sub>
                        </m:sSub>
                      </m:e>
                    </m:d>
                  </m:oMath>
                </a14:m>
                <a:r>
                  <a:rPr lang="en-US" sz="1800" dirty="0"/>
                  <a:t>=</a:t>
                </a:r>
                <a:r>
                  <a:rPr lang="en-US" sz="1800" b="1" dirty="0"/>
                  <a:t>F</a:t>
                </a:r>
              </a:p>
              <a:p>
                <a:pPr marL="0" indent="0" algn="ctr">
                  <a:buNone/>
                </a:pPr>
                <a:endParaRPr lang="en-US" sz="1800" b="1" dirty="0"/>
              </a:p>
              <a:p>
                <a:pPr marL="0" indent="0" algn="ctr">
                  <a:buNone/>
                </a:pPr>
                <a14:m>
                  <m:oMathPara xmlns:m="http://schemas.openxmlformats.org/officeDocument/2006/math">
                    <m:oMathParaPr>
                      <m:jc m:val="centerGroup"/>
                    </m:oMathParaPr>
                    <m:oMath xmlns:m="http://schemas.openxmlformats.org/officeDocument/2006/math">
                      <m:r>
                        <a:rPr lang="da-DK" sz="1800" b="1" i="1" smtClean="0">
                          <a:latin typeface="Cambria Math" panose="02040503050406030204" pitchFamily="18" charset="0"/>
                          <a:ea typeface="Cambria Math" panose="02040503050406030204" pitchFamily="18" charset="0"/>
                          <a:cs typeface="Times New Roman" panose="02020603050405020304" pitchFamily="18" charset="0"/>
                        </a:rPr>
                        <m:t>𝒑</m:t>
                      </m:r>
                      <m:d>
                        <m:dPr>
                          <m:ctrlPr>
                            <a:rPr lang="da-DK" sz="1800" b="0" i="1" smtClean="0">
                              <a:latin typeface="Cambria Math" panose="02040503050406030204" pitchFamily="18" charset="0"/>
                              <a:ea typeface="Cambria Math" panose="02040503050406030204" pitchFamily="18" charset="0"/>
                              <a:cs typeface="Times New Roman" panose="02020603050405020304" pitchFamily="18" charset="0"/>
                            </a:rPr>
                          </m:ctrlPr>
                        </m:dPr>
                        <m:e>
                          <m:r>
                            <a:rPr lang="da-DK" sz="1800" b="0" i="1" smtClean="0">
                              <a:latin typeface="Cambria Math" panose="02040503050406030204" pitchFamily="18" charset="0"/>
                              <a:ea typeface="Cambria Math" panose="02040503050406030204" pitchFamily="18" charset="0"/>
                              <a:cs typeface="Times New Roman" panose="02020603050405020304" pitchFamily="18" charset="0"/>
                            </a:rPr>
                            <m:t>𝑃</m:t>
                          </m:r>
                        </m:e>
                      </m:d>
                      <m:r>
                        <a:rPr lang="da-DK" sz="1800" b="0" i="1" smtClean="0">
                          <a:latin typeface="Cambria Math" panose="02040503050406030204" pitchFamily="18" charset="0"/>
                          <a:ea typeface="Cambria Math" panose="02040503050406030204" pitchFamily="18" charset="0"/>
                          <a:cs typeface="Times New Roman" panose="02020603050405020304" pitchFamily="18" charset="0"/>
                        </a:rPr>
                        <m:t>=</m:t>
                      </m:r>
                      <m:f>
                        <m:fPr>
                          <m:ctrlPr>
                            <a:rPr lang="da-DK" sz="1800" b="0" i="1" smtClean="0">
                              <a:latin typeface="Cambria Math" panose="02040503050406030204" pitchFamily="18" charset="0"/>
                              <a:ea typeface="Cambria Math" panose="02040503050406030204" pitchFamily="18" charset="0"/>
                              <a:cs typeface="Times New Roman" panose="02020603050405020304" pitchFamily="18" charset="0"/>
                            </a:rPr>
                          </m:ctrlPr>
                        </m:fPr>
                        <m:num>
                          <m:r>
                            <a:rPr lang="da-DK" sz="1800" b="0" i="1" smtClean="0">
                              <a:latin typeface="Cambria Math" panose="02040503050406030204" pitchFamily="18" charset="0"/>
                              <a:ea typeface="Cambria Math" panose="02040503050406030204" pitchFamily="18" charset="0"/>
                              <a:cs typeface="Times New Roman" panose="02020603050405020304" pitchFamily="18" charset="0"/>
                            </a:rPr>
                            <m:t>−</m:t>
                          </m:r>
                          <m:sSup>
                            <m:sSupPr>
                              <m:ctrlPr>
                                <a:rPr lang="da-DK" sz="1800" b="0" i="1" smtClean="0">
                                  <a:latin typeface="Cambria Math" panose="02040503050406030204" pitchFamily="18" charset="0"/>
                                  <a:ea typeface="Cambria Math" panose="02040503050406030204" pitchFamily="18" charset="0"/>
                                  <a:cs typeface="Times New Roman" panose="02020603050405020304" pitchFamily="18" charset="0"/>
                                </a:rPr>
                              </m:ctrlPr>
                            </m:sSupPr>
                            <m:e>
                              <m:r>
                                <a:rPr lang="da-DK" sz="1800" i="1">
                                  <a:latin typeface="Cambria Math" panose="02040503050406030204" pitchFamily="18" charset="0"/>
                                  <a:ea typeface="Cambria Math" panose="02040503050406030204" pitchFamily="18" charset="0"/>
                                  <a:cs typeface="Times New Roman" panose="02020603050405020304" pitchFamily="18" charset="0"/>
                                </a:rPr>
                                <m:t>𝜔</m:t>
                              </m:r>
                            </m:e>
                            <m:sup>
                              <m:r>
                                <a:rPr lang="da-DK" sz="1800" b="0" i="1" smtClean="0">
                                  <a:latin typeface="Cambria Math" panose="02040503050406030204" pitchFamily="18" charset="0"/>
                                  <a:ea typeface="Cambria Math" panose="02040503050406030204" pitchFamily="18" charset="0"/>
                                  <a:cs typeface="Times New Roman" panose="02020603050405020304" pitchFamily="18" charset="0"/>
                                </a:rPr>
                                <m:t>2</m:t>
                              </m:r>
                            </m:sup>
                          </m:sSup>
                          <m:sSub>
                            <m:sSubPr>
                              <m:ctrlPr>
                                <a:rPr lang="da-DK" sz="1800" b="0" i="1" smtClean="0">
                                  <a:latin typeface="Cambria Math" panose="02040503050406030204" pitchFamily="18" charset="0"/>
                                  <a:ea typeface="Cambria Math" panose="02040503050406030204" pitchFamily="18" charset="0"/>
                                  <a:cs typeface="Times New Roman" panose="02020603050405020304" pitchFamily="18" charset="0"/>
                                </a:rPr>
                              </m:ctrlPr>
                            </m:sSubPr>
                            <m:e>
                              <m:r>
                                <a:rPr lang="da-DK" sz="1800" i="1">
                                  <a:latin typeface="Cambria Math" panose="02040503050406030204" pitchFamily="18" charset="0"/>
                                  <a:ea typeface="Cambria Math" panose="02040503050406030204" pitchFamily="18" charset="0"/>
                                  <a:cs typeface="Times New Roman" panose="02020603050405020304" pitchFamily="18" charset="0"/>
                                </a:rPr>
                                <m:t>𝜌</m:t>
                              </m:r>
                            </m:e>
                            <m:sub>
                              <m:r>
                                <a:rPr lang="da-DK" sz="1800" b="0" i="1" smtClean="0">
                                  <a:latin typeface="Cambria Math" panose="02040503050406030204" pitchFamily="18" charset="0"/>
                                  <a:ea typeface="Cambria Math" panose="02040503050406030204" pitchFamily="18" charset="0"/>
                                  <a:cs typeface="Times New Roman" panose="02020603050405020304" pitchFamily="18" charset="0"/>
                                </a:rPr>
                                <m:t>0</m:t>
                              </m:r>
                            </m:sub>
                          </m:sSub>
                        </m:num>
                        <m:den>
                          <m:r>
                            <a:rPr lang="da-DK" sz="1800" b="0" i="1" smtClean="0">
                              <a:latin typeface="Cambria Math" panose="02040503050406030204" pitchFamily="18" charset="0"/>
                              <a:ea typeface="Cambria Math" panose="02040503050406030204" pitchFamily="18" charset="0"/>
                              <a:cs typeface="Times New Roman" panose="02020603050405020304" pitchFamily="18" charset="0"/>
                            </a:rPr>
                            <m:t>2</m:t>
                          </m:r>
                          <m:r>
                            <a:rPr lang="da-DK" sz="1800" b="0" i="1" smtClean="0">
                              <a:latin typeface="Cambria Math" panose="02040503050406030204" pitchFamily="18" charset="0"/>
                              <a:ea typeface="Cambria Math" panose="02040503050406030204" pitchFamily="18" charset="0"/>
                              <a:cs typeface="Times New Roman" panose="02020603050405020304" pitchFamily="18" charset="0"/>
                            </a:rPr>
                            <m:t>𝜋</m:t>
                          </m:r>
                        </m:den>
                      </m:f>
                      <m:nary>
                        <m:naryPr>
                          <m:supHide m:val="on"/>
                          <m:ctrlPr>
                            <a:rPr lang="da-DK" sz="1800" b="0" i="1" smtClean="0">
                              <a:latin typeface="Cambria Math" panose="02040503050406030204" pitchFamily="18" charset="0"/>
                              <a:ea typeface="Cambria Math" panose="02040503050406030204" pitchFamily="18" charset="0"/>
                              <a:cs typeface="Times New Roman" panose="02020603050405020304" pitchFamily="18" charset="0"/>
                            </a:rPr>
                          </m:ctrlPr>
                        </m:naryPr>
                        <m:sub>
                          <m:r>
                            <m:rPr>
                              <m:brk m:alnAt="7"/>
                            </m:rPr>
                            <a:rPr lang="da-DK" sz="1800" b="0" i="1" smtClean="0">
                              <a:latin typeface="Cambria Math" panose="02040503050406030204" pitchFamily="18" charset="0"/>
                              <a:ea typeface="Cambria Math" panose="02040503050406030204" pitchFamily="18" charset="0"/>
                              <a:cs typeface="Times New Roman" panose="02020603050405020304" pitchFamily="18" charset="0"/>
                            </a:rPr>
                            <m:t>𝑆</m:t>
                          </m:r>
                        </m:sub>
                        <m:sup/>
                        <m:e>
                          <m:r>
                            <a:rPr lang="da-DK" sz="1800" b="1" i="1" smtClean="0">
                              <a:latin typeface="Cambria Math" panose="02040503050406030204" pitchFamily="18" charset="0"/>
                              <a:ea typeface="Cambria Math" panose="02040503050406030204" pitchFamily="18" charset="0"/>
                              <a:cs typeface="Times New Roman" panose="02020603050405020304" pitchFamily="18" charset="0"/>
                            </a:rPr>
                            <m:t>𝒘</m:t>
                          </m:r>
                          <m:d>
                            <m:dPr>
                              <m:ctrlPr>
                                <a:rPr lang="da-DK" sz="1800" b="0" i="1" smtClean="0">
                                  <a:latin typeface="Cambria Math" panose="02040503050406030204" pitchFamily="18" charset="0"/>
                                  <a:ea typeface="Cambria Math" panose="02040503050406030204" pitchFamily="18" charset="0"/>
                                  <a:cs typeface="Times New Roman" panose="02020603050405020304" pitchFamily="18" charset="0"/>
                                </a:rPr>
                              </m:ctrlPr>
                            </m:dPr>
                            <m:e>
                              <m:r>
                                <a:rPr lang="da-DK" sz="1800" b="0" i="1" smtClean="0">
                                  <a:latin typeface="Cambria Math" panose="02040503050406030204" pitchFamily="18" charset="0"/>
                                  <a:ea typeface="Cambria Math" panose="02040503050406030204" pitchFamily="18" charset="0"/>
                                  <a:cs typeface="Times New Roman" panose="02020603050405020304" pitchFamily="18" charset="0"/>
                                </a:rPr>
                                <m:t>𝑄</m:t>
                              </m:r>
                            </m:e>
                          </m:d>
                          <m:f>
                            <m:fPr>
                              <m:ctrlPr>
                                <a:rPr lang="da-DK" sz="1800" b="0" i="1" smtClean="0">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da-DK" sz="1800" b="0" i="1" smtClean="0">
                                      <a:latin typeface="Cambria Math" panose="02040503050406030204" pitchFamily="18" charset="0"/>
                                      <a:ea typeface="Cambria Math" panose="02040503050406030204" pitchFamily="18" charset="0"/>
                                      <a:cs typeface="Times New Roman" panose="02020603050405020304" pitchFamily="18" charset="0"/>
                                    </a:rPr>
                                  </m:ctrlPr>
                                </m:sSupPr>
                                <m:e>
                                  <m:r>
                                    <a:rPr lang="da-DK" sz="1800" b="0" i="1" smtClean="0">
                                      <a:latin typeface="Cambria Math" panose="02040503050406030204" pitchFamily="18" charset="0"/>
                                      <a:ea typeface="Cambria Math" panose="02040503050406030204" pitchFamily="18" charset="0"/>
                                      <a:cs typeface="Times New Roman" panose="02020603050405020304" pitchFamily="18" charset="0"/>
                                    </a:rPr>
                                    <m:t>𝑒</m:t>
                                  </m:r>
                                </m:e>
                                <m:sup>
                                  <m:r>
                                    <a:rPr lang="da-DK" sz="1800" b="0" i="1" smtClean="0">
                                      <a:latin typeface="Cambria Math" panose="02040503050406030204" pitchFamily="18" charset="0"/>
                                      <a:ea typeface="Cambria Math" panose="02040503050406030204" pitchFamily="18" charset="0"/>
                                      <a:cs typeface="Times New Roman" panose="02020603050405020304" pitchFamily="18" charset="0"/>
                                    </a:rPr>
                                    <m:t>−</m:t>
                                  </m:r>
                                  <m:r>
                                    <a:rPr lang="da-DK" sz="1800" b="0" i="1" smtClean="0">
                                      <a:latin typeface="Cambria Math" panose="02040503050406030204" pitchFamily="18" charset="0"/>
                                      <a:ea typeface="Cambria Math" panose="02040503050406030204" pitchFamily="18" charset="0"/>
                                      <a:cs typeface="Times New Roman" panose="02020603050405020304" pitchFamily="18" charset="0"/>
                                    </a:rPr>
                                    <m:t>𝑖𝑘𝑅</m:t>
                                  </m:r>
                                </m:sup>
                              </m:sSup>
                            </m:num>
                            <m:den>
                              <m:r>
                                <a:rPr lang="da-DK" sz="1800" b="0" i="1" smtClean="0">
                                  <a:latin typeface="Cambria Math" panose="02040503050406030204" pitchFamily="18" charset="0"/>
                                  <a:ea typeface="Cambria Math" panose="02040503050406030204" pitchFamily="18" charset="0"/>
                                  <a:cs typeface="Times New Roman" panose="02020603050405020304" pitchFamily="18" charset="0"/>
                                </a:rPr>
                                <m:t>𝑅</m:t>
                              </m:r>
                            </m:den>
                          </m:f>
                          <m:r>
                            <a:rPr lang="da-DK" sz="1800" b="0" i="1" smtClean="0">
                              <a:latin typeface="Cambria Math" panose="02040503050406030204" pitchFamily="18" charset="0"/>
                              <a:ea typeface="Cambria Math" panose="02040503050406030204" pitchFamily="18" charset="0"/>
                              <a:cs typeface="Times New Roman" panose="02020603050405020304" pitchFamily="18" charset="0"/>
                            </a:rPr>
                            <m:t>𝑑𝑆</m:t>
                          </m:r>
                        </m:e>
                      </m:nary>
                    </m:oMath>
                  </m:oMathPara>
                </a14:m>
                <a:endParaRPr lang="en-US" sz="1800" b="1" dirty="0"/>
              </a:p>
              <a:p>
                <a:pPr marL="0" indent="0" algn="ctr">
                  <a:buNone/>
                </a:pPr>
                <a:endParaRPr lang="en-US" sz="1800" dirty="0"/>
              </a:p>
              <a:p>
                <a:r>
                  <a:rPr lang="en-US" sz="1800" dirty="0">
                    <a:ea typeface="Times New Roman" panose="02020603050405020304" pitchFamily="18" charset="0"/>
                    <a:cs typeface="Times New Roman" panose="02020603050405020304" pitchFamily="18" charset="0"/>
                  </a:rPr>
                  <a:t>Objective function</a:t>
                </a:r>
              </a:p>
              <a:p>
                <a:pPr marL="0" indent="0">
                  <a:buNone/>
                </a:pPr>
                <a14:m>
                  <m:oMathPara xmlns:m="http://schemas.openxmlformats.org/officeDocument/2006/math">
                    <m:oMathParaPr>
                      <m:jc m:val="centerGroup"/>
                    </m:oMathParaPr>
                    <m:oMath xmlns:m="http://schemas.openxmlformats.org/officeDocument/2006/math">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Φ</m:t>
                      </m:r>
                      <m:r>
                        <a:rPr lang="en-US" sz="1800" i="1" smtClean="0">
                          <a:effectLst/>
                          <a:latin typeface="Cambria Math" panose="02040503050406030204" pitchFamily="18" charset="0"/>
                          <a:ea typeface="Cambria Math" panose="02040503050406030204" pitchFamily="18" charset="0"/>
                          <a:cs typeface="Times New Roman" panose="02020603050405020304" pitchFamily="18" charset="0"/>
                        </a:rPr>
                        <m:t>∝</m:t>
                      </m:r>
                      <m:sSup>
                        <m:sSupPr>
                          <m:ctrlPr>
                            <a:rPr lang="da-DK" sz="1800" b="0" i="1" smtClean="0">
                              <a:effectLst/>
                              <a:latin typeface="Cambria Math" panose="02040503050406030204" pitchFamily="18" charset="0"/>
                              <a:cs typeface="Times New Roman" panose="02020603050405020304" pitchFamily="18" charset="0"/>
                            </a:rPr>
                          </m:ctrlPr>
                        </m:sSupPr>
                        <m:e>
                          <m:d>
                            <m:dPr>
                              <m:ctrlPr>
                                <a:rPr lang="da-DK" sz="1800" i="1">
                                  <a:latin typeface="Cambria Math" panose="02040503050406030204" pitchFamily="18" charset="0"/>
                                  <a:ea typeface="Times New Roman" panose="02020603050405020304" pitchFamily="18" charset="0"/>
                                  <a:cs typeface="Times New Roman" panose="02020603050405020304" pitchFamily="18" charset="0"/>
                                </a:rPr>
                              </m:ctrlPr>
                            </m:dPr>
                            <m:e>
                              <m:r>
                                <a:rPr lang="da-DK" sz="1800" i="1">
                                  <a:latin typeface="Cambria Math" panose="02040503050406030204" pitchFamily="18" charset="0"/>
                                  <a:ea typeface="Times New Roman" panose="02020603050405020304" pitchFamily="18" charset="0"/>
                                  <a:cs typeface="Times New Roman" panose="02020603050405020304" pitchFamily="18" charset="0"/>
                                </a:rPr>
                                <m:t>𝑆𝑃𝐿</m:t>
                              </m:r>
                              <m:r>
                                <a:rPr lang="da-DK" sz="1800">
                                  <a:latin typeface="Cambria Math" panose="02040503050406030204" pitchFamily="18" charset="0"/>
                                  <a:ea typeface="Times New Roman" panose="02020603050405020304" pitchFamily="18" charset="0"/>
                                  <a:cs typeface="Times New Roman" panose="02020603050405020304" pitchFamily="18" charset="0"/>
                                </a:rPr>
                                <m:t>−</m:t>
                              </m:r>
                              <m:sSub>
                                <m:sSubPr>
                                  <m:ctrlPr>
                                    <a:rPr lang="da-DK" sz="1800" i="1">
                                      <a:latin typeface="Cambria Math" panose="02040503050406030204" pitchFamily="18" charset="0"/>
                                      <a:cs typeface="Times New Roman" panose="02020603050405020304" pitchFamily="18" charset="0"/>
                                    </a:rPr>
                                  </m:ctrlPr>
                                </m:sSubPr>
                                <m:e>
                                  <m:r>
                                    <a:rPr lang="da-DK" sz="1800" i="1">
                                      <a:latin typeface="Cambria Math" panose="02040503050406030204" pitchFamily="18" charset="0"/>
                                      <a:cs typeface="Times New Roman" panose="02020603050405020304" pitchFamily="18" charset="0"/>
                                    </a:rPr>
                                    <m:t>𝑆𝑃𝐿</m:t>
                                  </m:r>
                                </m:e>
                                <m:sub>
                                  <m:r>
                                    <a:rPr lang="da-DK" sz="1800" i="1">
                                      <a:latin typeface="Cambria Math" panose="02040503050406030204" pitchFamily="18" charset="0"/>
                                      <a:cs typeface="Times New Roman" panose="02020603050405020304" pitchFamily="18" charset="0"/>
                                    </a:rPr>
                                    <m:t>𝑡𝑎𝑟𝑔𝑒𝑡</m:t>
                                  </m:r>
                                </m:sub>
                              </m:sSub>
                            </m:e>
                          </m:d>
                        </m:e>
                        <m:sup>
                          <m:r>
                            <a:rPr lang="da-DK" sz="1800" b="0" i="1" smtClean="0">
                              <a:effectLst/>
                              <a:latin typeface="Cambria Math" panose="02040503050406030204" pitchFamily="18" charset="0"/>
                              <a:cs typeface="Times New Roman" panose="02020603050405020304" pitchFamily="18" charset="0"/>
                            </a:rPr>
                            <m:t>2</m:t>
                          </m:r>
                        </m:sup>
                      </m:sSup>
                    </m:oMath>
                  </m:oMathPara>
                </a14:m>
                <a:endParaRPr lang="en-US" sz="1800" dirty="0">
                  <a:effectLst/>
                  <a:ea typeface="Times New Roman" panose="02020603050405020304" pitchFamily="18" charset="0"/>
                  <a:cs typeface="Times New Roman" panose="02020603050405020304" pitchFamily="18" charset="0"/>
                </a:endParaRPr>
              </a:p>
              <a:p>
                <a:pPr marL="0" indent="0">
                  <a:buNone/>
                </a:pPr>
                <a:endParaRPr lang="en-US" sz="2000" dirty="0"/>
              </a:p>
            </p:txBody>
          </p:sp>
        </mc:Choice>
        <mc:Fallback xmlns="">
          <p:sp>
            <p:nvSpPr>
              <p:cNvPr id="23" name="Content Placeholder 22">
                <a:extLst>
                  <a:ext uri="{FF2B5EF4-FFF2-40B4-BE49-F238E27FC236}">
                    <a16:creationId xmlns:a16="http://schemas.microsoft.com/office/drawing/2014/main" id="{445ACC41-882C-4124-A0B6-231A80282965}"/>
                  </a:ext>
                </a:extLst>
              </p:cNvPr>
              <p:cNvSpPr>
                <a:spLocks noGrp="1" noRot="1" noChangeAspect="1" noMove="1" noResize="1" noEditPoints="1" noAdjustHandles="1" noChangeArrowheads="1" noChangeShapeType="1" noTextEdit="1"/>
              </p:cNvSpPr>
              <p:nvPr>
                <p:ph idx="1"/>
              </p:nvPr>
            </p:nvSpPr>
            <p:spPr>
              <a:xfrm>
                <a:off x="648930" y="2406650"/>
                <a:ext cx="5181508" cy="3722438"/>
              </a:xfrm>
              <a:blipFill>
                <a:blip r:embed="rId6"/>
                <a:stretch>
                  <a:fillRect l="-1059" t="-2459"/>
                </a:stretch>
              </a:blipFill>
            </p:spPr>
            <p:txBody>
              <a:bodyPr/>
              <a:lstStyle/>
              <a:p>
                <a:r>
                  <a:rPr lang="da-DK">
                    <a:noFill/>
                  </a:rPr>
                  <a:t> </a:t>
                </a:r>
              </a:p>
            </p:txBody>
          </p:sp>
        </mc:Fallback>
      </mc:AlternateContent>
      <p:pic>
        <p:nvPicPr>
          <p:cNvPr id="27" name="Image 2">
            <a:extLst>
              <a:ext uri="{FF2B5EF4-FFF2-40B4-BE49-F238E27FC236}">
                <a16:creationId xmlns:a16="http://schemas.microsoft.com/office/drawing/2014/main" id="{E3E3961B-FE61-4956-BE82-98F8A36789C2}"/>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1820" y="70990"/>
            <a:ext cx="2008505" cy="820420"/>
          </a:xfrm>
          <a:prstGeom prst="rect">
            <a:avLst/>
          </a:prstGeom>
          <a:noFill/>
          <a:ln>
            <a:noFill/>
          </a:ln>
        </p:spPr>
      </p:pic>
      <p:pic>
        <p:nvPicPr>
          <p:cNvPr id="28" name="Picture 27">
            <a:extLst>
              <a:ext uri="{FF2B5EF4-FFF2-40B4-BE49-F238E27FC236}">
                <a16:creationId xmlns:a16="http://schemas.microsoft.com/office/drawing/2014/main" id="{C54BE64D-8A8D-4DA1-9065-250A983B66E5}"/>
              </a:ext>
            </a:extLst>
          </p:cNvPr>
          <p:cNvPicPr>
            <a:picLocks noChangeAspect="1"/>
          </p:cNvPicPr>
          <p:nvPr/>
        </p:nvPicPr>
        <p:blipFill>
          <a:blip r:embed="rId8"/>
          <a:stretch>
            <a:fillRect/>
          </a:stretch>
        </p:blipFill>
        <p:spPr>
          <a:xfrm>
            <a:off x="10537902" y="295042"/>
            <a:ext cx="1219200" cy="647700"/>
          </a:xfrm>
          <a:prstGeom prst="rect">
            <a:avLst/>
          </a:prstGeom>
        </p:spPr>
      </p:pic>
      <p:cxnSp>
        <p:nvCxnSpPr>
          <p:cNvPr id="34" name="Straight Connector 33">
            <a:extLst>
              <a:ext uri="{FF2B5EF4-FFF2-40B4-BE49-F238E27FC236}">
                <a16:creationId xmlns:a16="http://schemas.microsoft.com/office/drawing/2014/main" id="{73EF8E94-2393-4787-AE74-C93D312C2515}"/>
              </a:ext>
            </a:extLst>
          </p:cNvPr>
          <p:cNvCxnSpPr/>
          <p:nvPr/>
        </p:nvCxnSpPr>
        <p:spPr>
          <a:xfrm>
            <a:off x="648929" y="2241164"/>
            <a:ext cx="5181509" cy="0"/>
          </a:xfrm>
          <a:prstGeom prst="line">
            <a:avLst/>
          </a:prstGeom>
        </p:spPr>
        <p:style>
          <a:lnRef idx="3">
            <a:schemeClr val="accent2"/>
          </a:lnRef>
          <a:fillRef idx="0">
            <a:schemeClr val="accent2"/>
          </a:fillRef>
          <a:effectRef idx="2">
            <a:schemeClr val="accent2"/>
          </a:effectRef>
          <a:fontRef idx="minor">
            <a:schemeClr val="tx1"/>
          </a:fontRef>
        </p:style>
      </p:cxnSp>
      <p:pic>
        <p:nvPicPr>
          <p:cNvPr id="3" name="Picture 2">
            <a:extLst>
              <a:ext uri="{FF2B5EF4-FFF2-40B4-BE49-F238E27FC236}">
                <a16:creationId xmlns:a16="http://schemas.microsoft.com/office/drawing/2014/main" id="{E7D6FB68-910D-41B1-B19F-9FB9FBACE51E}"/>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696778" y="1341702"/>
            <a:ext cx="4316462" cy="2954739"/>
          </a:xfrm>
          <a:prstGeom prst="rect">
            <a:avLst/>
          </a:prstGeom>
          <a:noFill/>
          <a:ln>
            <a:noFill/>
          </a:ln>
        </p:spPr>
      </p:pic>
      <p:pic>
        <p:nvPicPr>
          <p:cNvPr id="4" name="Picture 3">
            <a:extLst>
              <a:ext uri="{FF2B5EF4-FFF2-40B4-BE49-F238E27FC236}">
                <a16:creationId xmlns:a16="http://schemas.microsoft.com/office/drawing/2014/main" id="{90813B68-BB05-4764-9391-EDBB330BE823}"/>
              </a:ext>
            </a:extLst>
          </p:cNvPr>
          <p:cNvPicPr>
            <a:picLocks noChangeAspect="1"/>
          </p:cNvPicPr>
          <p:nvPr/>
        </p:nvPicPr>
        <p:blipFill>
          <a:blip r:embed="rId10"/>
          <a:stretch>
            <a:fillRect/>
          </a:stretch>
        </p:blipFill>
        <p:spPr>
          <a:xfrm>
            <a:off x="6674744" y="4351295"/>
            <a:ext cx="4316462" cy="2410025"/>
          </a:xfrm>
          <a:prstGeom prst="rect">
            <a:avLst/>
          </a:prstGeom>
        </p:spPr>
      </p:pic>
      <p:graphicFrame>
        <p:nvGraphicFramePr>
          <p:cNvPr id="5" name="Object 4">
            <a:extLst>
              <a:ext uri="{FF2B5EF4-FFF2-40B4-BE49-F238E27FC236}">
                <a16:creationId xmlns:a16="http://schemas.microsoft.com/office/drawing/2014/main" id="{6A2C0FFC-110B-4579-979A-01BBB014DA92}"/>
              </a:ext>
            </a:extLst>
          </p:cNvPr>
          <p:cNvGraphicFramePr>
            <a:graphicFrameLocks noChangeAspect="1"/>
          </p:cNvGraphicFramePr>
          <p:nvPr>
            <p:extLst>
              <p:ext uri="{D42A27DB-BD31-4B8C-83A1-F6EECF244321}">
                <p14:modId xmlns:p14="http://schemas.microsoft.com/office/powerpoint/2010/main" val="4031555888"/>
              </p:ext>
            </p:extLst>
          </p:nvPr>
        </p:nvGraphicFramePr>
        <p:xfrm>
          <a:off x="6797788" y="270473"/>
          <a:ext cx="3439722" cy="830049"/>
        </p:xfrm>
        <a:graphic>
          <a:graphicData uri="http://schemas.openxmlformats.org/presentationml/2006/ole">
            <mc:AlternateContent xmlns:mc="http://schemas.openxmlformats.org/markup-compatibility/2006">
              <mc:Choice xmlns:v="urn:schemas-microsoft-com:vml" Requires="v">
                <p:oleObj spid="_x0000_s1098" name="Bitmap Image" r:id="rId11" imgW="4933800" imgH="1190520" progId="Paint.Picture">
                  <p:embed/>
                </p:oleObj>
              </mc:Choice>
              <mc:Fallback>
                <p:oleObj name="Bitmap Image" r:id="rId11" imgW="4933800" imgH="1190520" progId="Paint.Picture">
                  <p:embed/>
                  <p:pic>
                    <p:nvPicPr>
                      <p:cNvPr id="0" name=""/>
                      <p:cNvPicPr/>
                      <p:nvPr/>
                    </p:nvPicPr>
                    <p:blipFill>
                      <a:blip r:embed="rId12"/>
                      <a:stretch>
                        <a:fillRect/>
                      </a:stretch>
                    </p:blipFill>
                    <p:spPr>
                      <a:xfrm>
                        <a:off x="6797788" y="270473"/>
                        <a:ext cx="3439722" cy="830049"/>
                      </a:xfrm>
                      <a:prstGeom prst="rect">
                        <a:avLst/>
                      </a:prstGeom>
                    </p:spPr>
                  </p:pic>
                </p:oleObj>
              </mc:Fallback>
            </mc:AlternateContent>
          </a:graphicData>
        </a:graphic>
      </p:graphicFrame>
      <p:cxnSp>
        <p:nvCxnSpPr>
          <p:cNvPr id="7" name="Straight Arrow Connector 6">
            <a:extLst>
              <a:ext uri="{FF2B5EF4-FFF2-40B4-BE49-F238E27FC236}">
                <a16:creationId xmlns:a16="http://schemas.microsoft.com/office/drawing/2014/main" id="{EFCA9AF3-0B31-4C5E-A119-0DD9AB1B50CB}"/>
              </a:ext>
            </a:extLst>
          </p:cNvPr>
          <p:cNvCxnSpPr/>
          <p:nvPr/>
        </p:nvCxnSpPr>
        <p:spPr>
          <a:xfrm flipH="1" flipV="1">
            <a:off x="7866043" y="1101687"/>
            <a:ext cx="385591" cy="716096"/>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pic>
        <p:nvPicPr>
          <p:cNvPr id="6" name="Audio 5">
            <a:hlinkClick r:id="" action="ppaction://media"/>
            <a:extLst>
              <a:ext uri="{FF2B5EF4-FFF2-40B4-BE49-F238E27FC236}">
                <a16:creationId xmlns:a16="http://schemas.microsoft.com/office/drawing/2014/main" id="{04A8E0DA-1707-46C6-9F9C-864B4AC5A77C}"/>
              </a:ext>
            </a:extLst>
          </p:cNvPr>
          <p:cNvPicPr>
            <a:picLocks noChangeAspect="1"/>
          </p:cNvPicPr>
          <p:nvPr>
            <a:audioFile r:link="rId3"/>
            <p:extLst>
              <p:ext uri="{DAA4B4D4-6D71-4841-9C94-3DE7FCFB9230}">
                <p14:media xmlns:p14="http://schemas.microsoft.com/office/powerpoint/2010/main" r:embed="rId2"/>
              </p:ext>
            </p:extLst>
          </p:nvPr>
        </p:nvPicPr>
        <p:blipFill>
          <a:blip r:embed="rId13"/>
          <a:stretch>
            <a:fillRect/>
          </a:stretch>
        </p:blipFill>
        <p:spPr>
          <a:xfrm>
            <a:off x="11366500" y="6032500"/>
            <a:ext cx="609600" cy="609600"/>
          </a:xfrm>
          <a:prstGeom prst="rect">
            <a:avLst/>
          </a:prstGeom>
        </p:spPr>
      </p:pic>
    </p:spTree>
    <p:extLst>
      <p:ext uri="{BB962C8B-B14F-4D97-AF65-F5344CB8AC3E}">
        <p14:creationId xmlns:p14="http://schemas.microsoft.com/office/powerpoint/2010/main" val="2519506778"/>
      </p:ext>
    </p:extLst>
  </p:cSld>
  <p:clrMapOvr>
    <a:masterClrMapping/>
  </p:clrMapOvr>
  <mc:AlternateContent xmlns:mc="http://schemas.openxmlformats.org/markup-compatibility/2006" xmlns:p14="http://schemas.microsoft.com/office/powerpoint/2010/main">
    <mc:Choice Requires="p14">
      <p:transition spd="slow" p14:dur="2000" advTm="45885"/>
    </mc:Choice>
    <mc:Fallback xmlns="">
      <p:transition spd="slow" advTm="4588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639</TotalTime>
  <Words>1813</Words>
  <Application>Microsoft Office PowerPoint</Application>
  <PresentationFormat>Widescreen</PresentationFormat>
  <Paragraphs>162</Paragraphs>
  <Slides>13</Slides>
  <Notes>13</Notes>
  <HiddenSlides>0</HiddenSlides>
  <MMClips>13</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20" baseType="lpstr">
      <vt:lpstr>Arial</vt:lpstr>
      <vt:lpstr>Calibri</vt:lpstr>
      <vt:lpstr>Calibri Light</vt:lpstr>
      <vt:lpstr>Cambria Math</vt:lpstr>
      <vt:lpstr>Times New Roman</vt:lpstr>
      <vt:lpstr>Office Theme</vt:lpstr>
      <vt:lpstr>Bitmap Image</vt:lpstr>
      <vt:lpstr>Shape and Topology Optimization of Loudspeaker Drivers</vt:lpstr>
      <vt:lpstr>Introduction</vt:lpstr>
      <vt:lpstr>Optimization</vt:lpstr>
      <vt:lpstr>Shape Optimization Acoustic Compression Driver Phase Plug</vt:lpstr>
      <vt:lpstr>Shape Optimization Acoustic Waveguide</vt:lpstr>
      <vt:lpstr>Shape Optimization Magnetostatics Woofer Magnet System</vt:lpstr>
      <vt:lpstr>Topology Optimization Solid Mechanics Woofer Basket</vt:lpstr>
      <vt:lpstr>Shape Optimization Solid Mechanics Woofer Basket</vt:lpstr>
      <vt:lpstr>Shape Optimization Vibroacoustics Woofer Cone</vt:lpstr>
      <vt:lpstr>Topology Optimization Acoustics Tweeter Phase Plug</vt:lpstr>
      <vt:lpstr>Topology Optimization Heat Transfer (Solids) Heat Sink Woofer Basket</vt:lpstr>
      <vt:lpstr>Conclusion</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Shape and Topology Optimization of Loudspeaker Drivers</dc:title>
  <dc:creator>René Christensen</dc:creator>
  <cp:lastModifiedBy>René Christensen</cp:lastModifiedBy>
  <cp:revision>100</cp:revision>
  <dcterms:created xsi:type="dcterms:W3CDTF">2020-09-07T13:40:00Z</dcterms:created>
  <dcterms:modified xsi:type="dcterms:W3CDTF">2020-09-21T13:46:02Z</dcterms:modified>
</cp:coreProperties>
</file>