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66" d="100"/>
          <a:sy n="66" d="100"/>
        </p:scale>
        <p:origin x="2587" y="38"/>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9/14/2020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9/14/2020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9/14/2020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9/14/2020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9/14/2020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9/14/2020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9/14/2020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9/14/2020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9/14/2020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71" name="Rectangle: Folded Corner 70">
            <a:extLst>
              <a:ext uri="{FF2B5EF4-FFF2-40B4-BE49-F238E27FC236}">
                <a16:creationId xmlns:a16="http://schemas.microsoft.com/office/drawing/2014/main" id="{CF947CB0-609E-4282-B664-2DF70A88DD2F}"/>
              </a:ext>
            </a:extLst>
          </p:cNvPr>
          <p:cNvSpPr/>
          <p:nvPr/>
        </p:nvSpPr>
        <p:spPr>
          <a:xfrm>
            <a:off x="190063" y="4150588"/>
            <a:ext cx="3081843" cy="182905"/>
          </a:xfrm>
          <a:prstGeom prst="foldedCorner">
            <a:avLst>
              <a:gd name="adj" fmla="val 34088"/>
            </a:avLst>
          </a:prstGeom>
          <a:solidFill>
            <a:srgbClr val="0000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solidFill>
                <a:schemeClr val="tx1"/>
              </a:solidFill>
              <a:cs typeface="Arial" panose="020B0604020202020204" pitchFamily="34" charset="0"/>
            </a:endParaRPr>
          </a:p>
        </p:txBody>
      </p:sp>
      <p:sp>
        <p:nvSpPr>
          <p:cNvPr id="68" name="Rectangle: Folded Corner 67">
            <a:extLst>
              <a:ext uri="{FF2B5EF4-FFF2-40B4-BE49-F238E27FC236}">
                <a16:creationId xmlns:a16="http://schemas.microsoft.com/office/drawing/2014/main" id="{4F094D88-857C-4608-AF0C-57509B4F24ED}"/>
              </a:ext>
            </a:extLst>
          </p:cNvPr>
          <p:cNvSpPr/>
          <p:nvPr/>
        </p:nvSpPr>
        <p:spPr>
          <a:xfrm>
            <a:off x="3402467" y="1351612"/>
            <a:ext cx="3267223" cy="182905"/>
          </a:xfrm>
          <a:prstGeom prst="foldedCorner">
            <a:avLst>
              <a:gd name="adj" fmla="val 34088"/>
            </a:avLst>
          </a:prstGeom>
          <a:solidFill>
            <a:srgbClr val="0000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solidFill>
                <a:schemeClr val="tx1"/>
              </a:solidFill>
              <a:cs typeface="Arial" panose="020B0604020202020204" pitchFamily="34" charset="0"/>
            </a:endParaRPr>
          </a:p>
        </p:txBody>
      </p:sp>
      <p:sp>
        <p:nvSpPr>
          <p:cNvPr id="67" name="Rectangle: Folded Corner 66">
            <a:extLst>
              <a:ext uri="{FF2B5EF4-FFF2-40B4-BE49-F238E27FC236}">
                <a16:creationId xmlns:a16="http://schemas.microsoft.com/office/drawing/2014/main" id="{4A87ACD2-0E0A-4565-BD8E-61F724F7968E}"/>
              </a:ext>
            </a:extLst>
          </p:cNvPr>
          <p:cNvSpPr/>
          <p:nvPr/>
        </p:nvSpPr>
        <p:spPr>
          <a:xfrm>
            <a:off x="187388" y="1351612"/>
            <a:ext cx="3091395" cy="173111"/>
          </a:xfrm>
          <a:prstGeom prst="foldedCorner">
            <a:avLst>
              <a:gd name="adj" fmla="val 34088"/>
            </a:avLst>
          </a:prstGeom>
          <a:solidFill>
            <a:srgbClr val="0000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solidFill>
                <a:schemeClr val="tx1"/>
              </a:solidFill>
              <a:cs typeface="Arial" panose="020B0604020202020204" pitchFamily="34" charset="0"/>
            </a:endParaRPr>
          </a:p>
        </p:txBody>
      </p:sp>
      <p:sp>
        <p:nvSpPr>
          <p:cNvPr id="66" name="Rectangle: Folded Corner 65">
            <a:extLst>
              <a:ext uri="{FF2B5EF4-FFF2-40B4-BE49-F238E27FC236}">
                <a16:creationId xmlns:a16="http://schemas.microsoft.com/office/drawing/2014/main" id="{0CB10DE3-5EE0-40C4-944C-F309AE66147A}"/>
              </a:ext>
            </a:extLst>
          </p:cNvPr>
          <p:cNvSpPr/>
          <p:nvPr/>
        </p:nvSpPr>
        <p:spPr>
          <a:xfrm>
            <a:off x="180006" y="287190"/>
            <a:ext cx="6487494" cy="655391"/>
          </a:xfrm>
          <a:prstGeom prst="foldedCorner">
            <a:avLst>
              <a:gd name="adj" fmla="val 34088"/>
            </a:avLst>
          </a:prstGeom>
          <a:solidFill>
            <a:srgbClr val="0000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solidFill>
                <a:schemeClr val="tx1"/>
              </a:solidFill>
              <a:cs typeface="Arial" panose="020B0604020202020204" pitchFamily="34" charset="0"/>
            </a:endParaRPr>
          </a:p>
        </p:txBody>
      </p:sp>
      <p:sp>
        <p:nvSpPr>
          <p:cNvPr id="3075" name="TextBox 6"/>
          <p:cNvSpPr txBox="1">
            <a:spLocks noChangeArrowheads="1"/>
          </p:cNvSpPr>
          <p:nvPr/>
        </p:nvSpPr>
        <p:spPr bwMode="auto">
          <a:xfrm>
            <a:off x="196940" y="1375165"/>
            <a:ext cx="3081843" cy="230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endParaRPr lang="en-US" altLang="en-US" sz="1000" b="1" dirty="0">
              <a:solidFill>
                <a:schemeClr val="bg1"/>
              </a:solidFill>
              <a:latin typeface="Calibri" panose="020F0502020204030204" pitchFamily="34" charset="0"/>
              <a:ea typeface="Cambria" charset="0"/>
              <a:cs typeface="Arial" panose="020B0604020202020204" pitchFamily="34" charset="0"/>
            </a:endParaRPr>
          </a:p>
          <a:p>
            <a:pPr marL="171450" indent="-171450" algn="just" eaLnBrk="1" hangingPunct="1">
              <a:spcBef>
                <a:spcPct val="0"/>
              </a:spcBef>
              <a:defRPr/>
            </a:pPr>
            <a:r>
              <a:rPr lang="en-US" altLang="en-US" sz="1000" dirty="0">
                <a:latin typeface="Calibri" panose="020F0502020204030204" pitchFamily="34" charset="0"/>
                <a:ea typeface="Cambria" charset="0"/>
                <a:cs typeface="Arial" panose="020B0604020202020204" pitchFamily="34" charset="0"/>
              </a:rPr>
              <a:t>Methanol (CH</a:t>
            </a:r>
            <a:r>
              <a:rPr lang="en-US" altLang="en-US" sz="1000" baseline="-25000" dirty="0">
                <a:latin typeface="Calibri" panose="020F0502020204030204" pitchFamily="34" charset="0"/>
                <a:ea typeface="Cambria" charset="0"/>
                <a:cs typeface="Arial" panose="020B0604020202020204" pitchFamily="34" charset="0"/>
              </a:rPr>
              <a:t>3</a:t>
            </a:r>
            <a:r>
              <a:rPr lang="en-US" altLang="en-US" sz="1000" dirty="0">
                <a:latin typeface="Calibri" panose="020F0502020204030204" pitchFamily="34" charset="0"/>
                <a:ea typeface="Cambria" charset="0"/>
                <a:cs typeface="Arial" panose="020B0604020202020204" pitchFamily="34" charset="0"/>
              </a:rPr>
              <a:t>OH) is an attractive choice of fuel due to its large availability because it can be produced from renewable resources. </a:t>
            </a:r>
          </a:p>
          <a:p>
            <a:pPr marL="171450" indent="-171450" algn="just" eaLnBrk="1" hangingPunct="1">
              <a:spcBef>
                <a:spcPct val="0"/>
              </a:spcBef>
              <a:defRPr/>
            </a:pPr>
            <a:r>
              <a:rPr lang="en-US" altLang="en-US" sz="1000" dirty="0">
                <a:latin typeface="Calibri" panose="020F0502020204030204" pitchFamily="34" charset="0"/>
                <a:ea typeface="Cambria" charset="0"/>
                <a:cs typeface="Arial" panose="020B0604020202020204" pitchFamily="34" charset="0"/>
              </a:rPr>
              <a:t>Microreactors have been employed for renewable fuel production because of enhanced mass transfer, better temperature control leading to improved heat transfer and larger surface-area-to-volume ratios </a:t>
            </a:r>
            <a:r>
              <a:rPr lang="en-US" altLang="en-US" sz="1000" baseline="30000" dirty="0">
                <a:latin typeface="Calibri" panose="020F0502020204030204" pitchFamily="34" charset="0"/>
                <a:ea typeface="Cambria" charset="0"/>
                <a:cs typeface="Arial" panose="020B0604020202020204" pitchFamily="34" charset="0"/>
              </a:rPr>
              <a:t>1</a:t>
            </a:r>
            <a:r>
              <a:rPr lang="en-US" altLang="en-US" sz="1000" dirty="0">
                <a:latin typeface="Calibri" panose="020F0502020204030204" pitchFamily="34" charset="0"/>
                <a:ea typeface="Cambria" charset="0"/>
                <a:cs typeface="Arial" panose="020B0604020202020204" pitchFamily="34" charset="0"/>
              </a:rPr>
              <a:t>. </a:t>
            </a:r>
          </a:p>
          <a:p>
            <a:pPr marL="171450" indent="-171450" algn="just" eaLnBrk="1" hangingPunct="1">
              <a:spcBef>
                <a:spcPct val="0"/>
              </a:spcBef>
              <a:defRPr/>
            </a:pPr>
            <a:r>
              <a:rPr lang="en-US" altLang="en-US" sz="1000" dirty="0">
                <a:latin typeface="Calibri" panose="020F0502020204030204" pitchFamily="34" charset="0"/>
                <a:ea typeface="Cambria" charset="0"/>
                <a:cs typeface="Arial" panose="020B0604020202020204" pitchFamily="34" charset="0"/>
              </a:rPr>
              <a:t>Recently microreactors for hydrogen production have been employed to provide the on-line hydrogen source for polymer electrolyte membrane fuel cells (PEMFCs).</a:t>
            </a:r>
          </a:p>
          <a:p>
            <a:pPr marL="171450" indent="-171450" algn="just">
              <a:lnSpc>
                <a:spcPts val="1200"/>
              </a:lnSpc>
              <a:spcAft>
                <a:spcPts val="0"/>
              </a:spcAft>
              <a:buFont typeface="Arial" panose="020B0604020202020204" pitchFamily="34" charset="0"/>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The catalytic steam reforming of methanol occurs with the </a:t>
            </a:r>
            <a:r>
              <a:rPr lang="en-GB" sz="1000" dirty="0" err="1">
                <a:effectLst/>
                <a:latin typeface="Calibri" panose="020F0502020204030204" pitchFamily="34" charset="0"/>
                <a:ea typeface="Calibri" panose="020F0502020204030204" pitchFamily="34" charset="0"/>
                <a:cs typeface="Times New Roman" panose="02020603050405020304" pitchFamily="18" charset="0"/>
              </a:rPr>
              <a:t>CuO</a:t>
            </a:r>
            <a:r>
              <a:rPr lang="en-GB" sz="1000" dirty="0">
                <a:effectLst/>
                <a:latin typeface="Calibri" panose="020F0502020204030204" pitchFamily="34" charset="0"/>
                <a:ea typeface="Calibri" panose="020F0502020204030204" pitchFamily="34" charset="0"/>
                <a:cs typeface="Times New Roman" panose="02020603050405020304" pitchFamily="18" charset="0"/>
              </a:rPr>
              <a:t>/</a:t>
            </a:r>
            <a:r>
              <a:rPr lang="en-GB" sz="1000" dirty="0" err="1">
                <a:effectLst/>
                <a:latin typeface="Calibri" panose="020F0502020204030204" pitchFamily="34" charset="0"/>
                <a:ea typeface="Calibri" panose="020F0502020204030204" pitchFamily="34" charset="0"/>
                <a:cs typeface="Times New Roman" panose="02020603050405020304" pitchFamily="18" charset="0"/>
              </a:rPr>
              <a:t>ZnO</a:t>
            </a:r>
            <a:r>
              <a:rPr lang="en-GB" sz="1000" dirty="0">
                <a:effectLst/>
                <a:latin typeface="Calibri" panose="020F0502020204030204" pitchFamily="34" charset="0"/>
                <a:ea typeface="Calibri" panose="020F0502020204030204" pitchFamily="34" charset="0"/>
                <a:cs typeface="Times New Roman" panose="02020603050405020304" pitchFamily="18" charset="0"/>
              </a:rPr>
              <a:t>/Al</a:t>
            </a:r>
            <a:r>
              <a:rPr lang="en-GB" sz="1000" baseline="-25000" dirty="0">
                <a:effectLst/>
                <a:latin typeface="Calibri" panose="020F0502020204030204" pitchFamily="34" charset="0"/>
                <a:ea typeface="Calibri" panose="020F0502020204030204" pitchFamily="34" charset="0"/>
                <a:cs typeface="Times New Roman" panose="02020603050405020304" pitchFamily="18" charset="0"/>
              </a:rPr>
              <a:t>2</a:t>
            </a:r>
            <a:r>
              <a:rPr lang="en-GB" sz="1000" dirty="0">
                <a:effectLst/>
                <a:latin typeface="Calibri" panose="020F0502020204030204" pitchFamily="34" charset="0"/>
                <a:ea typeface="Calibri" panose="020F0502020204030204" pitchFamily="34" charset="0"/>
                <a:cs typeface="Times New Roman" panose="02020603050405020304" pitchFamily="18" charset="0"/>
              </a:rPr>
              <a:t>O</a:t>
            </a:r>
            <a:r>
              <a:rPr lang="en-GB" sz="1000" baseline="-25000" dirty="0">
                <a:effectLst/>
                <a:latin typeface="Calibri" panose="020F0502020204030204" pitchFamily="34" charset="0"/>
                <a:ea typeface="Calibri" panose="020F0502020204030204" pitchFamily="34" charset="0"/>
                <a:cs typeface="Times New Roman" panose="02020603050405020304" pitchFamily="18" charset="0"/>
              </a:rPr>
              <a:t>3</a:t>
            </a:r>
            <a:r>
              <a:rPr lang="en-GB" sz="1000" dirty="0">
                <a:effectLst/>
                <a:latin typeface="Calibri" panose="020F0502020204030204" pitchFamily="34" charset="0"/>
                <a:ea typeface="Calibri" panose="020F0502020204030204" pitchFamily="34" charset="0"/>
                <a:cs typeface="Times New Roman" panose="02020603050405020304" pitchFamily="18" charset="0"/>
              </a:rPr>
              <a:t> catalyst </a:t>
            </a:r>
            <a:r>
              <a:rPr lang="en-GB" sz="10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p>
            <a:pPr algn="ctr">
              <a:spcBef>
                <a:spcPts val="800"/>
              </a:spcBef>
              <a:spcAft>
                <a:spcPts val="800"/>
              </a:spcAft>
              <a:buNone/>
            </a:pPr>
            <a:r>
              <a:rPr lang="en-GB" sz="1000" b="1"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1" dirty="0"/>
          </a:p>
        </p:txBody>
      </p:sp>
      <p:sp>
        <p:nvSpPr>
          <p:cNvPr id="3076" name="TextBox 7"/>
          <p:cNvSpPr txBox="1">
            <a:spLocks noChangeArrowheads="1"/>
          </p:cNvSpPr>
          <p:nvPr/>
        </p:nvSpPr>
        <p:spPr bwMode="auto">
          <a:xfrm>
            <a:off x="187388" y="4399002"/>
            <a:ext cx="2901818" cy="2635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p:sp>
        <p:nvSpPr>
          <p:cNvPr id="3082" name="TextBox 15"/>
          <p:cNvSpPr txBox="1">
            <a:spLocks noChangeArrowheads="1"/>
          </p:cNvSpPr>
          <p:nvPr/>
        </p:nvSpPr>
        <p:spPr bwMode="auto">
          <a:xfrm>
            <a:off x="3419890" y="1353819"/>
            <a:ext cx="3081843"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solidFill>
                  <a:schemeClr val="bg1"/>
                </a:solidFill>
                <a:latin typeface="Calibri" panose="020F0502020204030204" pitchFamily="34" charset="0"/>
                <a:cs typeface="Arial" panose="020B0604020202020204" pitchFamily="34" charset="0"/>
              </a:rPr>
              <a:t>RESULTS</a:t>
            </a:r>
            <a:endParaRPr lang="en-US" altLang="en-US" sz="1000" dirty="0">
              <a:latin typeface="Calibri" panose="020F0502020204030204" pitchFamily="34" charset="0"/>
              <a:cs typeface="Arial" panose="020B0604020202020204" pitchFamily="34" charset="0"/>
            </a:endParaRPr>
          </a:p>
        </p:txBody>
      </p:sp>
      <p:sp>
        <p:nvSpPr>
          <p:cNvPr id="3110" name="TextBox 22"/>
          <p:cNvSpPr txBox="1">
            <a:spLocks noChangeArrowheads="1"/>
          </p:cNvSpPr>
          <p:nvPr/>
        </p:nvSpPr>
        <p:spPr bwMode="auto">
          <a:xfrm>
            <a:off x="3419890" y="7505805"/>
            <a:ext cx="3278946" cy="201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The modelling results have shown a good validation with experimental results. </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The performance of the packed bed and coated wall reformer at a constant wall temperature was analogous, indicating that the average temperature of the catalyst bed in the packed bed microreactor and the average temperature of the catalyst layer in the coated wall microreactor are similar.</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It was concluded that there were negligible internal and external mass transfer resistances, which agreed with the experimental results. </a:t>
            </a: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p:sp>
        <p:nvSpPr>
          <p:cNvPr id="24" name="TextBox 23"/>
          <p:cNvSpPr txBox="1"/>
          <p:nvPr/>
        </p:nvSpPr>
        <p:spPr>
          <a:xfrm>
            <a:off x="191683" y="9080619"/>
            <a:ext cx="3219197" cy="557458"/>
          </a:xfrm>
          <a:prstGeom prst="rect">
            <a:avLst/>
          </a:prstGeom>
          <a:noFill/>
        </p:spPr>
        <p:txBody>
          <a:bodyPr wrap="square" lIns="19047" tIns="9524" rIns="19047" bIns="9524">
            <a:spAutoFit/>
          </a:bodyPr>
          <a:lstStyle/>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S. Hafeez, G. Manos, S. Al-Salem, E. </a:t>
            </a:r>
            <a:r>
              <a:rPr lang="en-US" sz="583" dirty="0" err="1">
                <a:latin typeface="Calibri" panose="020F0502020204030204" pitchFamily="34" charset="0"/>
                <a:ea typeface="+mn-ea"/>
                <a:cs typeface="Arial" panose="020B0604020202020204" pitchFamily="34" charset="0"/>
              </a:rPr>
              <a:t>Aristodemou</a:t>
            </a:r>
            <a:r>
              <a:rPr lang="en-US" sz="583" dirty="0">
                <a:latin typeface="Calibri" panose="020F0502020204030204" pitchFamily="34" charset="0"/>
                <a:ea typeface="+mn-ea"/>
                <a:cs typeface="Arial" panose="020B0604020202020204" pitchFamily="34" charset="0"/>
              </a:rPr>
              <a:t> and A. Constantinou, React. Chem. Eng., 2018, 3, 414-432.</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J. </a:t>
            </a:r>
            <a:r>
              <a:rPr lang="en-US" sz="583" dirty="0" err="1">
                <a:latin typeface="Calibri" panose="020F0502020204030204" pitchFamily="34" charset="0"/>
                <a:ea typeface="+mn-ea"/>
                <a:cs typeface="Arial" panose="020B0604020202020204" pitchFamily="34" charset="0"/>
              </a:rPr>
              <a:t>Amphlett</a:t>
            </a:r>
            <a:r>
              <a:rPr lang="en-US" sz="583" dirty="0">
                <a:latin typeface="Calibri" panose="020F0502020204030204" pitchFamily="34" charset="0"/>
                <a:ea typeface="+mn-ea"/>
                <a:cs typeface="Arial" panose="020B0604020202020204" pitchFamily="34" charset="0"/>
              </a:rPr>
              <a:t>, K. </a:t>
            </a:r>
            <a:r>
              <a:rPr lang="en-US" sz="583" dirty="0" err="1">
                <a:latin typeface="Calibri" panose="020F0502020204030204" pitchFamily="34" charset="0"/>
                <a:ea typeface="+mn-ea"/>
                <a:cs typeface="Arial" panose="020B0604020202020204" pitchFamily="34" charset="0"/>
              </a:rPr>
              <a:t>Creber</a:t>
            </a:r>
            <a:r>
              <a:rPr lang="en-US" sz="583" dirty="0">
                <a:latin typeface="Calibri" panose="020F0502020204030204" pitchFamily="34" charset="0"/>
                <a:ea typeface="+mn-ea"/>
                <a:cs typeface="Arial" panose="020B0604020202020204" pitchFamily="34" charset="0"/>
              </a:rPr>
              <a:t>, J. Davis, R. Mann, B. </a:t>
            </a:r>
            <a:r>
              <a:rPr lang="en-US" sz="583" dirty="0" err="1">
                <a:latin typeface="Calibri" panose="020F0502020204030204" pitchFamily="34" charset="0"/>
                <a:ea typeface="+mn-ea"/>
                <a:cs typeface="Arial" panose="020B0604020202020204" pitchFamily="34" charset="0"/>
              </a:rPr>
              <a:t>Peppley</a:t>
            </a:r>
            <a:r>
              <a:rPr lang="en-US" sz="583" dirty="0">
                <a:latin typeface="Calibri" panose="020F0502020204030204" pitchFamily="34" charset="0"/>
                <a:ea typeface="+mn-ea"/>
                <a:cs typeface="Arial" panose="020B0604020202020204" pitchFamily="34" charset="0"/>
              </a:rPr>
              <a:t> and D. Stokes, Int. J. </a:t>
            </a:r>
            <a:r>
              <a:rPr lang="en-US" sz="583" dirty="0" err="1">
                <a:latin typeface="Calibri" panose="020F0502020204030204" pitchFamily="34" charset="0"/>
                <a:ea typeface="+mn-ea"/>
                <a:cs typeface="Arial" panose="020B0604020202020204" pitchFamily="34" charset="0"/>
              </a:rPr>
              <a:t>Hydrog</a:t>
            </a:r>
            <a:r>
              <a:rPr lang="en-US" sz="583" dirty="0">
                <a:latin typeface="Calibri" panose="020F0502020204030204" pitchFamily="34" charset="0"/>
                <a:ea typeface="+mn-ea"/>
                <a:cs typeface="Arial" panose="020B0604020202020204" pitchFamily="34" charset="0"/>
              </a:rPr>
              <a:t>. Energy, 1994, 19, 131-137.</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M.-t. Lee, R. Greif, C. P. </a:t>
            </a:r>
            <a:r>
              <a:rPr lang="en-US" sz="583" dirty="0" err="1">
                <a:latin typeface="Calibri" panose="020F0502020204030204" pitchFamily="34" charset="0"/>
                <a:ea typeface="+mn-ea"/>
                <a:cs typeface="Arial" panose="020B0604020202020204" pitchFamily="34" charset="0"/>
              </a:rPr>
              <a:t>Grigoropoulos</a:t>
            </a:r>
            <a:r>
              <a:rPr lang="en-US" sz="583" dirty="0">
                <a:latin typeface="Calibri" panose="020F0502020204030204" pitchFamily="34" charset="0"/>
                <a:ea typeface="+mn-ea"/>
                <a:cs typeface="Arial" panose="020B0604020202020204" pitchFamily="34" charset="0"/>
              </a:rPr>
              <a:t>, H. G. Park and F. K. Hsu, J. Power Sources, 2007, 166, 194-201.</a:t>
            </a:r>
          </a:p>
        </p:txBody>
      </p:sp>
      <p:sp>
        <p:nvSpPr>
          <p:cNvPr id="4135" name="TextBox 24"/>
          <p:cNvSpPr txBox="1">
            <a:spLocks noChangeArrowheads="1"/>
          </p:cNvSpPr>
          <p:nvPr/>
        </p:nvSpPr>
        <p:spPr bwMode="auto">
          <a:xfrm>
            <a:off x="176018" y="5500127"/>
            <a:ext cx="2983183"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Packed bed and coated wall microreactors used for the modelling.</a:t>
            </a:r>
          </a:p>
        </p:txBody>
      </p:sp>
      <p:sp>
        <p:nvSpPr>
          <p:cNvPr id="4136" name="TextBox 25"/>
          <p:cNvSpPr txBox="1">
            <a:spLocks noChangeArrowheads="1"/>
          </p:cNvSpPr>
          <p:nvPr/>
        </p:nvSpPr>
        <p:spPr bwMode="auto">
          <a:xfrm>
            <a:off x="3395103" y="4474065"/>
            <a:ext cx="3181371"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en-US" sz="750" b="1" dirty="0">
                <a:cs typeface="Arial" panose="020B0604020202020204" pitchFamily="34" charset="0"/>
              </a:rPr>
              <a:t>Figure 2</a:t>
            </a:r>
            <a:r>
              <a:rPr lang="en-US" altLang="en-US" sz="750" dirty="0">
                <a:cs typeface="Arial" panose="020B0604020202020204" pitchFamily="34" charset="0"/>
              </a:rPr>
              <a:t>. </a:t>
            </a:r>
            <a:r>
              <a:rPr lang="en-GB" sz="750" dirty="0">
                <a:effectLst/>
                <a:ea typeface="Calibri" panose="020F0502020204030204" pitchFamily="34" charset="0"/>
                <a:cs typeface="Times New Roman" panose="02020603050405020304" pitchFamily="18" charset="0"/>
              </a:rPr>
              <a:t>Comparison of coated wall and packed bed microreactors at different catalyst sizes and wall temperatures with experimental </a:t>
            </a:r>
            <a:r>
              <a:rPr lang="en-GB" sz="750" baseline="30000" dirty="0">
                <a:effectLst/>
                <a:ea typeface="Calibri" panose="020F0502020204030204" pitchFamily="34" charset="0"/>
                <a:cs typeface="Times New Roman" panose="02020603050405020304" pitchFamily="18" charset="0"/>
              </a:rPr>
              <a:t>3</a:t>
            </a:r>
            <a:r>
              <a:rPr lang="en-GB" sz="750" dirty="0">
                <a:effectLst/>
                <a:ea typeface="Calibri" panose="020F0502020204030204" pitchFamily="34" charset="0"/>
                <a:cs typeface="Times New Roman" panose="02020603050405020304" pitchFamily="18" charset="0"/>
              </a:rPr>
              <a:t> results: (a) </a:t>
            </a:r>
            <a:r>
              <a:rPr lang="en-GB" sz="750" kern="1200" dirty="0">
                <a:solidFill>
                  <a:srgbClr val="000000"/>
                </a:solidFill>
                <a:effectLst/>
                <a:ea typeface="Times New Roman" panose="02020603050405020304" pitchFamily="18" charset="0"/>
                <a:cs typeface="Times New Roman" panose="02020603050405020304" pitchFamily="18" charset="0"/>
              </a:rPr>
              <a:t>T</a:t>
            </a:r>
            <a:r>
              <a:rPr lang="en-GB" sz="750" kern="1200" baseline="-25000" dirty="0">
                <a:solidFill>
                  <a:srgbClr val="000000"/>
                </a:solidFill>
                <a:effectLst/>
                <a:ea typeface="Times New Roman" panose="02020603050405020304" pitchFamily="18" charset="0"/>
                <a:cs typeface="Times New Roman" panose="02020603050405020304" pitchFamily="18" charset="0"/>
              </a:rPr>
              <a:t>w</a:t>
            </a:r>
            <a:r>
              <a:rPr lang="en-GB" sz="750" kern="1200" dirty="0">
                <a:solidFill>
                  <a:srgbClr val="000000"/>
                </a:solidFill>
                <a:effectLst/>
                <a:ea typeface="Times New Roman" panose="02020603050405020304" pitchFamily="18" charset="0"/>
                <a:cs typeface="Times New Roman" panose="02020603050405020304" pitchFamily="18" charset="0"/>
              </a:rPr>
              <a:t>=210 </a:t>
            </a:r>
            <a:r>
              <a:rPr lang="en-GB" sz="750" kern="1200" baseline="30000" dirty="0">
                <a:solidFill>
                  <a:srgbClr val="000000"/>
                </a:solidFill>
                <a:effectLst/>
                <a:ea typeface="Times New Roman" panose="02020603050405020304" pitchFamily="18" charset="0"/>
                <a:cs typeface="Times New Roman" panose="02020603050405020304" pitchFamily="18" charset="0"/>
              </a:rPr>
              <a:t>o</a:t>
            </a:r>
            <a:r>
              <a:rPr lang="en-GB" sz="750" kern="1200" dirty="0">
                <a:solidFill>
                  <a:srgbClr val="000000"/>
                </a:solidFill>
                <a:effectLst/>
                <a:ea typeface="Times New Roman" panose="02020603050405020304" pitchFamily="18" charset="0"/>
                <a:cs typeface="Times New Roman" panose="02020603050405020304" pitchFamily="18" charset="0"/>
              </a:rPr>
              <a:t>C, S/M=1.1; (b) T</a:t>
            </a:r>
            <a:r>
              <a:rPr lang="en-GB" sz="750" kern="1200" baseline="-25000" dirty="0">
                <a:solidFill>
                  <a:srgbClr val="000000"/>
                </a:solidFill>
                <a:effectLst/>
                <a:ea typeface="Times New Roman" panose="02020603050405020304" pitchFamily="18" charset="0"/>
                <a:cs typeface="Times New Roman" panose="02020603050405020304" pitchFamily="18" charset="0"/>
              </a:rPr>
              <a:t>w</a:t>
            </a:r>
            <a:r>
              <a:rPr lang="en-GB" sz="750" kern="1200" dirty="0">
                <a:solidFill>
                  <a:srgbClr val="000000"/>
                </a:solidFill>
                <a:effectLst/>
                <a:ea typeface="Times New Roman" panose="02020603050405020304" pitchFamily="18" charset="0"/>
                <a:cs typeface="Times New Roman" panose="02020603050405020304" pitchFamily="18" charset="0"/>
              </a:rPr>
              <a:t>=220 </a:t>
            </a:r>
            <a:r>
              <a:rPr lang="en-GB" sz="750" kern="1200" baseline="30000" dirty="0">
                <a:solidFill>
                  <a:srgbClr val="000000"/>
                </a:solidFill>
                <a:effectLst/>
                <a:ea typeface="Times New Roman" panose="02020603050405020304" pitchFamily="18" charset="0"/>
                <a:cs typeface="Times New Roman" panose="02020603050405020304" pitchFamily="18" charset="0"/>
              </a:rPr>
              <a:t>o</a:t>
            </a:r>
            <a:r>
              <a:rPr lang="en-GB" sz="750" kern="1200" dirty="0">
                <a:solidFill>
                  <a:srgbClr val="000000"/>
                </a:solidFill>
                <a:effectLst/>
                <a:ea typeface="Times New Roman" panose="02020603050405020304" pitchFamily="18" charset="0"/>
                <a:cs typeface="Times New Roman" panose="02020603050405020304" pitchFamily="18" charset="0"/>
              </a:rPr>
              <a:t>C, S/M=1.1; (c) T</a:t>
            </a:r>
            <a:r>
              <a:rPr lang="en-GB" sz="750" kern="1200" baseline="-25000" dirty="0">
                <a:solidFill>
                  <a:srgbClr val="000000"/>
                </a:solidFill>
                <a:effectLst/>
                <a:ea typeface="Times New Roman" panose="02020603050405020304" pitchFamily="18" charset="0"/>
                <a:cs typeface="Times New Roman" panose="02020603050405020304" pitchFamily="18" charset="0"/>
              </a:rPr>
              <a:t>w</a:t>
            </a:r>
            <a:r>
              <a:rPr lang="en-GB" sz="750" kern="1200" dirty="0">
                <a:solidFill>
                  <a:srgbClr val="000000"/>
                </a:solidFill>
                <a:effectLst/>
                <a:ea typeface="Times New Roman" panose="02020603050405020304" pitchFamily="18" charset="0"/>
                <a:cs typeface="Times New Roman" panose="02020603050405020304" pitchFamily="18" charset="0"/>
              </a:rPr>
              <a:t>=230 </a:t>
            </a:r>
            <a:r>
              <a:rPr lang="en-GB" sz="750" kern="1200" baseline="30000" dirty="0">
                <a:solidFill>
                  <a:srgbClr val="000000"/>
                </a:solidFill>
                <a:effectLst/>
                <a:ea typeface="Times New Roman" panose="02020603050405020304" pitchFamily="18" charset="0"/>
                <a:cs typeface="Times New Roman" panose="02020603050405020304" pitchFamily="18" charset="0"/>
              </a:rPr>
              <a:t>o</a:t>
            </a:r>
            <a:r>
              <a:rPr lang="en-GB" sz="750" kern="1200" dirty="0">
                <a:solidFill>
                  <a:srgbClr val="000000"/>
                </a:solidFill>
                <a:effectLst/>
                <a:ea typeface="Times New Roman" panose="02020603050405020304" pitchFamily="18" charset="0"/>
                <a:cs typeface="Times New Roman" panose="02020603050405020304" pitchFamily="18" charset="0"/>
              </a:rPr>
              <a:t>C, S/M=1.1.</a:t>
            </a:r>
            <a:endParaRPr lang="en-GB" sz="750" dirty="0">
              <a:effectLst/>
              <a:ea typeface="Calibri" panose="020F0502020204030204" pitchFamily="34" charset="0"/>
              <a:cs typeface="Times New Roman" panose="02020603050405020304" pitchFamily="18" charset="0"/>
            </a:endParaRPr>
          </a:p>
          <a:p>
            <a:pPr algn="just" eaLnBrk="1" hangingPunct="1">
              <a:spcBef>
                <a:spcPct val="0"/>
              </a:spcBef>
              <a:buFontTx/>
              <a:buNone/>
            </a:pPr>
            <a:endParaRPr lang="en-US" altLang="en-US" sz="750" dirty="0">
              <a:cs typeface="Arial" panose="020B0604020202020204" pitchFamily="34" charset="0"/>
            </a:endParaRPr>
          </a:p>
        </p:txBody>
      </p:sp>
      <p:sp>
        <p:nvSpPr>
          <p:cNvPr id="25" name="TextBox 3"/>
          <p:cNvSpPr txBox="1">
            <a:spLocks noChangeArrowheads="1"/>
          </p:cNvSpPr>
          <p:nvPr/>
        </p:nvSpPr>
        <p:spPr bwMode="auto">
          <a:xfrm>
            <a:off x="393071" y="203317"/>
            <a:ext cx="6071857" cy="1096260"/>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500" b="1" dirty="0">
                <a:solidFill>
                  <a:schemeClr val="bg1"/>
                </a:solidFill>
                <a:latin typeface="+mn-lt"/>
                <a:ea typeface="+mn-ea"/>
                <a:cs typeface="Arial" panose="020B0604020202020204" pitchFamily="34" charset="0"/>
              </a:rPr>
              <a:t>Packed Bed and Coated Wall Microreactors for Methanol Steam Reforming for Hydrogen Production</a:t>
            </a:r>
          </a:p>
          <a:p>
            <a:pPr algn="ctr" defTabSz="913916" eaLnBrk="1" hangingPunct="1">
              <a:defRPr/>
            </a:pPr>
            <a:endParaRPr lang="en-US" sz="833" b="1" dirty="0">
              <a:latin typeface="+mn-lt"/>
              <a:ea typeface="+mn-ea"/>
              <a:cs typeface="Arial" panose="020B0604020202020204" pitchFamily="34" charset="0"/>
            </a:endParaRPr>
          </a:p>
          <a:p>
            <a:pPr algn="ctr" defTabSz="913916" eaLnBrk="1" hangingPunct="1">
              <a:defRPr/>
            </a:pPr>
            <a:r>
              <a:rPr lang="en-US" sz="833" b="1" dirty="0">
                <a:latin typeface="+mn-lt"/>
                <a:ea typeface="+mn-ea"/>
                <a:cs typeface="Arial" panose="020B0604020202020204" pitchFamily="34" charset="0"/>
              </a:rPr>
              <a:t>Sanaa Hafeez</a:t>
            </a:r>
            <a:r>
              <a:rPr lang="en-US" sz="833" b="1" baseline="30000" dirty="0">
                <a:latin typeface="+mn-lt"/>
                <a:ea typeface="+mn-ea"/>
                <a:cs typeface="Arial" panose="020B0604020202020204" pitchFamily="34" charset="0"/>
              </a:rPr>
              <a:t>1</a:t>
            </a:r>
            <a:r>
              <a:rPr lang="en-US" sz="833" b="1" dirty="0">
                <a:latin typeface="+mn-lt"/>
                <a:ea typeface="+mn-ea"/>
                <a:cs typeface="Arial" panose="020B0604020202020204" pitchFamily="34" charset="0"/>
              </a:rPr>
              <a:t>, </a:t>
            </a:r>
            <a:r>
              <a:rPr lang="en-US" sz="833" b="1" dirty="0">
                <a:latin typeface="+mn-lt"/>
                <a:cs typeface="Arial" panose="020B0604020202020204" pitchFamily="34" charset="0"/>
              </a:rPr>
              <a:t>Elsa Aristodemou</a:t>
            </a:r>
            <a:r>
              <a:rPr lang="en-US" sz="833" b="1" baseline="30000" dirty="0">
                <a:latin typeface="+mn-lt"/>
                <a:ea typeface="+mn-ea"/>
                <a:cs typeface="Arial" panose="020B0604020202020204" pitchFamily="34" charset="0"/>
              </a:rPr>
              <a:t>1</a:t>
            </a:r>
            <a:r>
              <a:rPr lang="en-US" sz="833" b="1" dirty="0">
                <a:latin typeface="+mn-lt"/>
                <a:ea typeface="+mn-ea"/>
                <a:cs typeface="Arial" panose="020B0604020202020204" pitchFamily="34" charset="0"/>
              </a:rPr>
              <a:t>, S.M. Al Salem</a:t>
            </a:r>
            <a:r>
              <a:rPr lang="en-US" sz="833" b="1" baseline="30000" dirty="0">
                <a:latin typeface="+mn-lt"/>
                <a:ea typeface="+mn-ea"/>
                <a:cs typeface="Arial" panose="020B0604020202020204" pitchFamily="34" charset="0"/>
              </a:rPr>
              <a:t>2</a:t>
            </a:r>
            <a:r>
              <a:rPr lang="en-US" sz="833" b="1" dirty="0">
                <a:latin typeface="+mn-lt"/>
                <a:ea typeface="+mn-ea"/>
                <a:cs typeface="Arial" panose="020B0604020202020204" pitchFamily="34" charset="0"/>
              </a:rPr>
              <a:t>, George Manos</a:t>
            </a:r>
            <a:r>
              <a:rPr lang="en-US" sz="833" b="1" baseline="30000" dirty="0">
                <a:latin typeface="+mn-lt"/>
                <a:ea typeface="+mn-ea"/>
                <a:cs typeface="Arial" panose="020B0604020202020204" pitchFamily="34" charset="0"/>
              </a:rPr>
              <a:t>3</a:t>
            </a:r>
            <a:r>
              <a:rPr lang="en-US" sz="833" b="1" dirty="0">
                <a:latin typeface="+mn-lt"/>
                <a:ea typeface="+mn-ea"/>
                <a:cs typeface="Arial" panose="020B0604020202020204" pitchFamily="34" charset="0"/>
              </a:rPr>
              <a:t> and Achilleas Constantinou</a:t>
            </a:r>
            <a:r>
              <a:rPr lang="en-US" sz="833" b="1" baseline="30000" dirty="0">
                <a:latin typeface="+mn-lt"/>
                <a:ea typeface="+mn-ea"/>
                <a:cs typeface="Arial" panose="020B0604020202020204" pitchFamily="34" charset="0"/>
              </a:rPr>
              <a:t>1,3</a:t>
            </a:r>
          </a:p>
          <a:p>
            <a:pPr marL="190455" indent="-190455" algn="ctr" defTabSz="913916" eaLnBrk="1" hangingPunct="1">
              <a:defRPr/>
            </a:pPr>
            <a:r>
              <a:rPr lang="en-US" sz="833" b="1" dirty="0">
                <a:latin typeface="+mn-lt"/>
                <a:ea typeface="+mn-ea"/>
                <a:cs typeface="Arial" panose="020B0604020202020204" pitchFamily="34" charset="0"/>
              </a:rPr>
              <a:t>1. </a:t>
            </a:r>
            <a:r>
              <a:rPr lang="en-US" sz="833" b="1" dirty="0">
                <a:latin typeface="+mn-lt"/>
                <a:cs typeface="Arial" panose="020B0604020202020204" pitchFamily="34" charset="0"/>
              </a:rPr>
              <a:t>London South Bank University, </a:t>
            </a:r>
            <a:r>
              <a:rPr lang="en-US" sz="833" b="1" dirty="0">
                <a:latin typeface="+mn-lt"/>
                <a:ea typeface="+mn-ea"/>
                <a:cs typeface="Arial" panose="020B0604020202020204" pitchFamily="34" charset="0"/>
              </a:rPr>
              <a:t>London, UK 2. Kuwait Institute for Scientific Research, Kuwait 3. </a:t>
            </a:r>
            <a:r>
              <a:rPr lang="en-US" sz="833" b="1" dirty="0">
                <a:latin typeface="+mn-lt"/>
                <a:cs typeface="Arial" panose="020B0604020202020204" pitchFamily="34" charset="0"/>
              </a:rPr>
              <a:t>University College London, London, UK </a:t>
            </a:r>
            <a:endParaRPr lang="en-US" sz="833" b="1" dirty="0">
              <a:latin typeface="+mn-lt"/>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33" name="Picture 32">
            <a:extLst>
              <a:ext uri="{FF2B5EF4-FFF2-40B4-BE49-F238E27FC236}">
                <a16:creationId xmlns:a16="http://schemas.microsoft.com/office/drawing/2014/main" id="{2EBC2758-A736-4684-95CC-D8975CC0665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018" y="4333493"/>
            <a:ext cx="2682964" cy="1206161"/>
          </a:xfrm>
          <a:prstGeom prst="rect">
            <a:avLst/>
          </a:prstGeom>
          <a:noFill/>
        </p:spPr>
      </p:pic>
      <mc:AlternateContent xmlns:mc="http://schemas.openxmlformats.org/markup-compatibility/2006">
        <mc:Choice xmlns:a14="http://schemas.microsoft.com/office/drawing/2010/main" Requires="a14">
          <p:sp>
            <p:nvSpPr>
              <p:cNvPr id="35" name="TextBox 34">
                <a:extLst>
                  <a:ext uri="{FF2B5EF4-FFF2-40B4-BE49-F238E27FC236}">
                    <a16:creationId xmlns:a16="http://schemas.microsoft.com/office/drawing/2014/main" id="{9108179B-0974-46DC-A828-8E8BE4FA4212}"/>
                  </a:ext>
                </a:extLst>
              </p:cNvPr>
              <p:cNvSpPr txBox="1"/>
              <p:nvPr/>
            </p:nvSpPr>
            <p:spPr>
              <a:xfrm>
                <a:off x="169898" y="5629528"/>
                <a:ext cx="3262768" cy="3785395"/>
              </a:xfrm>
              <a:prstGeom prst="rect">
                <a:avLst/>
              </a:prstGeom>
              <a:noFill/>
            </p:spPr>
            <p:txBody>
              <a:bodyPr wrap="square">
                <a:spAutoFit/>
              </a:bodyPr>
              <a:lstStyle/>
              <a:p>
                <a:pPr algn="just">
                  <a:spcBef>
                    <a:spcPts val="600"/>
                  </a:spcBef>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The mass balance equation for the species in the catalyst bed is given by: </a:t>
                </a:r>
              </a:p>
              <a:p>
                <a:pPr>
                  <a:spcBef>
                    <a:spcPts val="600"/>
                  </a:spcBef>
                  <a:spcAft>
                    <a:spcPts val="800"/>
                  </a:spcAft>
                </a:pPr>
                <a14:m>
                  <m:oMath xmlns:m="http://schemas.openxmlformats.org/officeDocument/2006/math">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𝑢</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𝑥</m:t>
                        </m:r>
                      </m:sub>
                    </m:sSub>
                    <m:f>
                      <m:f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fPr>
                      <m:num>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𝑐</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sub>
                        </m:sSub>
                      </m:num>
                      <m:den>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r>
                          <a:rPr lang="en-GB" sz="1000" i="1">
                            <a:effectLst/>
                            <a:latin typeface="Cambria Math" panose="02040503050406030204" pitchFamily="18" charset="0"/>
                            <a:ea typeface="Calibri" panose="020F0502020204030204" pitchFamily="34" charset="0"/>
                            <a:cs typeface="Times New Roman" panose="02020603050405020304" pitchFamily="18" charset="0"/>
                          </a:rPr>
                          <m:t>𝑥</m:t>
                        </m:r>
                      </m:den>
                    </m:f>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a:effectLst/>
                            <a:latin typeface="Cambria Math" panose="02040503050406030204" pitchFamily="18" charset="0"/>
                            <a:ea typeface="Calibri" panose="020F0502020204030204" pitchFamily="34" charset="0"/>
                            <a:cs typeface="Times New Roman" panose="02020603050405020304" pitchFamily="18" charset="0"/>
                          </a:rPr>
                          <m:t>=</m:t>
                        </m:r>
                        <m:r>
                          <a:rPr lang="en-GB" sz="1000" i="1">
                            <a:effectLst/>
                            <a:latin typeface="Cambria Math" panose="02040503050406030204" pitchFamily="18" charset="0"/>
                            <a:ea typeface="Calibri" panose="020F0502020204030204" pitchFamily="34" charset="0"/>
                            <a:cs typeface="Times New Roman" panose="02020603050405020304" pitchFamily="18" charset="0"/>
                          </a:rPr>
                          <m:t>𝐷</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1000">
                            <a:effectLst/>
                            <a:latin typeface="Cambria Math" panose="02040503050406030204" pitchFamily="18" charset="0"/>
                            <a:ea typeface="Calibri" panose="020F0502020204030204" pitchFamily="34" charset="0"/>
                            <a:cs typeface="Times New Roman" panose="02020603050405020304" pitchFamily="18" charset="0"/>
                          </a:rPr>
                          <m:t>,</m:t>
                        </m:r>
                        <m:r>
                          <a:rPr lang="en-GB" sz="1000" i="1">
                            <a:effectLst/>
                            <a:latin typeface="Cambria Math" panose="02040503050406030204" pitchFamily="18" charset="0"/>
                            <a:ea typeface="Calibri" panose="020F0502020204030204" pitchFamily="34" charset="0"/>
                            <a:cs typeface="Times New Roman" panose="02020603050405020304" pitchFamily="18" charset="0"/>
                          </a:rPr>
                          <m:t>𝐴</m:t>
                        </m:r>
                      </m:sub>
                    </m:sSub>
                    <m:f>
                      <m:f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e>
                          <m:sup>
                            <m:r>
                              <a:rPr lang="en-GB" sz="1000">
                                <a:effectLst/>
                                <a:latin typeface="Cambria Math" panose="02040503050406030204" pitchFamily="18" charset="0"/>
                                <a:ea typeface="Calibri" panose="020F0502020204030204" pitchFamily="34" charset="0"/>
                                <a:cs typeface="Times New Roman" panose="02020603050405020304" pitchFamily="18" charset="0"/>
                              </a:rPr>
                              <m:t>2</m:t>
                            </m:r>
                          </m:sup>
                        </m:sSup>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𝑐</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sub>
                        </m:sSub>
                      </m:num>
                      <m:den>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sSup>
                          <m:sSup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𝑥</m:t>
                            </m:r>
                          </m:e>
                          <m:sup>
                            <m:r>
                              <a:rPr lang="en-GB" sz="1000">
                                <a:effectLst/>
                                <a:latin typeface="Cambria Math" panose="02040503050406030204" pitchFamily="18" charset="0"/>
                                <a:ea typeface="Calibri" panose="020F0502020204030204" pitchFamily="34" charset="0"/>
                                <a:cs typeface="Times New Roman" panose="02020603050405020304" pitchFamily="18" charset="0"/>
                              </a:rPr>
                              <m:t>2</m:t>
                            </m:r>
                          </m:sup>
                        </m:sSup>
                      </m:den>
                    </m:f>
                    <m:r>
                      <a:rPr lang="en-GB" sz="10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𝐷</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1000">
                            <a:effectLst/>
                            <a:latin typeface="Cambria Math" panose="02040503050406030204" pitchFamily="18" charset="0"/>
                            <a:ea typeface="Calibri" panose="020F0502020204030204" pitchFamily="34" charset="0"/>
                            <a:cs typeface="Times New Roman" panose="02020603050405020304" pitchFamily="18" charset="0"/>
                          </a:rPr>
                          <m:t>,</m:t>
                        </m:r>
                        <m:r>
                          <a:rPr lang="en-GB" sz="1000" i="1">
                            <a:effectLst/>
                            <a:latin typeface="Cambria Math" panose="02040503050406030204" pitchFamily="18" charset="0"/>
                            <a:ea typeface="Calibri" panose="020F0502020204030204" pitchFamily="34" charset="0"/>
                            <a:cs typeface="Times New Roman" panose="02020603050405020304" pitchFamily="18" charset="0"/>
                          </a:rPr>
                          <m:t>𝑇</m:t>
                        </m:r>
                      </m:sub>
                    </m:sSub>
                    <m:f>
                      <m:f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e>
                          <m:sup>
                            <m:r>
                              <a:rPr lang="en-GB" sz="1000">
                                <a:effectLst/>
                                <a:latin typeface="Cambria Math" panose="02040503050406030204" pitchFamily="18" charset="0"/>
                                <a:ea typeface="Calibri" panose="020F0502020204030204" pitchFamily="34" charset="0"/>
                                <a:cs typeface="Times New Roman" panose="02020603050405020304" pitchFamily="18" charset="0"/>
                              </a:rPr>
                              <m:t>2</m:t>
                            </m:r>
                          </m:sup>
                        </m:sSup>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𝑐</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sub>
                        </m:sSub>
                      </m:num>
                      <m:den>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sSup>
                          <m:sSup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𝑦</m:t>
                            </m:r>
                          </m:e>
                          <m:sup>
                            <m:r>
                              <a:rPr lang="en-GB" sz="1000">
                                <a:effectLst/>
                                <a:latin typeface="Cambria Math" panose="02040503050406030204" pitchFamily="18" charset="0"/>
                                <a:ea typeface="Calibri" panose="020F0502020204030204" pitchFamily="34" charset="0"/>
                                <a:cs typeface="Times New Roman" panose="02020603050405020304" pitchFamily="18" charset="0"/>
                              </a:rPr>
                              <m:t>2</m:t>
                            </m:r>
                          </m:sup>
                        </m:sSup>
                      </m:den>
                    </m:f>
                    <m:r>
                      <a:rPr lang="en-GB" sz="10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𝐽</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sub>
                    </m:sSub>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𝑆</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𝑏</m:t>
                        </m:r>
                      </m:sub>
                    </m:sSub>
                  </m:oMath>
                </a14:m>
                <a:r>
                  <a:rPr lang="en-GB" sz="1000" dirty="0">
                    <a:effectLst/>
                    <a:latin typeface="Times New Roman" panose="02020603050405020304" pitchFamily="18" charset="0"/>
                    <a:ea typeface="Calibri" panose="020F0502020204030204" pitchFamily="34" charset="0"/>
                    <a:cs typeface="Times New Roman" panose="02020603050405020304" pitchFamily="18" charset="0"/>
                  </a:rPr>
                  <a:t> 	(1)</a:t>
                </a:r>
              </a:p>
              <a:p>
                <a:pPr algn="just">
                  <a:spcBef>
                    <a:spcPts val="0"/>
                  </a:spcBef>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The specific surface area of the pellets exposed to the fluids in the packed bed and can be expressed as: </a:t>
                </a:r>
              </a:p>
              <a:p>
                <a:pPr>
                  <a:spcBef>
                    <a:spcPts val="0"/>
                  </a:spcBef>
                  <a:spcAft>
                    <a:spcPts val="800"/>
                  </a:spcAft>
                </a:pPr>
                <a14:m>
                  <m:oMath xmlns:m="http://schemas.openxmlformats.org/officeDocument/2006/math">
                    <m:r>
                      <a:rPr lang="en-GB" sz="1000" i="1">
                        <a:effectLst/>
                        <a:latin typeface="Cambria Math" panose="02040503050406030204" pitchFamily="18" charset="0"/>
                        <a:ea typeface="Calibri" panose="020F0502020204030204" pitchFamily="34" charset="0"/>
                        <a:cs typeface="Times New Roman" panose="02020603050405020304" pitchFamily="18" charset="0"/>
                      </a:rPr>
                      <m:t>𝑆</m:t>
                    </m:r>
                    <m:r>
                      <a:rPr lang="en-GB" sz="10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𝑆</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𝑎</m:t>
                        </m:r>
                      </m:sub>
                    </m:sSub>
                    <m:d>
                      <m:d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dPr>
                      <m:e>
                        <m:r>
                          <a:rPr lang="en-GB" sz="1000">
                            <a:effectLst/>
                            <a:latin typeface="Cambria Math" panose="02040503050406030204" pitchFamily="18" charset="0"/>
                            <a:ea typeface="Calibri" panose="020F0502020204030204" pitchFamily="34" charset="0"/>
                            <a:cs typeface="Times New Roman" panose="02020603050405020304" pitchFamily="18" charset="0"/>
                          </a:rPr>
                          <m:t>1</m:t>
                        </m:r>
                        <m:r>
                          <a:rPr lang="en-GB" sz="1000" i="1">
                            <a:effectLst/>
                            <a:latin typeface="Cambria Math" panose="02040503050406030204" pitchFamily="18" charset="0"/>
                            <a:ea typeface="Calibri" panose="020F0502020204030204" pitchFamily="34" charset="0"/>
                            <a:cs typeface="Times New Roman" panose="02020603050405020304" pitchFamily="18" charset="0"/>
                          </a:rPr>
                          <m:t>−</m:t>
                        </m:r>
                        <m:r>
                          <a:rPr lang="en-GB" sz="1000" i="1">
                            <a:effectLst/>
                            <a:latin typeface="Cambria Math" panose="02040503050406030204" pitchFamily="18" charset="0"/>
                            <a:ea typeface="Calibri" panose="020F0502020204030204" pitchFamily="34" charset="0"/>
                            <a:cs typeface="Times New Roman" panose="02020603050405020304" pitchFamily="18" charset="0"/>
                          </a:rPr>
                          <m:t>𝜀</m:t>
                        </m:r>
                      </m:e>
                    </m:d>
                  </m:oMath>
                </a14:m>
                <a:r>
                  <a:rPr lang="en-GB" sz="1000" dirty="0">
                    <a:effectLst/>
                    <a:latin typeface="Times New Roman" panose="02020603050405020304" pitchFamily="18" charset="0"/>
                    <a:ea typeface="Calibri" panose="020F0502020204030204" pitchFamily="34" charset="0"/>
                    <a:cs typeface="Times New Roman" panose="02020603050405020304" pitchFamily="18" charset="0"/>
                  </a:rPr>
                  <a:t> 	    (2)                   </a:t>
                </a:r>
                <a14:m>
                  <m:oMath xmlns:m="http://schemas.openxmlformats.org/officeDocument/2006/math">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𝑆</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𝑎</m:t>
                        </m:r>
                      </m:sub>
                    </m:sSub>
                    <m:r>
                      <a:rPr lang="en-GB" sz="1000">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GB" sz="1000">
                            <a:effectLst/>
                            <a:latin typeface="Cambria Math" panose="02040503050406030204" pitchFamily="18" charset="0"/>
                            <a:ea typeface="Calibri" panose="020F0502020204030204" pitchFamily="34" charset="0"/>
                            <a:cs typeface="Times New Roman" panose="02020603050405020304" pitchFamily="18" charset="0"/>
                          </a:rPr>
                          <m:t>3</m:t>
                        </m:r>
                      </m:num>
                      <m:den>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𝑟</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𝑝𝑒</m:t>
                            </m:r>
                          </m:sub>
                        </m:sSub>
                      </m:den>
                    </m:f>
                  </m:oMath>
                </a14:m>
                <a:r>
                  <a:rPr lang="en-GB" sz="1000" dirty="0">
                    <a:effectLst/>
                    <a:latin typeface="Times New Roman" panose="02020603050405020304" pitchFamily="18" charset="0"/>
                    <a:ea typeface="Calibri" panose="020F0502020204030204" pitchFamily="34" charset="0"/>
                    <a:cs typeface="Times New Roman" panose="02020603050405020304" pitchFamily="18" charset="0"/>
                  </a:rPr>
                  <a:t>          (3)	</a:t>
                </a:r>
                <a:endParaRPr lang="en-GB" sz="1000" dirty="0">
                  <a:latin typeface="Times New Roman" panose="02020603050405020304" pitchFamily="18" charset="0"/>
                  <a:ea typeface="Calibri" panose="020F0502020204030204" pitchFamily="34" charset="0"/>
                  <a:cs typeface="Times New Roman" panose="02020603050405020304" pitchFamily="18" charset="0"/>
                </a:endParaRPr>
              </a:p>
              <a:p>
                <a:pPr>
                  <a:spcBef>
                    <a:spcPts val="0"/>
                  </a:spcBef>
                  <a:spcAft>
                    <a:spcPts val="800"/>
                  </a:spcAft>
                </a:pPr>
                <a:r>
                  <a:rPr lang="en-GB" sz="1000" dirty="0">
                    <a:latin typeface="+mn-lt"/>
                    <a:ea typeface="Calibri" panose="020F0502020204030204" pitchFamily="34" charset="0"/>
                    <a:cs typeface="Times New Roman" panose="02020603050405020304" pitchFamily="18" charset="0"/>
                  </a:rPr>
                  <a:t>The mass transfer can be demonstrated as:</a:t>
                </a:r>
                <a:endParaRPr lang="en-GB" sz="1000" dirty="0">
                  <a:effectLst/>
                  <a:latin typeface="+mn-lt"/>
                  <a:ea typeface="Calibri" panose="020F0502020204030204" pitchFamily="34" charset="0"/>
                  <a:cs typeface="Times New Roman" panose="02020603050405020304" pitchFamily="18" charset="0"/>
                </a:endParaRPr>
              </a:p>
              <a:p>
                <a:pPr>
                  <a:spcBef>
                    <a:spcPts val="0"/>
                  </a:spcBef>
                  <a:spcAft>
                    <a:spcPts val="800"/>
                  </a:spcAft>
                </a:pPr>
                <a14:m>
                  <m:oMath xmlns:m="http://schemas.openxmlformats.org/officeDocument/2006/math">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𝐽</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sub>
                    </m:sSub>
                    <m:r>
                      <a:rPr lang="en-GB" sz="10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h</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sub>
                    </m:sSub>
                    <m:r>
                      <a:rPr lang="en-GB" sz="10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𝑐</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sub>
                    </m:sSub>
                    <m:r>
                      <a:rPr lang="en-GB" sz="10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𝑐</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1000">
                            <a:effectLst/>
                            <a:latin typeface="Cambria Math" panose="02040503050406030204" pitchFamily="18" charset="0"/>
                            <a:ea typeface="Calibri" panose="020F0502020204030204" pitchFamily="34" charset="0"/>
                            <a:cs typeface="Times New Roman" panose="02020603050405020304" pitchFamily="18" charset="0"/>
                          </a:rPr>
                          <m:t>,</m:t>
                        </m:r>
                        <m:r>
                          <a:rPr lang="en-GB" sz="1000" i="1">
                            <a:effectLst/>
                            <a:latin typeface="Cambria Math" panose="02040503050406030204" pitchFamily="18" charset="0"/>
                            <a:ea typeface="Calibri" panose="020F0502020204030204" pitchFamily="34" charset="0"/>
                            <a:cs typeface="Times New Roman" panose="02020603050405020304" pitchFamily="18" charset="0"/>
                          </a:rPr>
                          <m:t>𝑝𝑠</m:t>
                        </m:r>
                      </m:sub>
                    </m:sSub>
                    <m:r>
                      <a:rPr lang="en-GB" sz="1000">
                        <a:effectLst/>
                        <a:latin typeface="Cambria Math" panose="02040503050406030204" pitchFamily="18" charset="0"/>
                        <a:ea typeface="Calibri" panose="020F0502020204030204" pitchFamily="34" charset="0"/>
                        <a:cs typeface="Times New Roman" panose="02020603050405020304" pitchFamily="18" charset="0"/>
                      </a:rPr>
                      <m:t>)</m:t>
                    </m:r>
                  </m:oMath>
                </a14:m>
                <a:r>
                  <a:rPr lang="en-GB" sz="10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1000" dirty="0">
                    <a:latin typeface="Times New Roman" panose="02020603050405020304" pitchFamily="18" charset="0"/>
                    <a:ea typeface="Calibri" panose="020F0502020204030204" pitchFamily="34" charset="0"/>
                    <a:cs typeface="Times New Roman" panose="02020603050405020304" pitchFamily="18" charset="0"/>
                  </a:rPr>
                  <a:t>    (4)            </a:t>
                </a:r>
                <a14:m>
                  <m:oMath xmlns:m="http://schemas.openxmlformats.org/officeDocument/2006/math">
                    <m:sSub>
                      <m:sSubPr>
                        <m:ctrlPr>
                          <a:rPr lang="en-GB" sz="1000" i="1">
                            <a:latin typeface="Cambria Math" panose="02040503050406030204" pitchFamily="18" charset="0"/>
                            <a:ea typeface="Calibri" panose="020F0502020204030204" pitchFamily="34" charset="0"/>
                            <a:cs typeface="Times New Roman" panose="02020603050405020304" pitchFamily="18" charset="0"/>
                          </a:rPr>
                        </m:ctrlPr>
                      </m:sSubPr>
                      <m:e>
                        <m:r>
                          <a:rPr lang="en-GB" sz="1000" i="1">
                            <a:latin typeface="Cambria Math" panose="02040503050406030204" pitchFamily="18" charset="0"/>
                            <a:ea typeface="Calibri" panose="020F0502020204030204" pitchFamily="34" charset="0"/>
                            <a:cs typeface="Times New Roman" panose="02020603050405020304" pitchFamily="18" charset="0"/>
                          </a:rPr>
                          <m:t>h</m:t>
                        </m:r>
                      </m:e>
                      <m:sub>
                        <m:r>
                          <a:rPr lang="en-GB" sz="1000" i="1">
                            <a:latin typeface="Cambria Math" panose="02040503050406030204" pitchFamily="18" charset="0"/>
                            <a:ea typeface="Calibri" panose="020F0502020204030204" pitchFamily="34" charset="0"/>
                            <a:cs typeface="Times New Roman" panose="02020603050405020304" pitchFamily="18" charset="0"/>
                          </a:rPr>
                          <m:t>𝑖</m:t>
                        </m:r>
                      </m:sub>
                    </m:sSub>
                    <m:r>
                      <a:rPr lang="en-GB" sz="1000">
                        <a:latin typeface="Cambria Math" panose="02040503050406030204" pitchFamily="18" charset="0"/>
                        <a:ea typeface="Calibri" panose="020F0502020204030204" pitchFamily="34" charset="0"/>
                        <a:cs typeface="Times New Roman" panose="02020603050405020304" pitchFamily="18" charset="0"/>
                      </a:rPr>
                      <m:t>=</m:t>
                    </m:r>
                    <m:f>
                      <m:fPr>
                        <m:ctrlPr>
                          <a:rPr lang="en-GB" sz="1000" i="1">
                            <a:latin typeface="Cambria Math" panose="02040503050406030204" pitchFamily="18" charset="0"/>
                            <a:ea typeface="Calibri" panose="020F0502020204030204" pitchFamily="34" charset="0"/>
                            <a:cs typeface="Times New Roman" panose="02020603050405020304" pitchFamily="18" charset="0"/>
                          </a:rPr>
                        </m:ctrlPr>
                      </m:fPr>
                      <m:num>
                        <m:r>
                          <a:rPr lang="en-GB" sz="1000" i="1">
                            <a:latin typeface="Cambria Math" panose="02040503050406030204" pitchFamily="18" charset="0"/>
                            <a:ea typeface="Calibri" panose="020F0502020204030204" pitchFamily="34" charset="0"/>
                            <a:cs typeface="Times New Roman" panose="02020603050405020304" pitchFamily="18" charset="0"/>
                          </a:rPr>
                          <m:t>𝑆h</m:t>
                        </m:r>
                        <m:r>
                          <a:rPr lang="en-GB" sz="1000">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i="1">
                                <a:latin typeface="Cambria Math" panose="02040503050406030204" pitchFamily="18" charset="0"/>
                                <a:ea typeface="Calibri" panose="020F0502020204030204" pitchFamily="34" charset="0"/>
                                <a:cs typeface="Times New Roman" panose="02020603050405020304" pitchFamily="18" charset="0"/>
                              </a:rPr>
                            </m:ctrlPr>
                          </m:sSubPr>
                          <m:e>
                            <m:r>
                              <a:rPr lang="en-GB" sz="1000" i="1">
                                <a:latin typeface="Cambria Math" panose="02040503050406030204" pitchFamily="18" charset="0"/>
                                <a:ea typeface="Calibri" panose="020F0502020204030204" pitchFamily="34" charset="0"/>
                                <a:cs typeface="Times New Roman" panose="02020603050405020304" pitchFamily="18" charset="0"/>
                              </a:rPr>
                              <m:t>𝐷</m:t>
                            </m:r>
                          </m:e>
                          <m:sub>
                            <m:r>
                              <a:rPr lang="en-GB" sz="1000" i="1">
                                <a:latin typeface="Cambria Math" panose="02040503050406030204" pitchFamily="18" charset="0"/>
                                <a:ea typeface="Calibri" panose="020F0502020204030204" pitchFamily="34" charset="0"/>
                                <a:cs typeface="Times New Roman" panose="02020603050405020304" pitchFamily="18" charset="0"/>
                              </a:rPr>
                              <m:t>𝑖</m:t>
                            </m:r>
                          </m:sub>
                        </m:sSub>
                      </m:num>
                      <m:den>
                        <m:r>
                          <a:rPr lang="en-GB" sz="1000">
                            <a:latin typeface="Cambria Math" panose="02040503050406030204" pitchFamily="18" charset="0"/>
                            <a:ea typeface="Calibri" panose="020F0502020204030204" pitchFamily="34" charset="0"/>
                            <a:cs typeface="Times New Roman" panose="02020603050405020304" pitchFamily="18" charset="0"/>
                          </a:rPr>
                          <m:t>2</m:t>
                        </m:r>
                        <m:sSub>
                          <m:sSubPr>
                            <m:ctrlPr>
                              <a:rPr lang="en-GB" sz="1000" i="1">
                                <a:latin typeface="Cambria Math" panose="02040503050406030204" pitchFamily="18" charset="0"/>
                                <a:ea typeface="Calibri" panose="020F0502020204030204" pitchFamily="34" charset="0"/>
                                <a:cs typeface="Times New Roman" panose="02020603050405020304" pitchFamily="18" charset="0"/>
                              </a:rPr>
                            </m:ctrlPr>
                          </m:sSubPr>
                          <m:e>
                            <m:r>
                              <a:rPr lang="en-GB" sz="1000" i="1">
                                <a:latin typeface="Cambria Math" panose="02040503050406030204" pitchFamily="18" charset="0"/>
                                <a:ea typeface="Calibri" panose="020F0502020204030204" pitchFamily="34" charset="0"/>
                                <a:cs typeface="Times New Roman" panose="02020603050405020304" pitchFamily="18" charset="0"/>
                              </a:rPr>
                              <m:t>𝑟</m:t>
                            </m:r>
                          </m:e>
                          <m:sub>
                            <m:r>
                              <a:rPr lang="en-GB" sz="1000" i="1">
                                <a:latin typeface="Cambria Math" panose="02040503050406030204" pitchFamily="18" charset="0"/>
                                <a:ea typeface="Calibri" panose="020F0502020204030204" pitchFamily="34" charset="0"/>
                                <a:cs typeface="Times New Roman" panose="02020603050405020304" pitchFamily="18" charset="0"/>
                              </a:rPr>
                              <m:t>𝑝𝑒</m:t>
                            </m:r>
                          </m:sub>
                        </m:sSub>
                      </m:den>
                    </m:f>
                  </m:oMath>
                </a14:m>
                <a:r>
                  <a:rPr lang="en-GB" sz="1000" dirty="0">
                    <a:latin typeface="Times New Roman" panose="02020603050405020304" pitchFamily="18" charset="0"/>
                    <a:ea typeface="Calibri" panose="020F0502020204030204" pitchFamily="34" charset="0"/>
                    <a:cs typeface="Times New Roman" panose="02020603050405020304" pitchFamily="18" charset="0"/>
                  </a:rPr>
                  <a:t>              (5)	</a:t>
                </a:r>
              </a:p>
              <a:p>
                <a:pPr>
                  <a:spcBef>
                    <a:spcPts val="0"/>
                  </a:spcBef>
                  <a:spcAft>
                    <a:spcPts val="800"/>
                  </a:spcAft>
                </a:pPr>
                <a14:m>
                  <m:oMath xmlns:m="http://schemas.openxmlformats.org/officeDocument/2006/math">
                    <m:r>
                      <a:rPr lang="en-GB" sz="1000" i="1" kern="1200">
                        <a:effectLst/>
                        <a:latin typeface="Cambria Math" panose="02040503050406030204" pitchFamily="18" charset="0"/>
                        <a:ea typeface="Calibri" panose="020F0502020204030204" pitchFamily="34" charset="0"/>
                        <a:cs typeface="Times New Roman" panose="02020603050405020304" pitchFamily="18" charset="0"/>
                      </a:rPr>
                      <m:t>𝑆𝑐</m:t>
                    </m:r>
                    <m:r>
                      <a:rPr lang="en-GB" sz="1000" kern="1200">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1000" i="1" kern="1200">
                            <a:effectLst/>
                            <a:latin typeface="Cambria Math" panose="02040503050406030204" pitchFamily="18" charset="0"/>
                            <a:ea typeface="Calibri" panose="020F0502020204030204" pitchFamily="34" charset="0"/>
                            <a:cs typeface="Times New Roman" panose="02020603050405020304" pitchFamily="18" charset="0"/>
                          </a:rPr>
                        </m:ctrlPr>
                      </m:fPr>
                      <m:num>
                        <m: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t>𝜇</m:t>
                        </m:r>
                      </m:num>
                      <m:den>
                        <m:sSub>
                          <m:sSubPr>
                            <m:ctrlP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t>𝜌</m:t>
                            </m:r>
                          </m:e>
                          <m:sub>
                            <m: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t>𝑀</m:t>
                            </m:r>
                          </m:sub>
                        </m:sSub>
                        <m:r>
                          <a:rPr lang="en-GB" sz="10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t>𝐷</m:t>
                            </m:r>
                          </m:e>
                          <m:sub>
                            <m: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t>𝑖</m:t>
                            </m:r>
                          </m:sub>
                        </m:sSub>
                      </m:den>
                    </m:f>
                  </m:oMath>
                </a14:m>
                <a:r>
                  <a:rPr lang="en-GB" sz="1000" kern="1200" dirty="0">
                    <a:effectLst/>
                    <a:latin typeface="Times New Roman" panose="02020603050405020304" pitchFamily="18" charset="0"/>
                    <a:ea typeface="Calibri" panose="020F0502020204030204" pitchFamily="34" charset="0"/>
                    <a:cs typeface="Times New Roman" panose="02020603050405020304" pitchFamily="18" charset="0"/>
                  </a:rPr>
                  <a:t> 	    (6)</a:t>
                </a:r>
                <a:r>
                  <a:rPr lang="en-GB" sz="1000" dirty="0">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GB" sz="1000" i="1" kern="1200">
                        <a:effectLst/>
                        <a:latin typeface="Cambria Math" panose="02040503050406030204" pitchFamily="18" charset="0"/>
                        <a:ea typeface="Calibri" panose="020F0502020204030204" pitchFamily="34" charset="0"/>
                        <a:cs typeface="Times New Roman" panose="02020603050405020304" pitchFamily="18" charset="0"/>
                      </a:rPr>
                      <m:t>𝑅𝑒</m:t>
                    </m:r>
                    <m:r>
                      <a:rPr lang="en-GB" sz="1000" kern="1200">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1000" i="1" kern="1200">
                            <a:effectLst/>
                            <a:latin typeface="Cambria Math" panose="02040503050406030204" pitchFamily="18" charset="0"/>
                            <a:ea typeface="Calibri" panose="020F0502020204030204" pitchFamily="34" charset="0"/>
                            <a:cs typeface="Times New Roman" panose="02020603050405020304" pitchFamily="18" charset="0"/>
                          </a:rPr>
                        </m:ctrlPr>
                      </m:fPr>
                      <m:num>
                        <m:r>
                          <a:rPr lang="en-GB" sz="1000" kern="1200">
                            <a:effectLst/>
                            <a:latin typeface="Cambria Math" panose="02040503050406030204" pitchFamily="18" charset="0"/>
                            <a:ea typeface="Calibri" panose="020F0502020204030204" pitchFamily="34" charset="0"/>
                            <a:cs typeface="Times New Roman" panose="02020603050405020304" pitchFamily="18" charset="0"/>
                          </a:rPr>
                          <m:t>2</m:t>
                        </m:r>
                        <m:sSub>
                          <m:sSubPr>
                            <m:ctrlPr>
                              <a:rPr lang="en-GB" sz="1000" i="1" kern="1200">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kern="1200">
                                <a:effectLst/>
                                <a:latin typeface="Cambria Math" panose="02040503050406030204" pitchFamily="18" charset="0"/>
                                <a:ea typeface="Calibri" panose="020F0502020204030204" pitchFamily="34" charset="0"/>
                                <a:cs typeface="Times New Roman" panose="02020603050405020304" pitchFamily="18" charset="0"/>
                              </a:rPr>
                              <m:t>𝑟</m:t>
                            </m:r>
                          </m:e>
                          <m:sub>
                            <m:r>
                              <a:rPr lang="en-GB" sz="1000" i="1" kern="1200">
                                <a:effectLst/>
                                <a:latin typeface="Cambria Math" panose="02040503050406030204" pitchFamily="18" charset="0"/>
                                <a:ea typeface="Calibri" panose="020F0502020204030204" pitchFamily="34" charset="0"/>
                                <a:cs typeface="Times New Roman" panose="02020603050405020304" pitchFamily="18" charset="0"/>
                              </a:rPr>
                              <m:t>𝑝𝑒</m:t>
                            </m:r>
                          </m:sub>
                        </m:sSub>
                        <m:r>
                          <a:rPr lang="en-GB" sz="1000">
                            <a:effectLst/>
                            <a:latin typeface="Cambria Math" panose="02040503050406030204" pitchFamily="18" charset="0"/>
                            <a:ea typeface="Calibri" panose="020F0502020204030204" pitchFamily="34" charset="0"/>
                            <a:cs typeface="Times New Roman" panose="02020603050405020304" pitchFamily="18" charset="0"/>
                          </a:rPr>
                          <m:t>∙</m:t>
                        </m:r>
                        <m: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t>𝜌</m:t>
                        </m:r>
                        <m:r>
                          <a:rPr lang="en-GB" sz="10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t>𝑢</m:t>
                            </m:r>
                          </m:e>
                          <m:sub>
                            <m: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t>𝑥</m:t>
                            </m:r>
                          </m:sub>
                        </m:sSub>
                      </m:num>
                      <m:den>
                        <m:r>
                          <a:rPr lang="en-GB" sz="1000" i="1" kern="1200">
                            <a:effectLst/>
                            <a:latin typeface="Cambria Math" panose="02040503050406030204" pitchFamily="18" charset="0"/>
                            <a:ea typeface="Cambria Math" panose="02040503050406030204" pitchFamily="18" charset="0"/>
                            <a:cs typeface="Times New Roman" panose="02020603050405020304" pitchFamily="18" charset="0"/>
                          </a:rPr>
                          <m:t>𝜇</m:t>
                        </m:r>
                      </m:den>
                    </m:f>
                  </m:oMath>
                </a14:m>
                <a:r>
                  <a:rPr lang="en-GB" sz="1000" kern="1200" dirty="0">
                    <a:effectLst/>
                    <a:latin typeface="Times New Roman" panose="02020603050405020304" pitchFamily="18" charset="0"/>
                    <a:ea typeface="Calibri" panose="020F0502020204030204" pitchFamily="34" charset="0"/>
                    <a:cs typeface="Times New Roman" panose="02020603050405020304" pitchFamily="18" charset="0"/>
                  </a:rPr>
                  <a:t>      (7)	</a:t>
                </a:r>
                <a:endParaRPr lang="en-GB" sz="1000" dirty="0">
                  <a:effectLst/>
                  <a:latin typeface="Times New Roman" panose="02020603050405020304" pitchFamily="18" charset="0"/>
                  <a:ea typeface="Calibri" panose="020F0502020204030204" pitchFamily="34" charset="0"/>
                  <a:cs typeface="Times New Roman" panose="02020603050405020304" pitchFamily="18" charset="0"/>
                </a:endParaRPr>
              </a:p>
              <a:p>
                <a:pPr>
                  <a:spcBef>
                    <a:spcPts val="0"/>
                  </a:spcBef>
                  <a:spcAft>
                    <a:spcPts val="800"/>
                  </a:spcAft>
                </a:pPr>
                <a14:m>
                  <m:oMath xmlns:m="http://schemas.openxmlformats.org/officeDocument/2006/math">
                    <m:r>
                      <a:rPr lang="en-GB" sz="1000" i="1" kern="1200">
                        <a:effectLst/>
                        <a:latin typeface="Cambria Math" panose="02040503050406030204" pitchFamily="18" charset="0"/>
                        <a:ea typeface="Calibri" panose="020F0502020204030204" pitchFamily="34" charset="0"/>
                        <a:cs typeface="Times New Roman" panose="02020603050405020304" pitchFamily="18" charset="0"/>
                      </a:rPr>
                      <m:t>𝑆h</m:t>
                    </m:r>
                    <m:r>
                      <a:rPr lang="en-GB" sz="1000" kern="1200">
                        <a:effectLst/>
                        <a:latin typeface="Cambria Math" panose="02040503050406030204" pitchFamily="18" charset="0"/>
                        <a:ea typeface="Calibri" panose="020F0502020204030204" pitchFamily="34" charset="0"/>
                        <a:cs typeface="Times New Roman" panose="02020603050405020304" pitchFamily="18" charset="0"/>
                      </a:rPr>
                      <m:t>=2+0.552</m:t>
                    </m:r>
                    <m:sSup>
                      <m:sSupPr>
                        <m:ctrlPr>
                          <a:rPr lang="en-GB" sz="1000" i="1" kern="1200">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000" i="1" kern="1200">
                            <a:effectLst/>
                            <a:latin typeface="Cambria Math" panose="02040503050406030204" pitchFamily="18" charset="0"/>
                            <a:ea typeface="Calibri" panose="020F0502020204030204" pitchFamily="34" charset="0"/>
                            <a:cs typeface="Times New Roman" panose="02020603050405020304" pitchFamily="18" charset="0"/>
                          </a:rPr>
                          <m:t>𝑅𝑒</m:t>
                        </m:r>
                      </m:e>
                      <m:sup>
                        <m:r>
                          <a:rPr lang="en-GB" sz="1000" kern="1200">
                            <a:effectLst/>
                            <a:latin typeface="Cambria Math" panose="02040503050406030204" pitchFamily="18" charset="0"/>
                            <a:ea typeface="Calibri" panose="020F0502020204030204" pitchFamily="34" charset="0"/>
                            <a:cs typeface="Times New Roman" panose="02020603050405020304" pitchFamily="18" charset="0"/>
                          </a:rPr>
                          <m:t>1/2</m:t>
                        </m:r>
                      </m:sup>
                    </m:sSup>
                    <m:sSup>
                      <m:sSupPr>
                        <m:ctrlPr>
                          <a:rPr lang="en-GB" sz="1000" i="1" kern="1200">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000" i="1" kern="1200">
                            <a:effectLst/>
                            <a:latin typeface="Cambria Math" panose="02040503050406030204" pitchFamily="18" charset="0"/>
                            <a:ea typeface="Calibri" panose="020F0502020204030204" pitchFamily="34" charset="0"/>
                            <a:cs typeface="Times New Roman" panose="02020603050405020304" pitchFamily="18" charset="0"/>
                          </a:rPr>
                          <m:t>𝑆𝑐</m:t>
                        </m:r>
                      </m:e>
                      <m:sup>
                        <m:r>
                          <a:rPr lang="en-GB" sz="1000" kern="1200">
                            <a:effectLst/>
                            <a:latin typeface="Cambria Math" panose="02040503050406030204" pitchFamily="18" charset="0"/>
                            <a:ea typeface="Calibri" panose="020F0502020204030204" pitchFamily="34" charset="0"/>
                            <a:cs typeface="Times New Roman" panose="02020603050405020304" pitchFamily="18" charset="0"/>
                          </a:rPr>
                          <m:t>1/3</m:t>
                        </m:r>
                      </m:sup>
                    </m:sSup>
                  </m:oMath>
                </a14:m>
                <a:r>
                  <a:rPr lang="en-GB" sz="1000" kern="1200" dirty="0">
                    <a:effectLst/>
                    <a:latin typeface="Times New Roman" panose="02020603050405020304" pitchFamily="18" charset="0"/>
                    <a:ea typeface="Calibri" panose="020F0502020204030204" pitchFamily="34" charset="0"/>
                    <a:cs typeface="Times New Roman" panose="02020603050405020304" pitchFamily="18" charset="0"/>
                  </a:rPr>
                  <a:t> 	(8)</a:t>
                </a:r>
              </a:p>
              <a:p>
                <a:pPr algn="just">
                  <a:spcBef>
                    <a:spcPts val="600"/>
                  </a:spcBef>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The mass balance inside the catalyst pellet is acquired by conducting a shell balance across a spherical shell: </a:t>
                </a:r>
              </a:p>
              <a:p>
                <a:pPr>
                  <a:spcBef>
                    <a:spcPts val="600"/>
                  </a:spcBef>
                  <a:spcAft>
                    <a:spcPts val="800"/>
                  </a:spcAft>
                </a:pPr>
                <a14:m>
                  <m:oMath xmlns:m="http://schemas.openxmlformats.org/officeDocument/2006/math">
                    <m:f>
                      <m:f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fPr>
                      <m:num>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num>
                      <m:den>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r>
                          <a:rPr lang="en-GB" sz="1000" i="1">
                            <a:effectLst/>
                            <a:latin typeface="Cambria Math" panose="02040503050406030204" pitchFamily="18" charset="0"/>
                            <a:ea typeface="Calibri" panose="020F0502020204030204" pitchFamily="34" charset="0"/>
                            <a:cs typeface="Times New Roman" panose="02020603050405020304" pitchFamily="18" charset="0"/>
                          </a:rPr>
                          <m:t>𝑟</m:t>
                        </m:r>
                      </m:den>
                    </m:f>
                    <m:d>
                      <m:d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𝑟</m:t>
                            </m:r>
                          </m:e>
                          <m:sup>
                            <m:r>
                              <a:rPr lang="en-GB" sz="1000">
                                <a:effectLst/>
                                <a:latin typeface="Cambria Math" panose="02040503050406030204" pitchFamily="18" charset="0"/>
                                <a:ea typeface="Calibri" panose="020F0502020204030204" pitchFamily="34" charset="0"/>
                                <a:cs typeface="Times New Roman" panose="02020603050405020304" pitchFamily="18" charset="0"/>
                              </a:rPr>
                              <m:t>2</m:t>
                            </m:r>
                          </m:sup>
                        </m:sSup>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𝐷</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1000">
                                <a:effectLst/>
                                <a:latin typeface="Cambria Math" panose="02040503050406030204" pitchFamily="18" charset="0"/>
                                <a:ea typeface="Calibri" panose="020F0502020204030204" pitchFamily="34" charset="0"/>
                                <a:cs typeface="Times New Roman" panose="02020603050405020304" pitchFamily="18" charset="0"/>
                              </a:rPr>
                              <m:t>,</m:t>
                            </m:r>
                            <m:r>
                              <a:rPr lang="en-GB" sz="1000" i="1">
                                <a:effectLst/>
                                <a:latin typeface="Cambria Math" panose="02040503050406030204" pitchFamily="18" charset="0"/>
                                <a:ea typeface="Calibri" panose="020F0502020204030204" pitchFamily="34" charset="0"/>
                                <a:cs typeface="Times New Roman" panose="02020603050405020304" pitchFamily="18" charset="0"/>
                              </a:rPr>
                              <m:t>𝑒</m:t>
                            </m:r>
                          </m:sub>
                        </m:sSub>
                        <m:f>
                          <m:f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fPr>
                          <m:num>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𝑐</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1000">
                                    <a:effectLst/>
                                    <a:latin typeface="Cambria Math" panose="02040503050406030204" pitchFamily="18" charset="0"/>
                                    <a:ea typeface="Calibri" panose="020F0502020204030204" pitchFamily="34" charset="0"/>
                                    <a:cs typeface="Times New Roman" panose="02020603050405020304" pitchFamily="18" charset="0"/>
                                  </a:rPr>
                                  <m:t>,</m:t>
                                </m:r>
                                <m:r>
                                  <a:rPr lang="en-GB" sz="1000" i="1">
                                    <a:effectLst/>
                                    <a:latin typeface="Cambria Math" panose="02040503050406030204" pitchFamily="18" charset="0"/>
                                    <a:ea typeface="Calibri" panose="020F0502020204030204" pitchFamily="34" charset="0"/>
                                    <a:cs typeface="Times New Roman" panose="02020603050405020304" pitchFamily="18" charset="0"/>
                                  </a:rPr>
                                  <m:t>𝑝</m:t>
                                </m:r>
                              </m:sub>
                            </m:sSub>
                          </m:num>
                          <m:den>
                            <m:r>
                              <a:rPr lang="el-GR" sz="1000" i="1">
                                <a:effectLst/>
                                <a:latin typeface="Cambria Math" panose="02040503050406030204" pitchFamily="18" charset="0"/>
                                <a:ea typeface="Calibri" panose="020F0502020204030204" pitchFamily="34" charset="0"/>
                                <a:cs typeface="Times New Roman" panose="02020603050405020304" pitchFamily="18" charset="0"/>
                              </a:rPr>
                              <m:t>𝛿</m:t>
                            </m:r>
                            <m:r>
                              <a:rPr lang="en-GB" sz="1000" i="1">
                                <a:effectLst/>
                                <a:latin typeface="Cambria Math" panose="02040503050406030204" pitchFamily="18" charset="0"/>
                                <a:ea typeface="Calibri" panose="020F0502020204030204" pitchFamily="34" charset="0"/>
                                <a:cs typeface="Times New Roman" panose="02020603050405020304" pitchFamily="18" charset="0"/>
                              </a:rPr>
                              <m:t>𝑟</m:t>
                            </m:r>
                          </m:den>
                        </m:f>
                      </m:e>
                    </m:d>
                    <m:r>
                      <a:rPr lang="en-GB" sz="100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𝑟</m:t>
                        </m:r>
                      </m:e>
                      <m:sup>
                        <m:r>
                          <a:rPr lang="en-GB" sz="1000">
                            <a:effectLst/>
                            <a:latin typeface="Cambria Math" panose="02040503050406030204" pitchFamily="18" charset="0"/>
                            <a:ea typeface="Calibri" panose="020F0502020204030204" pitchFamily="34" charset="0"/>
                            <a:cs typeface="Times New Roman" panose="02020603050405020304" pitchFamily="18" charset="0"/>
                          </a:rPr>
                          <m:t>2</m:t>
                        </m:r>
                      </m:sup>
                    </m:sSup>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𝑟</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𝑝</m:t>
                        </m:r>
                      </m:sub>
                    </m:sSub>
                    <m:sSub>
                      <m:sSubPr>
                        <m:ctrlPr>
                          <a:rPr lang="en-GB" sz="1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n-GB" sz="1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1000">
                            <a:effectLst/>
                            <a:latin typeface="Cambria Math" panose="02040503050406030204" pitchFamily="18" charset="0"/>
                            <a:ea typeface="Calibri" panose="020F0502020204030204" pitchFamily="34" charset="0"/>
                            <a:cs typeface="Times New Roman" panose="02020603050405020304" pitchFamily="18" charset="0"/>
                          </a:rPr>
                          <m:t>,</m:t>
                        </m:r>
                        <m:r>
                          <a:rPr lang="en-GB" sz="1000" i="1">
                            <a:effectLst/>
                            <a:latin typeface="Cambria Math" panose="02040503050406030204" pitchFamily="18" charset="0"/>
                            <a:ea typeface="Calibri" panose="020F0502020204030204" pitchFamily="34" charset="0"/>
                            <a:cs typeface="Times New Roman" panose="02020603050405020304" pitchFamily="18" charset="0"/>
                          </a:rPr>
                          <m:t>𝑝</m:t>
                        </m:r>
                      </m:sub>
                    </m:sSub>
                  </m:oMath>
                </a14:m>
                <a:r>
                  <a:rPr lang="en-GB" sz="1000" dirty="0">
                    <a:effectLst/>
                    <a:latin typeface="Times New Roman" panose="02020603050405020304" pitchFamily="18" charset="0"/>
                    <a:ea typeface="Calibri" panose="020F0502020204030204" pitchFamily="34" charset="0"/>
                    <a:cs typeface="Times New Roman" panose="02020603050405020304" pitchFamily="18" charset="0"/>
                  </a:rPr>
                  <a:t>  	(9)</a:t>
                </a:r>
              </a:p>
              <a:p>
                <a:pPr>
                  <a:spcBef>
                    <a:spcPts val="800"/>
                  </a:spcBef>
                  <a:spcAft>
                    <a:spcPts val="800"/>
                  </a:spcAft>
                </a:pPr>
                <a:endParaRPr lang="en-GB" sz="10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35" name="TextBox 34">
                <a:extLst>
                  <a:ext uri="{FF2B5EF4-FFF2-40B4-BE49-F238E27FC236}">
                    <a16:creationId xmlns:a16="http://schemas.microsoft.com/office/drawing/2014/main" id="{9108179B-0974-46DC-A828-8E8BE4FA4212}"/>
                  </a:ext>
                </a:extLst>
              </p:cNvPr>
              <p:cNvSpPr txBox="1">
                <a:spLocks noRot="1" noChangeAspect="1" noMove="1" noResize="1" noEditPoints="1" noAdjustHandles="1" noChangeArrowheads="1" noChangeShapeType="1" noTextEdit="1"/>
              </p:cNvSpPr>
              <p:nvPr/>
            </p:nvSpPr>
            <p:spPr>
              <a:xfrm>
                <a:off x="169898" y="5629528"/>
                <a:ext cx="3262768" cy="3785395"/>
              </a:xfrm>
              <a:prstGeom prst="rect">
                <a:avLst/>
              </a:prstGeom>
              <a:blipFill>
                <a:blip r:embed="rId4"/>
                <a:stretch>
                  <a:fillRect/>
                </a:stretch>
              </a:blipFill>
            </p:spPr>
            <p:txBody>
              <a:bodyPr/>
              <a:lstStyle/>
              <a:p>
                <a:r>
                  <a:rPr lang="en-GB">
                    <a:noFill/>
                  </a:rPr>
                  <a:t> </a:t>
                </a:r>
              </a:p>
            </p:txBody>
          </p:sp>
        </mc:Fallback>
      </mc:AlternateContent>
      <p:grpSp>
        <p:nvGrpSpPr>
          <p:cNvPr id="38" name="Group 37">
            <a:extLst>
              <a:ext uri="{FF2B5EF4-FFF2-40B4-BE49-F238E27FC236}">
                <a16:creationId xmlns:a16="http://schemas.microsoft.com/office/drawing/2014/main" id="{86CF2460-4B1C-416F-9906-74F5B8D94292}"/>
              </a:ext>
            </a:extLst>
          </p:cNvPr>
          <p:cNvGrpSpPr/>
          <p:nvPr/>
        </p:nvGrpSpPr>
        <p:grpSpPr>
          <a:xfrm>
            <a:off x="3395104" y="1556358"/>
            <a:ext cx="3182445" cy="2918623"/>
            <a:chOff x="0" y="0"/>
            <a:chExt cx="5988338" cy="5621136"/>
          </a:xfrm>
        </p:grpSpPr>
        <p:grpSp>
          <p:nvGrpSpPr>
            <p:cNvPr id="39" name="Group 38">
              <a:extLst>
                <a:ext uri="{FF2B5EF4-FFF2-40B4-BE49-F238E27FC236}">
                  <a16:creationId xmlns:a16="http://schemas.microsoft.com/office/drawing/2014/main" id="{9D4264CC-29D2-4D24-BD92-37A4ABF88422}"/>
                </a:ext>
              </a:extLst>
            </p:cNvPr>
            <p:cNvGrpSpPr/>
            <p:nvPr/>
          </p:nvGrpSpPr>
          <p:grpSpPr>
            <a:xfrm>
              <a:off x="13854" y="0"/>
              <a:ext cx="2917825" cy="1840230"/>
              <a:chOff x="0" y="0"/>
              <a:chExt cx="2917825" cy="1840230"/>
            </a:xfrm>
          </p:grpSpPr>
          <p:pic>
            <p:nvPicPr>
              <p:cNvPr id="55" name="Picture 54">
                <a:extLst>
                  <a:ext uri="{FF2B5EF4-FFF2-40B4-BE49-F238E27FC236}">
                    <a16:creationId xmlns:a16="http://schemas.microsoft.com/office/drawing/2014/main" id="{D4059D02-32FE-442B-B14E-99BA8E046FC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917825" cy="1840230"/>
              </a:xfrm>
              <a:prstGeom prst="rect">
                <a:avLst/>
              </a:prstGeom>
              <a:noFill/>
            </p:spPr>
          </p:pic>
          <p:sp>
            <p:nvSpPr>
              <p:cNvPr id="56" name="Text Box 2">
                <a:extLst>
                  <a:ext uri="{FF2B5EF4-FFF2-40B4-BE49-F238E27FC236}">
                    <a16:creationId xmlns:a16="http://schemas.microsoft.com/office/drawing/2014/main" id="{57D8B657-B095-4141-93C0-BFFF9AAD748B}"/>
                  </a:ext>
                </a:extLst>
              </p:cNvPr>
              <p:cNvSpPr txBox="1">
                <a:spLocks noChangeArrowheads="1"/>
              </p:cNvSpPr>
              <p:nvPr/>
            </p:nvSpPr>
            <p:spPr bwMode="auto">
              <a:xfrm>
                <a:off x="1506416" y="234462"/>
                <a:ext cx="629874" cy="475787"/>
              </a:xfrm>
              <a:prstGeom prst="rect">
                <a:avLst/>
              </a:prstGeom>
              <a:noFill/>
              <a:ln w="9525">
                <a:noFill/>
                <a:miter lim="800000"/>
                <a:headEnd/>
                <a:tailEnd/>
              </a:ln>
            </p:spPr>
            <p:txBody>
              <a:bodyPr rot="0" vert="horz" wrap="square" lIns="91440" tIns="45720" rIns="91440" bIns="45720" anchor="t" anchorCtr="0">
                <a:noAutofit/>
              </a:bodyPr>
              <a:lstStyle/>
              <a:p>
                <a:pPr>
                  <a:lnSpc>
                    <a:spcPct val="115000"/>
                  </a:lnSpc>
                  <a:spcAft>
                    <a:spcPts val="1000"/>
                  </a:spcAft>
                </a:pPr>
                <a:r>
                  <a:rPr lang="en-GB" sz="400">
                    <a:effectLst/>
                    <a:latin typeface="+mn-lt"/>
                    <a:ea typeface="Calibri" panose="020F0502020204030204" pitchFamily="34" charset="0"/>
                    <a:cs typeface="Times New Roman" panose="02020603050405020304" pitchFamily="18" charset="0"/>
                  </a:rPr>
                  <a:t>210 </a:t>
                </a:r>
                <a:r>
                  <a:rPr lang="en-GB" sz="400" baseline="30000">
                    <a:effectLst/>
                    <a:latin typeface="+mn-lt"/>
                    <a:ea typeface="Calibri" panose="020F0502020204030204" pitchFamily="34" charset="0"/>
                    <a:cs typeface="Times New Roman" panose="02020603050405020304" pitchFamily="18" charset="0"/>
                  </a:rPr>
                  <a:t>o</a:t>
                </a:r>
                <a:r>
                  <a:rPr lang="en-GB" sz="400">
                    <a:effectLst/>
                    <a:latin typeface="+mn-lt"/>
                    <a:ea typeface="Calibri" panose="020F0502020204030204" pitchFamily="34" charset="0"/>
                    <a:cs typeface="Times New Roman" panose="02020603050405020304" pitchFamily="18" charset="0"/>
                  </a:rPr>
                  <a:t>C</a:t>
                </a:r>
                <a:endParaRPr lang="en-GB" sz="700">
                  <a:effectLst/>
                  <a:latin typeface="+mn-lt"/>
                  <a:ea typeface="Calibri" panose="020F0502020204030204" pitchFamily="34" charset="0"/>
                  <a:cs typeface="Times New Roman" panose="02020603050405020304" pitchFamily="18" charset="0"/>
                </a:endParaRPr>
              </a:p>
            </p:txBody>
          </p:sp>
        </p:grpSp>
        <p:grpSp>
          <p:nvGrpSpPr>
            <p:cNvPr id="40" name="Group 39">
              <a:extLst>
                <a:ext uri="{FF2B5EF4-FFF2-40B4-BE49-F238E27FC236}">
                  <a16:creationId xmlns:a16="http://schemas.microsoft.com/office/drawing/2014/main" id="{54169C52-E5C4-4498-B9C6-10A746909149}"/>
                </a:ext>
              </a:extLst>
            </p:cNvPr>
            <p:cNvGrpSpPr/>
            <p:nvPr/>
          </p:nvGrpSpPr>
          <p:grpSpPr>
            <a:xfrm>
              <a:off x="13854" y="1960419"/>
              <a:ext cx="2922905" cy="1763395"/>
              <a:chOff x="0" y="0"/>
              <a:chExt cx="2922905" cy="1763395"/>
            </a:xfrm>
          </p:grpSpPr>
          <p:pic>
            <p:nvPicPr>
              <p:cNvPr id="53" name="Picture 52">
                <a:extLst>
                  <a:ext uri="{FF2B5EF4-FFF2-40B4-BE49-F238E27FC236}">
                    <a16:creationId xmlns:a16="http://schemas.microsoft.com/office/drawing/2014/main" id="{C1A8BFB2-38C1-4892-B1FE-72C641FE236A}"/>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2922905" cy="1763395"/>
              </a:xfrm>
              <a:prstGeom prst="rect">
                <a:avLst/>
              </a:prstGeom>
              <a:noFill/>
            </p:spPr>
          </p:pic>
          <p:sp>
            <p:nvSpPr>
              <p:cNvPr id="54" name="Text Box 2">
                <a:extLst>
                  <a:ext uri="{FF2B5EF4-FFF2-40B4-BE49-F238E27FC236}">
                    <a16:creationId xmlns:a16="http://schemas.microsoft.com/office/drawing/2014/main" id="{C5AA8F2F-67D8-47AD-BCD8-512B06A1AFBD}"/>
                  </a:ext>
                </a:extLst>
              </p:cNvPr>
              <p:cNvSpPr txBox="1">
                <a:spLocks noChangeArrowheads="1"/>
              </p:cNvSpPr>
              <p:nvPr/>
            </p:nvSpPr>
            <p:spPr bwMode="auto">
              <a:xfrm>
                <a:off x="1447800" y="123092"/>
                <a:ext cx="629874" cy="475787"/>
              </a:xfrm>
              <a:prstGeom prst="rect">
                <a:avLst/>
              </a:prstGeom>
              <a:noFill/>
              <a:ln w="9525">
                <a:noFill/>
                <a:miter lim="800000"/>
                <a:headEnd/>
                <a:tailEnd/>
              </a:ln>
            </p:spPr>
            <p:txBody>
              <a:bodyPr rot="0" vert="horz" wrap="square" lIns="91440" tIns="45720" rIns="91440" bIns="45720" anchor="t" anchorCtr="0">
                <a:noAutofit/>
              </a:bodyPr>
              <a:lstStyle/>
              <a:p>
                <a:pPr>
                  <a:lnSpc>
                    <a:spcPct val="115000"/>
                  </a:lnSpc>
                  <a:spcAft>
                    <a:spcPts val="1000"/>
                  </a:spcAft>
                </a:pPr>
                <a:r>
                  <a:rPr lang="en-GB" sz="400">
                    <a:effectLst/>
                    <a:latin typeface="+mn-lt"/>
                    <a:ea typeface="Calibri" panose="020F0502020204030204" pitchFamily="34" charset="0"/>
                    <a:cs typeface="Times New Roman" panose="02020603050405020304" pitchFamily="18" charset="0"/>
                  </a:rPr>
                  <a:t>220 </a:t>
                </a:r>
                <a:r>
                  <a:rPr lang="en-GB" sz="400" baseline="30000">
                    <a:effectLst/>
                    <a:latin typeface="+mn-lt"/>
                    <a:ea typeface="Calibri" panose="020F0502020204030204" pitchFamily="34" charset="0"/>
                    <a:cs typeface="Times New Roman" panose="02020603050405020304" pitchFamily="18" charset="0"/>
                  </a:rPr>
                  <a:t>o</a:t>
                </a:r>
                <a:r>
                  <a:rPr lang="en-GB" sz="400">
                    <a:effectLst/>
                    <a:latin typeface="+mn-lt"/>
                    <a:ea typeface="Calibri" panose="020F0502020204030204" pitchFamily="34" charset="0"/>
                    <a:cs typeface="Times New Roman" panose="02020603050405020304" pitchFamily="18" charset="0"/>
                  </a:rPr>
                  <a:t>C</a:t>
                </a:r>
                <a:endParaRPr lang="en-GB" sz="700">
                  <a:effectLst/>
                  <a:latin typeface="+mn-lt"/>
                  <a:ea typeface="Calibri" panose="020F0502020204030204" pitchFamily="34" charset="0"/>
                  <a:cs typeface="Times New Roman" panose="02020603050405020304" pitchFamily="18" charset="0"/>
                </a:endParaRPr>
              </a:p>
            </p:txBody>
          </p:sp>
        </p:grpSp>
        <p:grpSp>
          <p:nvGrpSpPr>
            <p:cNvPr id="41" name="Group 40">
              <a:extLst>
                <a:ext uri="{FF2B5EF4-FFF2-40B4-BE49-F238E27FC236}">
                  <a16:creationId xmlns:a16="http://schemas.microsoft.com/office/drawing/2014/main" id="{723C7686-DE29-4D2A-8EBF-CC0891AD7E03}"/>
                </a:ext>
              </a:extLst>
            </p:cNvPr>
            <p:cNvGrpSpPr/>
            <p:nvPr/>
          </p:nvGrpSpPr>
          <p:grpSpPr>
            <a:xfrm>
              <a:off x="0" y="3796146"/>
              <a:ext cx="2947035" cy="1824990"/>
              <a:chOff x="0" y="0"/>
              <a:chExt cx="2947035" cy="1824990"/>
            </a:xfrm>
          </p:grpSpPr>
          <p:pic>
            <p:nvPicPr>
              <p:cNvPr id="51" name="Picture 50">
                <a:extLst>
                  <a:ext uri="{FF2B5EF4-FFF2-40B4-BE49-F238E27FC236}">
                    <a16:creationId xmlns:a16="http://schemas.microsoft.com/office/drawing/2014/main" id="{68B7D09E-766A-4BF8-983A-5F02E7D99E1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2947035" cy="1824990"/>
              </a:xfrm>
              <a:prstGeom prst="rect">
                <a:avLst/>
              </a:prstGeom>
              <a:noFill/>
            </p:spPr>
          </p:pic>
          <p:sp>
            <p:nvSpPr>
              <p:cNvPr id="52" name="Text Box 2">
                <a:extLst>
                  <a:ext uri="{FF2B5EF4-FFF2-40B4-BE49-F238E27FC236}">
                    <a16:creationId xmlns:a16="http://schemas.microsoft.com/office/drawing/2014/main" id="{46CFA24D-F858-4B04-8143-26DA312208E8}"/>
                  </a:ext>
                </a:extLst>
              </p:cNvPr>
              <p:cNvSpPr txBox="1">
                <a:spLocks noChangeArrowheads="1"/>
              </p:cNvSpPr>
              <p:nvPr/>
            </p:nvSpPr>
            <p:spPr bwMode="auto">
              <a:xfrm>
                <a:off x="1465384" y="1019908"/>
                <a:ext cx="629874" cy="475787"/>
              </a:xfrm>
              <a:prstGeom prst="rect">
                <a:avLst/>
              </a:prstGeom>
              <a:noFill/>
              <a:ln w="9525">
                <a:noFill/>
                <a:miter lim="800000"/>
                <a:headEnd/>
                <a:tailEnd/>
              </a:ln>
            </p:spPr>
            <p:txBody>
              <a:bodyPr rot="0" vert="horz" wrap="square" lIns="91440" tIns="45720" rIns="91440" bIns="45720" anchor="t" anchorCtr="0">
                <a:noAutofit/>
              </a:bodyPr>
              <a:lstStyle/>
              <a:p>
                <a:pPr>
                  <a:lnSpc>
                    <a:spcPct val="115000"/>
                  </a:lnSpc>
                  <a:spcAft>
                    <a:spcPts val="1000"/>
                  </a:spcAft>
                </a:pPr>
                <a:r>
                  <a:rPr lang="en-GB" sz="400">
                    <a:effectLst/>
                    <a:latin typeface="+mn-lt"/>
                    <a:ea typeface="Calibri" panose="020F0502020204030204" pitchFamily="34" charset="0"/>
                    <a:cs typeface="Times New Roman" panose="02020603050405020304" pitchFamily="18" charset="0"/>
                  </a:rPr>
                  <a:t>230 </a:t>
                </a:r>
                <a:r>
                  <a:rPr lang="en-GB" sz="400" baseline="30000">
                    <a:effectLst/>
                    <a:latin typeface="+mn-lt"/>
                    <a:ea typeface="Calibri" panose="020F0502020204030204" pitchFamily="34" charset="0"/>
                    <a:cs typeface="Times New Roman" panose="02020603050405020304" pitchFamily="18" charset="0"/>
                  </a:rPr>
                  <a:t>o</a:t>
                </a:r>
                <a:r>
                  <a:rPr lang="en-GB" sz="400">
                    <a:effectLst/>
                    <a:latin typeface="+mn-lt"/>
                    <a:ea typeface="Calibri" panose="020F0502020204030204" pitchFamily="34" charset="0"/>
                    <a:cs typeface="Times New Roman" panose="02020603050405020304" pitchFamily="18" charset="0"/>
                  </a:rPr>
                  <a:t>C</a:t>
                </a:r>
                <a:endParaRPr lang="en-GB" sz="700">
                  <a:effectLst/>
                  <a:latin typeface="+mn-lt"/>
                  <a:ea typeface="Calibri" panose="020F0502020204030204" pitchFamily="34" charset="0"/>
                  <a:cs typeface="Times New Roman" panose="02020603050405020304" pitchFamily="18" charset="0"/>
                </a:endParaRPr>
              </a:p>
            </p:txBody>
          </p:sp>
        </p:grpSp>
        <p:grpSp>
          <p:nvGrpSpPr>
            <p:cNvPr id="42" name="Group 41">
              <a:extLst>
                <a:ext uri="{FF2B5EF4-FFF2-40B4-BE49-F238E27FC236}">
                  <a16:creationId xmlns:a16="http://schemas.microsoft.com/office/drawing/2014/main" id="{49AD9D7D-939A-417C-869A-B43793FE91B7}"/>
                </a:ext>
              </a:extLst>
            </p:cNvPr>
            <p:cNvGrpSpPr/>
            <p:nvPr/>
          </p:nvGrpSpPr>
          <p:grpSpPr>
            <a:xfrm>
              <a:off x="3020291" y="20782"/>
              <a:ext cx="2966085" cy="1831340"/>
              <a:chOff x="0" y="0"/>
              <a:chExt cx="2966085" cy="1831340"/>
            </a:xfrm>
          </p:grpSpPr>
          <p:pic>
            <p:nvPicPr>
              <p:cNvPr id="49" name="Picture 48">
                <a:extLst>
                  <a:ext uri="{FF2B5EF4-FFF2-40B4-BE49-F238E27FC236}">
                    <a16:creationId xmlns:a16="http://schemas.microsoft.com/office/drawing/2014/main" id="{E8370796-8C93-46CA-8C2D-810DBDDCA557}"/>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2966085" cy="1831340"/>
              </a:xfrm>
              <a:prstGeom prst="rect">
                <a:avLst/>
              </a:prstGeom>
              <a:noFill/>
            </p:spPr>
          </p:pic>
          <p:sp>
            <p:nvSpPr>
              <p:cNvPr id="50" name="Text Box 2">
                <a:extLst>
                  <a:ext uri="{FF2B5EF4-FFF2-40B4-BE49-F238E27FC236}">
                    <a16:creationId xmlns:a16="http://schemas.microsoft.com/office/drawing/2014/main" id="{AD71D9B8-8795-402C-80F7-AAFBFFBC3722}"/>
                  </a:ext>
                </a:extLst>
              </p:cNvPr>
              <p:cNvSpPr txBox="1">
                <a:spLocks noChangeArrowheads="1"/>
              </p:cNvSpPr>
              <p:nvPr/>
            </p:nvSpPr>
            <p:spPr bwMode="auto">
              <a:xfrm>
                <a:off x="1594339" y="211016"/>
                <a:ext cx="629874" cy="475787"/>
              </a:xfrm>
              <a:prstGeom prst="rect">
                <a:avLst/>
              </a:prstGeom>
              <a:noFill/>
              <a:ln w="9525">
                <a:noFill/>
                <a:miter lim="800000"/>
                <a:headEnd/>
                <a:tailEnd/>
              </a:ln>
            </p:spPr>
            <p:txBody>
              <a:bodyPr rot="0" vert="horz" wrap="square" lIns="91440" tIns="45720" rIns="91440" bIns="45720" anchor="t" anchorCtr="0">
                <a:noAutofit/>
              </a:bodyPr>
              <a:lstStyle/>
              <a:p>
                <a:pPr>
                  <a:lnSpc>
                    <a:spcPct val="115000"/>
                  </a:lnSpc>
                  <a:spcAft>
                    <a:spcPts val="1000"/>
                  </a:spcAft>
                </a:pPr>
                <a:r>
                  <a:rPr lang="en-GB" sz="400">
                    <a:effectLst/>
                    <a:latin typeface="+mn-lt"/>
                    <a:ea typeface="Calibri" panose="020F0502020204030204" pitchFamily="34" charset="0"/>
                    <a:cs typeface="Times New Roman" panose="02020603050405020304" pitchFamily="18" charset="0"/>
                  </a:rPr>
                  <a:t>210 </a:t>
                </a:r>
                <a:r>
                  <a:rPr lang="en-GB" sz="400" baseline="30000">
                    <a:effectLst/>
                    <a:latin typeface="+mn-lt"/>
                    <a:ea typeface="Calibri" panose="020F0502020204030204" pitchFamily="34" charset="0"/>
                    <a:cs typeface="Times New Roman" panose="02020603050405020304" pitchFamily="18" charset="0"/>
                  </a:rPr>
                  <a:t>o</a:t>
                </a:r>
                <a:r>
                  <a:rPr lang="en-GB" sz="400">
                    <a:effectLst/>
                    <a:latin typeface="+mn-lt"/>
                    <a:ea typeface="Calibri" panose="020F0502020204030204" pitchFamily="34" charset="0"/>
                    <a:cs typeface="Times New Roman" panose="02020603050405020304" pitchFamily="18" charset="0"/>
                  </a:rPr>
                  <a:t>C</a:t>
                </a:r>
                <a:endParaRPr lang="en-GB" sz="700">
                  <a:effectLst/>
                  <a:latin typeface="+mn-lt"/>
                  <a:ea typeface="Calibri" panose="020F0502020204030204" pitchFamily="34" charset="0"/>
                  <a:cs typeface="Times New Roman" panose="02020603050405020304" pitchFamily="18" charset="0"/>
                </a:endParaRPr>
              </a:p>
            </p:txBody>
          </p:sp>
        </p:grpSp>
        <p:grpSp>
          <p:nvGrpSpPr>
            <p:cNvPr id="43" name="Group 42">
              <a:extLst>
                <a:ext uri="{FF2B5EF4-FFF2-40B4-BE49-F238E27FC236}">
                  <a16:creationId xmlns:a16="http://schemas.microsoft.com/office/drawing/2014/main" id="{CD5E2381-3E08-4ADB-8500-DD1361FBE738}"/>
                </a:ext>
              </a:extLst>
            </p:cNvPr>
            <p:cNvGrpSpPr/>
            <p:nvPr/>
          </p:nvGrpSpPr>
          <p:grpSpPr>
            <a:xfrm>
              <a:off x="3027218" y="1967346"/>
              <a:ext cx="2959100" cy="1763395"/>
              <a:chOff x="0" y="0"/>
              <a:chExt cx="2959100" cy="1763395"/>
            </a:xfrm>
          </p:grpSpPr>
          <p:pic>
            <p:nvPicPr>
              <p:cNvPr id="47" name="Picture 46">
                <a:extLst>
                  <a:ext uri="{FF2B5EF4-FFF2-40B4-BE49-F238E27FC236}">
                    <a16:creationId xmlns:a16="http://schemas.microsoft.com/office/drawing/2014/main" id="{8CCCB908-6573-4BB2-B724-536F54B31AC5}"/>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2959100" cy="1763395"/>
              </a:xfrm>
              <a:prstGeom prst="rect">
                <a:avLst/>
              </a:prstGeom>
              <a:noFill/>
            </p:spPr>
          </p:pic>
          <p:sp>
            <p:nvSpPr>
              <p:cNvPr id="48" name="Text Box 2">
                <a:extLst>
                  <a:ext uri="{FF2B5EF4-FFF2-40B4-BE49-F238E27FC236}">
                    <a16:creationId xmlns:a16="http://schemas.microsoft.com/office/drawing/2014/main" id="{787FF145-4E6F-48A7-B242-277630E4B23E}"/>
                  </a:ext>
                </a:extLst>
              </p:cNvPr>
              <p:cNvSpPr txBox="1">
                <a:spLocks noChangeArrowheads="1"/>
              </p:cNvSpPr>
              <p:nvPr/>
            </p:nvSpPr>
            <p:spPr bwMode="auto">
              <a:xfrm>
                <a:off x="1418492" y="105508"/>
                <a:ext cx="629874" cy="475787"/>
              </a:xfrm>
              <a:prstGeom prst="rect">
                <a:avLst/>
              </a:prstGeom>
              <a:noFill/>
              <a:ln w="9525">
                <a:noFill/>
                <a:miter lim="800000"/>
                <a:headEnd/>
                <a:tailEnd/>
              </a:ln>
            </p:spPr>
            <p:txBody>
              <a:bodyPr rot="0" vert="horz" wrap="square" lIns="91440" tIns="45720" rIns="91440" bIns="45720" anchor="t" anchorCtr="0">
                <a:noAutofit/>
              </a:bodyPr>
              <a:lstStyle/>
              <a:p>
                <a:pPr>
                  <a:lnSpc>
                    <a:spcPct val="115000"/>
                  </a:lnSpc>
                  <a:spcAft>
                    <a:spcPts val="1000"/>
                  </a:spcAft>
                </a:pPr>
                <a:r>
                  <a:rPr lang="en-GB" sz="400">
                    <a:effectLst/>
                    <a:latin typeface="+mn-lt"/>
                    <a:ea typeface="Calibri" panose="020F0502020204030204" pitchFamily="34" charset="0"/>
                    <a:cs typeface="Times New Roman" panose="02020603050405020304" pitchFamily="18" charset="0"/>
                  </a:rPr>
                  <a:t>220 </a:t>
                </a:r>
                <a:r>
                  <a:rPr lang="en-GB" sz="400" baseline="30000">
                    <a:effectLst/>
                    <a:latin typeface="+mn-lt"/>
                    <a:ea typeface="Calibri" panose="020F0502020204030204" pitchFamily="34" charset="0"/>
                    <a:cs typeface="Times New Roman" panose="02020603050405020304" pitchFamily="18" charset="0"/>
                  </a:rPr>
                  <a:t>o</a:t>
                </a:r>
                <a:r>
                  <a:rPr lang="en-GB" sz="400">
                    <a:effectLst/>
                    <a:latin typeface="+mn-lt"/>
                    <a:ea typeface="Calibri" panose="020F0502020204030204" pitchFamily="34" charset="0"/>
                    <a:cs typeface="Times New Roman" panose="02020603050405020304" pitchFamily="18" charset="0"/>
                  </a:rPr>
                  <a:t>C</a:t>
                </a:r>
                <a:endParaRPr lang="en-GB" sz="700">
                  <a:effectLst/>
                  <a:latin typeface="+mn-lt"/>
                  <a:ea typeface="Calibri" panose="020F0502020204030204" pitchFamily="34" charset="0"/>
                  <a:cs typeface="Times New Roman" panose="02020603050405020304" pitchFamily="18" charset="0"/>
                </a:endParaRPr>
              </a:p>
            </p:txBody>
          </p:sp>
        </p:grpSp>
        <p:grpSp>
          <p:nvGrpSpPr>
            <p:cNvPr id="44" name="Group 43">
              <a:extLst>
                <a:ext uri="{FF2B5EF4-FFF2-40B4-BE49-F238E27FC236}">
                  <a16:creationId xmlns:a16="http://schemas.microsoft.com/office/drawing/2014/main" id="{4A4D62F2-1F2C-45B7-9920-67CBE4C552F8}"/>
                </a:ext>
              </a:extLst>
            </p:cNvPr>
            <p:cNvGrpSpPr/>
            <p:nvPr/>
          </p:nvGrpSpPr>
          <p:grpSpPr>
            <a:xfrm>
              <a:off x="3013363" y="3803073"/>
              <a:ext cx="2974975" cy="1817370"/>
              <a:chOff x="0" y="0"/>
              <a:chExt cx="2974975" cy="1817370"/>
            </a:xfrm>
          </p:grpSpPr>
          <p:pic>
            <p:nvPicPr>
              <p:cNvPr id="45" name="Picture 44">
                <a:extLst>
                  <a:ext uri="{FF2B5EF4-FFF2-40B4-BE49-F238E27FC236}">
                    <a16:creationId xmlns:a16="http://schemas.microsoft.com/office/drawing/2014/main" id="{E70860A0-2E29-4C30-9B67-60BA6A0725FF}"/>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0"/>
                <a:ext cx="2974975" cy="1817370"/>
              </a:xfrm>
              <a:prstGeom prst="rect">
                <a:avLst/>
              </a:prstGeom>
              <a:noFill/>
            </p:spPr>
          </p:pic>
          <p:sp>
            <p:nvSpPr>
              <p:cNvPr id="46" name="Text Box 2">
                <a:extLst>
                  <a:ext uri="{FF2B5EF4-FFF2-40B4-BE49-F238E27FC236}">
                    <a16:creationId xmlns:a16="http://schemas.microsoft.com/office/drawing/2014/main" id="{C0CFABC4-0AF8-491F-8ED1-5A8C8AEF450D}"/>
                  </a:ext>
                </a:extLst>
              </p:cNvPr>
              <p:cNvSpPr txBox="1">
                <a:spLocks noChangeArrowheads="1"/>
              </p:cNvSpPr>
              <p:nvPr/>
            </p:nvSpPr>
            <p:spPr bwMode="auto">
              <a:xfrm>
                <a:off x="1459523" y="1014046"/>
                <a:ext cx="629268" cy="475135"/>
              </a:xfrm>
              <a:prstGeom prst="rect">
                <a:avLst/>
              </a:prstGeom>
              <a:noFill/>
              <a:ln w="9525">
                <a:noFill/>
                <a:miter lim="800000"/>
                <a:headEnd/>
                <a:tailEnd/>
              </a:ln>
            </p:spPr>
            <p:txBody>
              <a:bodyPr rot="0" vert="horz" wrap="square" lIns="91440" tIns="45720" rIns="91440" bIns="45720" anchor="t" anchorCtr="0">
                <a:noAutofit/>
              </a:bodyPr>
              <a:lstStyle/>
              <a:p>
                <a:pPr>
                  <a:lnSpc>
                    <a:spcPct val="115000"/>
                  </a:lnSpc>
                  <a:spcAft>
                    <a:spcPts val="1000"/>
                  </a:spcAft>
                </a:pPr>
                <a:r>
                  <a:rPr lang="en-GB" sz="400" dirty="0">
                    <a:effectLst/>
                    <a:latin typeface="+mn-lt"/>
                    <a:ea typeface="Calibri" panose="020F0502020204030204" pitchFamily="34" charset="0"/>
                    <a:cs typeface="Times New Roman" panose="02020603050405020304" pitchFamily="18" charset="0"/>
                  </a:rPr>
                  <a:t>230 </a:t>
                </a:r>
                <a:r>
                  <a:rPr lang="en-GB" sz="400" baseline="30000" dirty="0">
                    <a:effectLst/>
                    <a:latin typeface="+mn-lt"/>
                    <a:ea typeface="Calibri" panose="020F0502020204030204" pitchFamily="34" charset="0"/>
                    <a:cs typeface="Times New Roman" panose="02020603050405020304" pitchFamily="18" charset="0"/>
                  </a:rPr>
                  <a:t>o</a:t>
                </a:r>
                <a:r>
                  <a:rPr lang="en-GB" sz="400" dirty="0">
                    <a:effectLst/>
                    <a:latin typeface="+mn-lt"/>
                    <a:ea typeface="Calibri" panose="020F0502020204030204" pitchFamily="34" charset="0"/>
                    <a:cs typeface="Times New Roman" panose="02020603050405020304" pitchFamily="18" charset="0"/>
                  </a:rPr>
                  <a:t>C</a:t>
                </a:r>
                <a:endParaRPr lang="en-GB" sz="700" dirty="0">
                  <a:effectLst/>
                  <a:latin typeface="+mn-lt"/>
                  <a:ea typeface="Calibri" panose="020F0502020204030204" pitchFamily="34" charset="0"/>
                  <a:cs typeface="Times New Roman" panose="02020603050405020304" pitchFamily="18" charset="0"/>
                </a:endParaRPr>
              </a:p>
            </p:txBody>
          </p:sp>
        </p:grpSp>
      </p:grpSp>
      <p:pic>
        <p:nvPicPr>
          <p:cNvPr id="57" name="Picture 56">
            <a:extLst>
              <a:ext uri="{FF2B5EF4-FFF2-40B4-BE49-F238E27FC236}">
                <a16:creationId xmlns:a16="http://schemas.microsoft.com/office/drawing/2014/main" id="{DED14732-E0F9-40A2-A0A7-850053A2F884}"/>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19890" y="4860350"/>
            <a:ext cx="1584000" cy="936000"/>
          </a:xfrm>
          <a:prstGeom prst="rect">
            <a:avLst/>
          </a:prstGeom>
          <a:noFill/>
        </p:spPr>
      </p:pic>
      <p:pic>
        <p:nvPicPr>
          <p:cNvPr id="58" name="Picture 57">
            <a:extLst>
              <a:ext uri="{FF2B5EF4-FFF2-40B4-BE49-F238E27FC236}">
                <a16:creationId xmlns:a16="http://schemas.microsoft.com/office/drawing/2014/main" id="{D970AED2-0681-404B-A6C0-AFCE2C65272B}"/>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066198" y="4863226"/>
            <a:ext cx="1584000" cy="936000"/>
          </a:xfrm>
          <a:prstGeom prst="rect">
            <a:avLst/>
          </a:prstGeom>
          <a:noFill/>
        </p:spPr>
      </p:pic>
      <p:sp>
        <p:nvSpPr>
          <p:cNvPr id="59" name="TextBox 25">
            <a:extLst>
              <a:ext uri="{FF2B5EF4-FFF2-40B4-BE49-F238E27FC236}">
                <a16:creationId xmlns:a16="http://schemas.microsoft.com/office/drawing/2014/main" id="{C042AF4E-0ADB-486A-B42D-8CC5DA1E1E41}"/>
              </a:ext>
            </a:extLst>
          </p:cNvPr>
          <p:cNvSpPr txBox="1">
            <a:spLocks noChangeArrowheads="1"/>
          </p:cNvSpPr>
          <p:nvPr/>
        </p:nvSpPr>
        <p:spPr bwMode="auto">
          <a:xfrm>
            <a:off x="3391859" y="5796350"/>
            <a:ext cx="3258339"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en-US" sz="750" b="1" dirty="0">
                <a:cs typeface="Arial" panose="020B0604020202020204" pitchFamily="34" charset="0"/>
              </a:rPr>
              <a:t>Figure 3</a:t>
            </a:r>
            <a:r>
              <a:rPr lang="en-US" altLang="en-US" sz="750" dirty="0">
                <a:cs typeface="Arial" panose="020B0604020202020204" pitchFamily="34" charset="0"/>
              </a:rPr>
              <a:t>. (a) </a:t>
            </a:r>
            <a:r>
              <a:rPr lang="en-US" sz="750" dirty="0">
                <a:effectLst/>
                <a:ea typeface="Calibri" panose="020F0502020204030204" pitchFamily="34" charset="0"/>
                <a:cs typeface="Times New Roman" panose="02020603050405020304" pitchFamily="18" charset="0"/>
              </a:rPr>
              <a:t>Concentration profiles of CH</a:t>
            </a:r>
            <a:r>
              <a:rPr lang="en-US" sz="750" baseline="-25000" dirty="0">
                <a:effectLst/>
                <a:ea typeface="Calibri" panose="020F0502020204030204" pitchFamily="34" charset="0"/>
                <a:cs typeface="Times New Roman" panose="02020603050405020304" pitchFamily="18" charset="0"/>
              </a:rPr>
              <a:t>3</a:t>
            </a:r>
            <a:r>
              <a:rPr lang="en-US" sz="750" dirty="0">
                <a:effectLst/>
                <a:ea typeface="Calibri" panose="020F0502020204030204" pitchFamily="34" charset="0"/>
                <a:cs typeface="Times New Roman" panose="02020603050405020304" pitchFamily="18" charset="0"/>
              </a:rPr>
              <a:t>OH within the catalyst particle at varying axial height of the packed bed microreactor. (b) Concentration profiles of CH</a:t>
            </a:r>
            <a:r>
              <a:rPr lang="en-US" sz="750" baseline="-25000" dirty="0">
                <a:effectLst/>
                <a:ea typeface="Calibri" panose="020F0502020204030204" pitchFamily="34" charset="0"/>
                <a:cs typeface="Times New Roman" panose="02020603050405020304" pitchFamily="18" charset="0"/>
              </a:rPr>
              <a:t>3</a:t>
            </a:r>
            <a:r>
              <a:rPr lang="en-US" sz="750" dirty="0">
                <a:effectLst/>
                <a:ea typeface="Calibri" panose="020F0502020204030204" pitchFamily="34" charset="0"/>
                <a:cs typeface="Times New Roman" panose="02020603050405020304" pitchFamily="18" charset="0"/>
              </a:rPr>
              <a:t>OH at the catalyst particle surface and the bulk fluid at varying axial height of the packed bed microreactor. </a:t>
            </a:r>
            <a:endParaRPr lang="en-US" altLang="en-US" sz="750" dirty="0">
              <a:cs typeface="Arial" panose="020B0604020202020204" pitchFamily="34" charset="0"/>
            </a:endParaRPr>
          </a:p>
        </p:txBody>
      </p:sp>
      <p:grpSp>
        <p:nvGrpSpPr>
          <p:cNvPr id="60" name="Group 59">
            <a:extLst>
              <a:ext uri="{FF2B5EF4-FFF2-40B4-BE49-F238E27FC236}">
                <a16:creationId xmlns:a16="http://schemas.microsoft.com/office/drawing/2014/main" id="{9C197A5D-4752-485F-A30A-F2EC7F95F1F6}"/>
              </a:ext>
            </a:extLst>
          </p:cNvPr>
          <p:cNvGrpSpPr/>
          <p:nvPr/>
        </p:nvGrpSpPr>
        <p:grpSpPr>
          <a:xfrm>
            <a:off x="3391859" y="6286212"/>
            <a:ext cx="3235185" cy="923528"/>
            <a:chOff x="320041" y="7620"/>
            <a:chExt cx="3235185" cy="923528"/>
          </a:xfrm>
        </p:grpSpPr>
        <p:pic>
          <p:nvPicPr>
            <p:cNvPr id="61" name="Picture 60">
              <a:extLst>
                <a:ext uri="{FF2B5EF4-FFF2-40B4-BE49-F238E27FC236}">
                  <a16:creationId xmlns:a16="http://schemas.microsoft.com/office/drawing/2014/main" id="{E2F42975-42DF-4DE2-AB83-018A36A94C59}"/>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971226" y="7620"/>
              <a:ext cx="1584000" cy="909822"/>
            </a:xfrm>
            <a:prstGeom prst="rect">
              <a:avLst/>
            </a:prstGeom>
            <a:noFill/>
          </p:spPr>
        </p:pic>
        <p:pic>
          <p:nvPicPr>
            <p:cNvPr id="62" name="Picture 61">
              <a:extLst>
                <a:ext uri="{FF2B5EF4-FFF2-40B4-BE49-F238E27FC236}">
                  <a16:creationId xmlns:a16="http://schemas.microsoft.com/office/drawing/2014/main" id="{29E31405-559F-4667-90E1-0AD388CE6574}"/>
                </a:ext>
              </a:extLst>
            </p:cNvPr>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20041" y="7620"/>
              <a:ext cx="1584000" cy="923528"/>
            </a:xfrm>
            <a:prstGeom prst="rect">
              <a:avLst/>
            </a:prstGeom>
            <a:noFill/>
          </p:spPr>
        </p:pic>
      </p:grpSp>
      <p:sp>
        <p:nvSpPr>
          <p:cNvPr id="65" name="TextBox 25">
            <a:extLst>
              <a:ext uri="{FF2B5EF4-FFF2-40B4-BE49-F238E27FC236}">
                <a16:creationId xmlns:a16="http://schemas.microsoft.com/office/drawing/2014/main" id="{2D89DB53-1A21-402E-98FC-8315BB3E7868}"/>
              </a:ext>
            </a:extLst>
          </p:cNvPr>
          <p:cNvSpPr txBox="1">
            <a:spLocks noChangeArrowheads="1"/>
          </p:cNvSpPr>
          <p:nvPr/>
        </p:nvSpPr>
        <p:spPr bwMode="auto">
          <a:xfrm>
            <a:off x="3390586" y="7205111"/>
            <a:ext cx="3258339"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en-US" sz="750" b="1" dirty="0">
                <a:cs typeface="Arial" panose="020B0604020202020204" pitchFamily="34" charset="0"/>
              </a:rPr>
              <a:t>Figure 4</a:t>
            </a:r>
            <a:r>
              <a:rPr lang="en-US" altLang="en-US" sz="750" dirty="0">
                <a:cs typeface="Arial" panose="020B0604020202020204" pitchFamily="34" charset="0"/>
              </a:rPr>
              <a:t>. Molar variations of (a) CH</a:t>
            </a:r>
            <a:r>
              <a:rPr lang="en-US" altLang="en-US" sz="750" baseline="-25000" dirty="0">
                <a:cs typeface="Arial" panose="020B0604020202020204" pitchFamily="34" charset="0"/>
              </a:rPr>
              <a:t>3</a:t>
            </a:r>
            <a:r>
              <a:rPr lang="en-US" altLang="en-US" sz="750" dirty="0">
                <a:cs typeface="Arial" panose="020B0604020202020204" pitchFamily="34" charset="0"/>
              </a:rPr>
              <a:t>OH; and (b) H</a:t>
            </a:r>
            <a:r>
              <a:rPr lang="en-US" altLang="en-US" sz="750" baseline="-25000" dirty="0">
                <a:cs typeface="Arial" panose="020B0604020202020204" pitchFamily="34" charset="0"/>
              </a:rPr>
              <a:t>2</a:t>
            </a:r>
            <a:r>
              <a:rPr lang="en-US" altLang="en-US" sz="750" dirty="0">
                <a:cs typeface="Arial" panose="020B0604020202020204" pitchFamily="34" charset="0"/>
              </a:rPr>
              <a:t>; for varying catalyst thickness along the axial direction of the coated wall microreactor. </a:t>
            </a:r>
          </a:p>
        </p:txBody>
      </p:sp>
      <p:sp>
        <p:nvSpPr>
          <p:cNvPr id="69" name="TextBox 15">
            <a:extLst>
              <a:ext uri="{FF2B5EF4-FFF2-40B4-BE49-F238E27FC236}">
                <a16:creationId xmlns:a16="http://schemas.microsoft.com/office/drawing/2014/main" id="{E0D3EC68-2D17-469B-ADEF-4B60F61D530A}"/>
              </a:ext>
            </a:extLst>
          </p:cNvPr>
          <p:cNvSpPr txBox="1">
            <a:spLocks noChangeArrowheads="1"/>
          </p:cNvSpPr>
          <p:nvPr/>
        </p:nvSpPr>
        <p:spPr bwMode="auto">
          <a:xfrm>
            <a:off x="192163" y="1353819"/>
            <a:ext cx="3081843"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solidFill>
                  <a:schemeClr val="bg1"/>
                </a:solidFill>
                <a:latin typeface="Calibri" panose="020F0502020204030204" pitchFamily="34" charset="0"/>
                <a:cs typeface="Arial" panose="020B0604020202020204" pitchFamily="34" charset="0"/>
              </a:rPr>
              <a:t>INTRODUCTION</a:t>
            </a:r>
            <a:endParaRPr lang="en-US" altLang="en-US" sz="1000" dirty="0">
              <a:latin typeface="Calibri" panose="020F0502020204030204" pitchFamily="34" charset="0"/>
              <a:cs typeface="Arial" panose="020B0604020202020204" pitchFamily="34" charset="0"/>
            </a:endParaRPr>
          </a:p>
        </p:txBody>
      </p:sp>
      <p:sp>
        <p:nvSpPr>
          <p:cNvPr id="72" name="TextBox 15">
            <a:extLst>
              <a:ext uri="{FF2B5EF4-FFF2-40B4-BE49-F238E27FC236}">
                <a16:creationId xmlns:a16="http://schemas.microsoft.com/office/drawing/2014/main" id="{D719892B-F776-4DA0-8F7A-75E80ACB9CA3}"/>
              </a:ext>
            </a:extLst>
          </p:cNvPr>
          <p:cNvSpPr txBox="1">
            <a:spLocks noChangeArrowheads="1"/>
          </p:cNvSpPr>
          <p:nvPr/>
        </p:nvSpPr>
        <p:spPr bwMode="auto">
          <a:xfrm>
            <a:off x="225312" y="4150800"/>
            <a:ext cx="3081843"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solidFill>
                  <a:schemeClr val="bg1"/>
                </a:solidFill>
                <a:latin typeface="Calibri" panose="020F0502020204030204" pitchFamily="34" charset="0"/>
                <a:cs typeface="Arial" panose="020B0604020202020204" pitchFamily="34" charset="0"/>
              </a:rPr>
              <a:t>COMPUTATIONAL METHODS</a:t>
            </a:r>
            <a:endParaRPr lang="en-US" altLang="en-US" sz="1000" dirty="0">
              <a:latin typeface="Calibri" panose="020F0502020204030204" pitchFamily="34" charset="0"/>
              <a:cs typeface="Arial" panose="020B0604020202020204" pitchFamily="34" charset="0"/>
            </a:endParaRPr>
          </a:p>
        </p:txBody>
      </p:sp>
      <p:sp>
        <p:nvSpPr>
          <p:cNvPr id="73" name="Rectangle: Folded Corner 72">
            <a:extLst>
              <a:ext uri="{FF2B5EF4-FFF2-40B4-BE49-F238E27FC236}">
                <a16:creationId xmlns:a16="http://schemas.microsoft.com/office/drawing/2014/main" id="{9F71F5B5-3241-488D-93EB-C17EB857B17C}"/>
              </a:ext>
            </a:extLst>
          </p:cNvPr>
          <p:cNvSpPr/>
          <p:nvPr/>
        </p:nvSpPr>
        <p:spPr>
          <a:xfrm>
            <a:off x="3401963" y="7492889"/>
            <a:ext cx="3267223" cy="182905"/>
          </a:xfrm>
          <a:prstGeom prst="foldedCorner">
            <a:avLst>
              <a:gd name="adj" fmla="val 34088"/>
            </a:avLst>
          </a:prstGeom>
          <a:solidFill>
            <a:srgbClr val="0000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solidFill>
                <a:schemeClr val="tx1"/>
              </a:solidFill>
              <a:cs typeface="Arial" panose="020B0604020202020204" pitchFamily="34" charset="0"/>
            </a:endParaRPr>
          </a:p>
        </p:txBody>
      </p:sp>
      <p:sp>
        <p:nvSpPr>
          <p:cNvPr id="74" name="TextBox 15">
            <a:extLst>
              <a:ext uri="{FF2B5EF4-FFF2-40B4-BE49-F238E27FC236}">
                <a16:creationId xmlns:a16="http://schemas.microsoft.com/office/drawing/2014/main" id="{7894DC9A-DD67-429C-A43C-A4E7F6C7A8D2}"/>
              </a:ext>
            </a:extLst>
          </p:cNvPr>
          <p:cNvSpPr txBox="1">
            <a:spLocks noChangeArrowheads="1"/>
          </p:cNvSpPr>
          <p:nvPr/>
        </p:nvSpPr>
        <p:spPr bwMode="auto">
          <a:xfrm>
            <a:off x="3416137" y="7502672"/>
            <a:ext cx="3081843"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solidFill>
                  <a:schemeClr val="bg1"/>
                </a:solidFill>
                <a:latin typeface="Calibri" panose="020F0502020204030204" pitchFamily="34" charset="0"/>
                <a:cs typeface="Arial" panose="020B0604020202020204" pitchFamily="34" charset="0"/>
              </a:rPr>
              <a:t>CONCLUSIONS</a:t>
            </a:r>
            <a:endParaRPr lang="en-US" altLang="en-US" sz="1000" dirty="0">
              <a:latin typeface="Calibri" panose="020F0502020204030204" pitchFamily="34" charset="0"/>
              <a:cs typeface="Arial" panose="020B0604020202020204" pitchFamily="34" charset="0"/>
            </a:endParaRPr>
          </a:p>
        </p:txBody>
      </p:sp>
      <p:pic>
        <p:nvPicPr>
          <p:cNvPr id="75" name="Picture 74">
            <a:extLst>
              <a:ext uri="{FF2B5EF4-FFF2-40B4-BE49-F238E27FC236}">
                <a16:creationId xmlns:a16="http://schemas.microsoft.com/office/drawing/2014/main" id="{3DF7D9E0-7EB9-452A-BE54-87005CFC26EB}"/>
              </a:ext>
            </a:extLst>
          </p:cNvPr>
          <p:cNvPicPr>
            <a:picLocks noChangeAspect="1"/>
          </p:cNvPicPr>
          <p:nvPr/>
        </p:nvPicPr>
        <p:blipFill>
          <a:blip r:embed="rId15"/>
          <a:stretch>
            <a:fillRect/>
          </a:stretch>
        </p:blipFill>
        <p:spPr>
          <a:xfrm>
            <a:off x="4760542" y="9403768"/>
            <a:ext cx="1888383" cy="168841"/>
          </a:xfrm>
          <a:prstGeom prst="rect">
            <a:avLst/>
          </a:prstGeom>
        </p:spPr>
      </p:pic>
      <mc:AlternateContent xmlns:mc="http://schemas.openxmlformats.org/markup-compatibility/2006">
        <mc:Choice xmlns:a14="http://schemas.microsoft.com/office/drawing/2010/main" Requires="a14">
          <p:sp>
            <p:nvSpPr>
              <p:cNvPr id="77" name="TextBox 76">
                <a:extLst>
                  <a:ext uri="{FF2B5EF4-FFF2-40B4-BE49-F238E27FC236}">
                    <a16:creationId xmlns:a16="http://schemas.microsoft.com/office/drawing/2014/main" id="{486BB188-BC78-4A47-9E07-4F0C22009E68}"/>
                  </a:ext>
                </a:extLst>
              </p:cNvPr>
              <p:cNvSpPr txBox="1"/>
              <p:nvPr/>
            </p:nvSpPr>
            <p:spPr>
              <a:xfrm>
                <a:off x="-879462" y="3387921"/>
                <a:ext cx="5046980" cy="759182"/>
              </a:xfrm>
              <a:prstGeom prst="rect">
                <a:avLst/>
              </a:prstGeom>
              <a:noFill/>
            </p:spPr>
            <p:txBody>
              <a:bodyPr wrap="square">
                <a:spAutoFit/>
              </a:bodyPr>
              <a:lstStyle/>
              <a:p>
                <a:pPr algn="ctr">
                  <a:spcBef>
                    <a:spcPts val="800"/>
                  </a:spcBef>
                  <a:spcAft>
                    <a:spcPts val="800"/>
                  </a:spcAft>
                  <a:buNone/>
                </a:pPr>
                <a14:m>
                  <m:oMath xmlns:m="http://schemas.openxmlformats.org/officeDocument/2006/math">
                    <m:r>
                      <a:rPr lang="en-GB" sz="1000" b="1" i="1" smtClean="0">
                        <a:effectLst/>
                        <a:latin typeface="Cambria Math" panose="02040503050406030204" pitchFamily="18" charset="0"/>
                        <a:ea typeface="Calibri" panose="020F0502020204030204" pitchFamily="34" charset="0"/>
                        <a:cs typeface="Times New Roman" panose="02020603050405020304" pitchFamily="18" charset="0"/>
                      </a:rPr>
                      <m:t>𝑪</m:t>
                    </m:r>
                    <m:sSub>
                      <m:sSubPr>
                        <m:ctrlPr>
                          <a:rPr lang="en-GB" sz="10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b="1" i="1">
                            <a:effectLst/>
                            <a:latin typeface="Cambria Math" panose="02040503050406030204" pitchFamily="18" charset="0"/>
                            <a:ea typeface="Calibri" panose="020F0502020204030204" pitchFamily="34" charset="0"/>
                            <a:cs typeface="Times New Roman" panose="02020603050405020304" pitchFamily="18" charset="0"/>
                          </a:rPr>
                          <m:t>𝑯</m:t>
                        </m:r>
                      </m:e>
                      <m: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𝟑</m:t>
                        </m:r>
                      </m:sub>
                    </m:s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𝑶𝑯</m:t>
                    </m:r>
                    <m:r>
                      <a:rPr lang="en-GB" sz="1000" b="1"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b="1" i="1">
                            <a:effectLst/>
                            <a:latin typeface="Cambria Math" panose="02040503050406030204" pitchFamily="18" charset="0"/>
                            <a:ea typeface="Calibri" panose="020F0502020204030204" pitchFamily="34" charset="0"/>
                            <a:cs typeface="Times New Roman" panose="02020603050405020304" pitchFamily="18" charset="0"/>
                          </a:rPr>
                          <m:t>𝑯</m:t>
                        </m:r>
                      </m:e>
                      <m: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𝟐</m:t>
                        </m:r>
                      </m:sub>
                    </m:s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𝑶</m:t>
                    </m:r>
                    <m:r>
                      <a:rPr lang="en-GB" sz="1000" b="1" i="1" smtClean="0">
                        <a:effectLst/>
                        <a:latin typeface="Cambria Math" panose="02040503050406030204" pitchFamily="18" charset="0"/>
                        <a:ea typeface="Cambria Math" panose="02040503050406030204" pitchFamily="18" charset="0"/>
                        <a:cs typeface="Times New Roman" panose="02020603050405020304" pitchFamily="18" charset="0"/>
                      </a:rPr>
                      <m:t>⇌</m:t>
                    </m:r>
                    <m:r>
                      <a:rPr lang="en-GB" sz="1000" b="1" i="1">
                        <a:effectLst/>
                        <a:latin typeface="Cambria Math" panose="02040503050406030204" pitchFamily="18" charset="0"/>
                        <a:ea typeface="Calibri" panose="020F0502020204030204" pitchFamily="34" charset="0"/>
                        <a:cs typeface="Times New Roman" panose="02020603050405020304" pitchFamily="18" charset="0"/>
                      </a:rPr>
                      <m:t>𝑪</m:t>
                    </m:r>
                    <m:sSub>
                      <m:sSubPr>
                        <m:ctrlPr>
                          <a:rPr lang="en-GB" sz="10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b="1" i="1">
                            <a:effectLst/>
                            <a:latin typeface="Cambria Math" panose="02040503050406030204" pitchFamily="18" charset="0"/>
                            <a:ea typeface="Calibri" panose="020F0502020204030204" pitchFamily="34" charset="0"/>
                            <a:cs typeface="Times New Roman" panose="02020603050405020304" pitchFamily="18" charset="0"/>
                          </a:rPr>
                          <m:t>𝑶</m:t>
                        </m:r>
                      </m:e>
                      <m: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𝟐</m:t>
                        </m:r>
                      </m:sub>
                    </m:sSub>
                    <m:r>
                      <a:rPr lang="en-GB" sz="1000" b="1" i="1">
                        <a:effectLst/>
                        <a:latin typeface="Cambria Math" panose="02040503050406030204" pitchFamily="18" charset="0"/>
                        <a:ea typeface="Calibri" panose="020F0502020204030204" pitchFamily="34" charset="0"/>
                        <a:cs typeface="Times New Roman" panose="02020603050405020304" pitchFamily="18" charset="0"/>
                      </a:rPr>
                      <m:t>+</m:t>
                    </m:r>
                    <m:r>
                      <a:rPr lang="en-GB" sz="1000" b="1" i="1">
                        <a:effectLst/>
                        <a:latin typeface="Cambria Math" panose="02040503050406030204" pitchFamily="18" charset="0"/>
                        <a:ea typeface="Calibri" panose="020F0502020204030204" pitchFamily="34" charset="0"/>
                        <a:cs typeface="Times New Roman" panose="02020603050405020304" pitchFamily="18" charset="0"/>
                      </a:rPr>
                      <m:t>𝟑</m:t>
                    </m:r>
                    <m:sSub>
                      <m:sSubPr>
                        <m:ctrlPr>
                          <a:rPr lang="en-GB" sz="10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b="1" i="1">
                            <a:effectLst/>
                            <a:latin typeface="Cambria Math" panose="02040503050406030204" pitchFamily="18" charset="0"/>
                            <a:ea typeface="Calibri" panose="020F0502020204030204" pitchFamily="34" charset="0"/>
                            <a:cs typeface="Times New Roman" panose="02020603050405020304" pitchFamily="18" charset="0"/>
                          </a:rPr>
                          <m:t>𝑯</m:t>
                        </m:r>
                      </m:e>
                      <m: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𝟐</m:t>
                        </m:r>
                      </m:sub>
                    </m:sSub>
                  </m:oMath>
                </a14:m>
                <a:r>
                  <a:rPr lang="en-GB" sz="10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spcBef>
                    <a:spcPts val="800"/>
                  </a:spcBef>
                  <a:spcAft>
                    <a:spcPts val="800"/>
                  </a:spcAft>
                  <a:buNone/>
                </a:pPr>
                <a14:m>
                  <m:oMathPara xmlns:m="http://schemas.openxmlformats.org/officeDocument/2006/math">
                    <m:oMathParaPr>
                      <m:jc m:val="centerGroup"/>
                    </m:oMathParaPr>
                    <m:oMath xmlns:m="http://schemas.openxmlformats.org/officeDocument/2006/math">
                      <m:r>
                        <a:rPr lang="en-GB" sz="1000" b="1" i="1" smtClean="0">
                          <a:effectLst/>
                          <a:latin typeface="Cambria Math" panose="02040503050406030204" pitchFamily="18" charset="0"/>
                          <a:ea typeface="Calibri" panose="020F0502020204030204" pitchFamily="34" charset="0"/>
                          <a:cs typeface="Times New Roman" panose="02020603050405020304" pitchFamily="18" charset="0"/>
                        </a:rPr>
                        <m:t>𝑪</m:t>
                      </m:r>
                      <m:sSub>
                        <m:sSubPr>
                          <m:ctrlPr>
                            <a:rPr lang="en-GB" sz="10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b="1" i="1">
                              <a:effectLst/>
                              <a:latin typeface="Cambria Math" panose="02040503050406030204" pitchFamily="18" charset="0"/>
                              <a:ea typeface="Calibri" panose="020F0502020204030204" pitchFamily="34" charset="0"/>
                              <a:cs typeface="Times New Roman" panose="02020603050405020304" pitchFamily="18" charset="0"/>
                            </a:rPr>
                            <m:t>𝑯</m:t>
                          </m:r>
                        </m:e>
                        <m: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𝟑</m:t>
                          </m:r>
                        </m:sub>
                      </m:s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𝑶𝑯</m:t>
                      </m:r>
                      <m:r>
                        <a:rPr lang="en-GB" sz="1000" b="1">
                          <a:effectLst/>
                          <a:latin typeface="Cambria Math" panose="02040503050406030204" pitchFamily="18" charset="0"/>
                          <a:ea typeface="Calibri" panose="020F0502020204030204" pitchFamily="34" charset="0"/>
                          <a:cs typeface="Times New Roman" panose="02020603050405020304" pitchFamily="18" charset="0"/>
                        </a:rPr>
                        <m:t> </m:t>
                      </m:r>
                      <m:box>
                        <m:boxPr>
                          <m:ctrlPr>
                            <a:rPr lang="en-GB" sz="1000" b="1" i="1">
                              <a:effectLst/>
                              <a:latin typeface="Cambria Math" panose="02040503050406030204" pitchFamily="18" charset="0"/>
                              <a:ea typeface="Calibri" panose="020F0502020204030204" pitchFamily="34" charset="0"/>
                              <a:cs typeface="Times New Roman" panose="02020603050405020304" pitchFamily="18" charset="0"/>
                            </a:rPr>
                          </m:ctrlPr>
                        </m:boxPr>
                        <m:e>
                          <m:r>
                            <a:rPr lang="en-GB" sz="1000" b="1" i="1" smtClean="0">
                              <a:effectLst/>
                              <a:latin typeface="Cambria Math" panose="02040503050406030204" pitchFamily="18" charset="0"/>
                              <a:ea typeface="Cambria Math" panose="02040503050406030204" pitchFamily="18" charset="0"/>
                              <a:cs typeface="Times New Roman" panose="02020603050405020304" pitchFamily="18" charset="0"/>
                            </a:rPr>
                            <m:t>→</m:t>
                          </m:r>
                        </m:e>
                      </m:box>
                      <m:r>
                        <a:rPr lang="en-GB" sz="1000" b="1" i="1">
                          <a:effectLst/>
                          <a:latin typeface="Cambria Math" panose="02040503050406030204" pitchFamily="18" charset="0"/>
                          <a:ea typeface="Calibri" panose="020F0502020204030204" pitchFamily="34" charset="0"/>
                          <a:cs typeface="Times New Roman" panose="02020603050405020304" pitchFamily="18" charset="0"/>
                        </a:rPr>
                        <m:t>𝑪</m:t>
                      </m:r>
                      <m:r>
                        <a:rPr lang="en-GB" sz="1000" b="1" i="1" smtClean="0">
                          <a:effectLst/>
                          <a:latin typeface="Cambria Math" panose="02040503050406030204" pitchFamily="18" charset="0"/>
                          <a:ea typeface="Calibri" panose="020F0502020204030204" pitchFamily="34" charset="0"/>
                          <a:cs typeface="Times New Roman" panose="02020603050405020304" pitchFamily="18" charset="0"/>
                        </a:rPr>
                        <m:t>𝑶</m:t>
                      </m:r>
                      <m:r>
                        <a:rPr lang="en-GB" sz="1000" b="1" smtClean="0">
                          <a:effectLst/>
                          <a:latin typeface="Cambria Math" panose="02040503050406030204" pitchFamily="18" charset="0"/>
                          <a:ea typeface="Calibri" panose="020F0502020204030204" pitchFamily="34" charset="0"/>
                          <a:cs typeface="Times New Roman" panose="02020603050405020304" pitchFamily="18" charset="0"/>
                        </a:rPr>
                        <m:t>+</m:t>
                      </m:r>
                      <m:r>
                        <a:rPr lang="en-GB" sz="1000" b="1" i="1" smtClean="0">
                          <a:effectLst/>
                          <a:latin typeface="Cambria Math" panose="02040503050406030204" pitchFamily="18" charset="0"/>
                          <a:ea typeface="Calibri" panose="020F0502020204030204" pitchFamily="34" charset="0"/>
                          <a:cs typeface="Times New Roman" panose="02020603050405020304" pitchFamily="18" charset="0"/>
                        </a:rPr>
                        <m:t>𝟐</m:t>
                      </m:r>
                      <m:sSub>
                        <m:sSubPr>
                          <m:ctrlPr>
                            <a:rPr lang="en-GB" sz="1000" b="1" i="1"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000" b="1" i="1">
                              <a:effectLst/>
                              <a:latin typeface="Cambria Math" panose="02040503050406030204" pitchFamily="18" charset="0"/>
                              <a:ea typeface="Calibri" panose="020F0502020204030204" pitchFamily="34" charset="0"/>
                              <a:cs typeface="Times New Roman" panose="02020603050405020304" pitchFamily="18" charset="0"/>
                            </a:rPr>
                            <m:t>𝑯</m:t>
                          </m:r>
                        </m:e>
                        <m: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𝟐</m:t>
                          </m:r>
                        </m:sub>
                      </m:sSub>
                    </m:oMath>
                  </m:oMathPara>
                </a14:m>
                <a:endParaRPr lang="en-GB" sz="10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buNone/>
                </a:pPr>
                <a:r>
                  <a:rPr lang="en-GB" sz="1000" b="1" dirty="0">
                    <a:effectLst/>
                    <a:ea typeface="Calibri" panose="020F0502020204030204" pitchFamily="34" charset="0"/>
                    <a:cs typeface="Times New Roman" panose="02020603050405020304" pitchFamily="18" charset="0"/>
                  </a:rPr>
                  <a:t>        </a:t>
                </a:r>
                <a14:m>
                  <m:oMath xmlns:m="http://schemas.openxmlformats.org/officeDocument/2006/math">
                    <m:r>
                      <a:rPr lang="en-GB" sz="1000" b="1" i="1">
                        <a:effectLst/>
                        <a:latin typeface="Cambria Math" panose="02040503050406030204" pitchFamily="18" charset="0"/>
                        <a:ea typeface="Calibri" panose="020F0502020204030204" pitchFamily="34" charset="0"/>
                        <a:cs typeface="Times New Roman" panose="02020603050405020304" pitchFamily="18" charset="0"/>
                      </a:rPr>
                      <m:t>𝑪𝑶</m:t>
                    </m:r>
                    <m:r>
                      <a:rPr lang="en-GB" sz="1000" b="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b="1" i="1">
                            <a:effectLst/>
                            <a:latin typeface="Cambria Math" panose="02040503050406030204" pitchFamily="18" charset="0"/>
                          </a:rPr>
                        </m:ctrlPr>
                      </m:sSubPr>
                      <m:e>
                        <m:r>
                          <a:rPr lang="en-GB" sz="1000" b="1" i="1">
                            <a:effectLst/>
                            <a:latin typeface="Cambria Math" panose="02040503050406030204" pitchFamily="18" charset="0"/>
                            <a:ea typeface="Calibri" panose="020F0502020204030204" pitchFamily="34" charset="0"/>
                            <a:cs typeface="Times New Roman" panose="02020603050405020304" pitchFamily="18" charset="0"/>
                          </a:rPr>
                          <m:t>𝑯</m:t>
                        </m:r>
                      </m:e>
                      <m: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𝟐</m:t>
                        </m:r>
                      </m:sub>
                    </m:s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𝑶</m:t>
                    </m:r>
                    <m:r>
                      <a:rPr lang="en-GB" sz="1000" b="1" i="1" smtClean="0">
                        <a:effectLst/>
                        <a:latin typeface="Cambria Math" panose="02040503050406030204" pitchFamily="18" charset="0"/>
                        <a:ea typeface="Cambria Math" panose="02040503050406030204" pitchFamily="18" charset="0"/>
                        <a:cs typeface="Times New Roman" panose="02020603050405020304" pitchFamily="18" charset="0"/>
                      </a:rPr>
                      <m:t>⇌</m:t>
                    </m:r>
                    <m:r>
                      <a:rPr lang="en-GB" sz="1000" b="1" i="1">
                        <a:effectLst/>
                        <a:latin typeface="Cambria Math" panose="02040503050406030204" pitchFamily="18" charset="0"/>
                        <a:ea typeface="Calibri" panose="020F0502020204030204" pitchFamily="34" charset="0"/>
                        <a:cs typeface="Times New Roman" panose="02020603050405020304" pitchFamily="18" charset="0"/>
                      </a:rPr>
                      <m:t>𝑪</m:t>
                    </m:r>
                    <m:sSub>
                      <m:sSubPr>
                        <m:ctrlPr>
                          <a:rPr lang="en-GB" sz="1000" b="1" i="1">
                            <a:effectLst/>
                            <a:latin typeface="Cambria Math" panose="02040503050406030204" pitchFamily="18" charset="0"/>
                          </a:rPr>
                        </m:ctrlPr>
                      </m:sSubPr>
                      <m:e>
                        <m:r>
                          <a:rPr lang="en-GB" sz="1000" b="1" i="1">
                            <a:effectLst/>
                            <a:latin typeface="Cambria Math" panose="02040503050406030204" pitchFamily="18" charset="0"/>
                            <a:ea typeface="Calibri" panose="020F0502020204030204" pitchFamily="34" charset="0"/>
                            <a:cs typeface="Times New Roman" panose="02020603050405020304" pitchFamily="18" charset="0"/>
                          </a:rPr>
                          <m:t>𝑶</m:t>
                        </m:r>
                      </m:e>
                      <m: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𝟐</m:t>
                        </m:r>
                      </m:sub>
                    </m:sSub>
                    <m:r>
                      <a:rPr lang="en-GB" sz="1000" b="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000" b="1" i="1">
                            <a:effectLst/>
                            <a:latin typeface="Cambria Math" panose="02040503050406030204" pitchFamily="18" charset="0"/>
                          </a:rPr>
                        </m:ctrlPr>
                      </m:sSubPr>
                      <m:e>
                        <m:r>
                          <a:rPr lang="en-GB" sz="1000" b="1" i="1">
                            <a:effectLst/>
                            <a:latin typeface="Cambria Math" panose="02040503050406030204" pitchFamily="18" charset="0"/>
                            <a:ea typeface="Calibri" panose="020F0502020204030204" pitchFamily="34" charset="0"/>
                            <a:cs typeface="Times New Roman" panose="02020603050405020304" pitchFamily="18" charset="0"/>
                          </a:rPr>
                          <m:t>𝑯</m:t>
                        </m:r>
                      </m:e>
                      <m:sub>
                        <m:r>
                          <a:rPr lang="en-GB" sz="1000" b="1" i="1">
                            <a:effectLst/>
                            <a:latin typeface="Cambria Math" panose="02040503050406030204" pitchFamily="18" charset="0"/>
                            <a:ea typeface="Calibri" panose="020F0502020204030204" pitchFamily="34" charset="0"/>
                            <a:cs typeface="Times New Roman" panose="02020603050405020304" pitchFamily="18" charset="0"/>
                          </a:rPr>
                          <m:t>𝟐</m:t>
                        </m:r>
                      </m:sub>
                    </m:sSub>
                  </m:oMath>
                </a14:m>
                <a:r>
                  <a:rPr lang="en-GB" sz="1000" b="1"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dirty="0"/>
              </a:p>
            </p:txBody>
          </p:sp>
        </mc:Choice>
        <mc:Fallback>
          <p:sp>
            <p:nvSpPr>
              <p:cNvPr id="77" name="TextBox 76">
                <a:extLst>
                  <a:ext uri="{FF2B5EF4-FFF2-40B4-BE49-F238E27FC236}">
                    <a16:creationId xmlns:a16="http://schemas.microsoft.com/office/drawing/2014/main" id="{486BB188-BC78-4A47-9E07-4F0C22009E68}"/>
                  </a:ext>
                </a:extLst>
              </p:cNvPr>
              <p:cNvSpPr txBox="1">
                <a:spLocks noRot="1" noChangeAspect="1" noMove="1" noResize="1" noEditPoints="1" noAdjustHandles="1" noChangeArrowheads="1" noChangeShapeType="1" noTextEdit="1"/>
              </p:cNvSpPr>
              <p:nvPr/>
            </p:nvSpPr>
            <p:spPr>
              <a:xfrm>
                <a:off x="-879462" y="3387921"/>
                <a:ext cx="5046980" cy="759182"/>
              </a:xfrm>
              <a:prstGeom prst="rect">
                <a:avLst/>
              </a:prstGeom>
              <a:blipFill>
                <a:blip r:embed="rId16"/>
                <a:stretch>
                  <a:fillRect/>
                </a:stretch>
              </a:blipFill>
            </p:spPr>
            <p:txBody>
              <a:bodyPr/>
              <a:lstStyle/>
              <a:p>
                <a:r>
                  <a:rPr lang="en-GB">
                    <a:noFill/>
                  </a:rPr>
                  <a:t> </a:t>
                </a:r>
              </a:p>
            </p:txBody>
          </p:sp>
        </mc:Fallback>
      </mc:AlternateContent>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706</Words>
  <Application>Microsoft Office PowerPoint</Application>
  <PresentationFormat>A4 Paper (210x297 mm)</PresentationFormat>
  <Paragraphs>61</Paragraphs>
  <Slides>1</Slides>
  <Notes>1</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 Math</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2020-09-16T09:45:36Z</dcterms:modified>
</cp:coreProperties>
</file>