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sldIdLst>
    <p:sldId id="35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405"/>
  </p:normalViewPr>
  <p:slideViewPr>
    <p:cSldViewPr snapToGrid="0" snapToObjects="1">
      <p:cViewPr varScale="1">
        <p:scale>
          <a:sx n="127" d="100"/>
          <a:sy n="127" d="100"/>
        </p:scale>
        <p:origin x="4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3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3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396043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3665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5361562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9906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7" y="20574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401653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10902498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19742620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6203026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8099254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0" y="279401"/>
            <a:ext cx="6400800" cy="62992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2667">
                <a:latin typeface="Lato" panose="020F0502020204030203" pitchFamily="34" charset="0"/>
              </a:defRPr>
            </a:lvl4pPr>
            <a:lvl5pPr marL="2438339" indent="0">
              <a:buNone/>
              <a:defRPr sz="2667">
                <a:latin typeface="Lato" panose="020F0502020204030203" pitchFamily="34" charset="0"/>
              </a:defRPr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381211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5869517"/>
            <a:ext cx="2641600" cy="709081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2626602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386658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21018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8536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66765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0082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910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37166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797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249128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20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sol.com/story/3d-modeling-of-armor-losses-in-high-voltage-cables-100501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28CF803-6013-7348-9E3F-EB1C7B076E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00702" y="1831243"/>
            <a:ext cx="6400800" cy="319551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88FF7C9-709C-6B44-9423-1A14C60B3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1295400"/>
            <a:ext cx="4442883" cy="1066800"/>
          </a:xfrm>
        </p:spPr>
        <p:txBody>
          <a:bodyPr anchor="b">
            <a:noAutofit/>
          </a:bodyPr>
          <a:lstStyle/>
          <a:p>
            <a:r>
              <a:rPr lang="en-US" sz="1600" spc="36" dirty="0">
                <a:solidFill>
                  <a:srgbClr val="E7937F"/>
                </a:solidFill>
                <a:latin typeface="Lato Black" panose="020F0502020204030203" pitchFamily="34" charset="77"/>
              </a:rPr>
              <a:t>NKT</a:t>
            </a:r>
            <a:br>
              <a:rPr lang="en-US" sz="1600" spc="27" dirty="0">
                <a:solidFill>
                  <a:srgbClr val="E7937F"/>
                </a:solidFill>
                <a:latin typeface="Lato Black" panose="020F0502020204030203" pitchFamily="34" charset="77"/>
              </a:rPr>
            </a:br>
            <a:r>
              <a:rPr lang="en-US" sz="2933" dirty="0"/>
              <a:t>Modeling Armor Losses in High-Voltage Cables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6C1B286-E360-4DC3-A03F-3408B785C60A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7" y="2362200"/>
            <a:ext cx="4760385" cy="3507317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spcBef>
                <a:spcPts val="800"/>
              </a:spcBef>
            </a:pPr>
            <a:r>
              <a:rPr lang="en-US" sz="5600" dirty="0"/>
              <a:t>Cables are expensive to install and maintain, as well as difficult to analyze experimentally </a:t>
            </a:r>
          </a:p>
          <a:p>
            <a:pPr>
              <a:lnSpc>
                <a:spcPct val="120000"/>
              </a:lnSpc>
              <a:spcBef>
                <a:spcPts val="800"/>
              </a:spcBef>
            </a:pPr>
            <a:r>
              <a:rPr lang="en-US" sz="5600" dirty="0"/>
              <a:t>NKT uses electromagnetics modeling to: </a:t>
            </a:r>
          </a:p>
          <a:p>
            <a:pPr lvl="1">
              <a:lnSpc>
                <a:spcPct val="120000"/>
              </a:lnSpc>
              <a:spcBef>
                <a:spcPts val="800"/>
              </a:spcBef>
            </a:pPr>
            <a:r>
              <a:rPr lang="en-US" sz="5333" dirty="0"/>
              <a:t>Test cable designs virtually</a:t>
            </a:r>
          </a:p>
          <a:p>
            <a:pPr lvl="1">
              <a:lnSpc>
                <a:spcPct val="120000"/>
              </a:lnSpc>
              <a:spcBef>
                <a:spcPts val="800"/>
              </a:spcBef>
            </a:pPr>
            <a:r>
              <a:rPr lang="en-US" sz="5333" dirty="0"/>
              <a:t>Visualize how different cable parameters affect armor losses</a:t>
            </a:r>
          </a:p>
          <a:p>
            <a:pPr lvl="1">
              <a:lnSpc>
                <a:spcPct val="120000"/>
              </a:lnSpc>
              <a:spcBef>
                <a:spcPts val="800"/>
              </a:spcBef>
            </a:pPr>
            <a:r>
              <a:rPr lang="en-US" sz="5333" dirty="0"/>
              <a:t>Predict cable performance in different installation conditions</a:t>
            </a:r>
          </a:p>
          <a:p>
            <a:pPr>
              <a:lnSpc>
                <a:spcPct val="120000"/>
              </a:lnSpc>
              <a:spcBef>
                <a:spcPts val="800"/>
              </a:spcBef>
            </a:pPr>
            <a:r>
              <a:rPr lang="en-US" sz="5867" dirty="0"/>
              <a:t>Simulated losses are within 3% of measured experimental results</a:t>
            </a:r>
          </a:p>
          <a:p>
            <a:pPr lvl="1">
              <a:lnSpc>
                <a:spcPct val="120000"/>
              </a:lnSpc>
              <a:spcBef>
                <a:spcPts val="800"/>
              </a:spcBef>
            </a:pPr>
            <a:r>
              <a:rPr lang="en-US" sz="5600" dirty="0"/>
              <a:t>More accurate than current IEC standard for this type of cable</a:t>
            </a:r>
          </a:p>
          <a:p>
            <a:pPr marL="0" indent="0">
              <a:lnSpc>
                <a:spcPct val="120000"/>
              </a:lnSpc>
              <a:spcBef>
                <a:spcPts val="800"/>
              </a:spcBef>
              <a:buNone/>
            </a:pPr>
            <a:br>
              <a:rPr lang="en-US" sz="5333" i="1" dirty="0">
                <a:solidFill>
                  <a:schemeClr val="tx1"/>
                </a:solidFill>
                <a:latin typeface="Lato" panose="020F0502020204030203" pitchFamily="34" charset="77"/>
              </a:rPr>
            </a:br>
            <a:r>
              <a:rPr lang="en-US" sz="2667" i="1" dirty="0">
                <a:solidFill>
                  <a:schemeClr val="tx1"/>
                </a:solidFill>
                <a:latin typeface="Lato" panose="020F0502020204030203" pitchFamily="34" charset="77"/>
              </a:rPr>
              <a:t>“</a:t>
            </a:r>
            <a:r>
              <a:rPr lang="en-US" sz="2667" dirty="0">
                <a:solidFill>
                  <a:srgbClr val="3B81B7"/>
                </a:solidFill>
                <a:latin typeface="Lato" panose="020F0502020204030203" pitchFamily="34" charset="77"/>
                <a:hlinkClick r:id="rId3"/>
              </a:rPr>
              <a:t>3D Modeling of Armor Losses in High-Voltage Cables</a:t>
            </a:r>
            <a:r>
              <a:rPr lang="en-US" sz="2667" i="1" dirty="0"/>
              <a:t>”</a:t>
            </a:r>
            <a:br>
              <a:rPr lang="en-US" sz="2667" i="1" dirty="0"/>
            </a:br>
            <a:r>
              <a:rPr lang="en-US" sz="2667" dirty="0"/>
              <a:t>Ola </a:t>
            </a:r>
            <a:r>
              <a:rPr lang="en-US" sz="2667" dirty="0" err="1"/>
              <a:t>Thyrvin</a:t>
            </a:r>
            <a:r>
              <a:rPr lang="en-US" sz="2667" dirty="0"/>
              <a:t>, NKT, Sweden</a:t>
            </a:r>
            <a:endParaRPr lang="en-US" sz="2667" i="1" dirty="0"/>
          </a:p>
          <a:p>
            <a:pPr marL="0" indent="0">
              <a:lnSpc>
                <a:spcPct val="120000"/>
              </a:lnSpc>
              <a:spcBef>
                <a:spcPts val="800"/>
              </a:spcBef>
              <a:buNone/>
            </a:pPr>
            <a:endParaRPr lang="en-US" dirty="0"/>
          </a:p>
          <a:p>
            <a:pPr>
              <a:spcBef>
                <a:spcPts val="800"/>
              </a:spcBef>
            </a:pP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A23170A-E3EF-C54C-A88D-5F43A54D16A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413633" y="4877596"/>
            <a:ext cx="3457567" cy="7112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A 3D cable modeled in COMSOL Multiphysics</a:t>
            </a:r>
            <a:r>
              <a:rPr lang="en-US" baseline="30000" dirty="0">
                <a:solidFill>
                  <a:schemeClr val="accent2"/>
                </a:solidFill>
              </a:rPr>
              <a:t>®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7BB2EA6-1D54-B148-8794-F4053BD332AE}"/>
              </a:ext>
            </a:extLst>
          </p:cNvPr>
          <p:cNvSpPr/>
          <p:nvPr/>
        </p:nvSpPr>
        <p:spPr>
          <a:xfrm>
            <a:off x="6353183" y="4471196"/>
            <a:ext cx="812803" cy="812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132418664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COMSOL_PowerPoint_template</Template>
  <TotalTime>3</TotalTime>
  <Words>95</Words>
  <Application>Microsoft Macintosh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Lato</vt:lpstr>
      <vt:lpstr>Lato Black</vt:lpstr>
      <vt:lpstr>Lato Light</vt:lpstr>
      <vt:lpstr>Wingdings</vt:lpstr>
      <vt:lpstr>comsol-slide-template-NEW</vt:lpstr>
      <vt:lpstr>NKT Modeling Armor Losses in High-Voltage Cables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NKT Modeling Armor Losses in High-Voltage Cables</dc:title>
  <dc:creator>Microsoft Office User</dc:creator>
  <cp:lastModifiedBy>Microsoft Office User</cp:lastModifiedBy>
  <cp:revision>2</cp:revision>
  <dcterms:created xsi:type="dcterms:W3CDTF">2021-10-25T18:44:38Z</dcterms:created>
  <dcterms:modified xsi:type="dcterms:W3CDTF">2021-10-26T13:04:43Z</dcterms:modified>
</cp:coreProperties>
</file>